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8" r:id="rId3"/>
    <p:sldId id="257" r:id="rId4"/>
    <p:sldId id="286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81" r:id="rId13"/>
    <p:sldId id="282" r:id="rId14"/>
    <p:sldId id="273" r:id="rId15"/>
    <p:sldId id="279" r:id="rId16"/>
    <p:sldId id="280" r:id="rId17"/>
    <p:sldId id="285" r:id="rId18"/>
    <p:sldId id="283" r:id="rId19"/>
    <p:sldId id="274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C8CFE-BB96-4B9B-A65F-EF5AF5599980}" type="datetimeFigureOut">
              <a:rPr lang="en-US" smtClean="0"/>
              <a:t>5/18/2009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D010-E4C3-4ABB-A9DC-91C47F7733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ED2DD-B400-4B36-8358-2C84DA8EB989}" type="slidenum">
              <a:rPr lang="en-US"/>
              <a:pPr/>
              <a:t>1</a:t>
            </a:fld>
            <a:endParaRPr lang="en-US"/>
          </a:p>
        </p:txBody>
      </p:sp>
      <p:sp>
        <p:nvSpPr>
          <p:cNvPr id="1341442" name="Rectangle 7"/>
          <p:cNvSpPr txBox="1">
            <a:spLocks noGrp="1" noChangeArrowheads="1"/>
          </p:cNvSpPr>
          <p:nvPr/>
        </p:nvSpPr>
        <p:spPr bwMode="auto">
          <a:xfrm>
            <a:off x="3887055" y="8686800"/>
            <a:ext cx="29709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53" tIns="46876" rIns="93753" bIns="46876" anchor="b"/>
          <a:lstStyle/>
          <a:p>
            <a:pPr defTabSz="938213">
              <a:spcBef>
                <a:spcPct val="0"/>
              </a:spcBef>
              <a:buClrTx/>
              <a:buSzTx/>
              <a:buFontTx/>
              <a:buNone/>
            </a:pPr>
            <a:fld id="{6399DEA1-79A3-47FC-B2AA-4FF1637B64B7}" type="slidenum">
              <a:rPr lang="en-US" sz="1300" b="0">
                <a:latin typeface="Times New Roman" pitchFamily="18" charset="0"/>
              </a:rPr>
              <a:pPr defTabSz="9382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41443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95" tIns="48148" rIns="96295" bIns="48148" anchor="b"/>
          <a:lstStyle/>
          <a:p>
            <a:pPr defTabSz="963613">
              <a:spcBef>
                <a:spcPct val="0"/>
              </a:spcBef>
              <a:buClrTx/>
              <a:buSzTx/>
              <a:buFontTx/>
              <a:buNone/>
            </a:pPr>
            <a:fld id="{BA3EAE97-7869-4B0C-AA11-0C63BAA2C65A}" type="slidenum">
              <a:rPr lang="en-US" sz="1300" b="0"/>
              <a:pPr defTabSz="963613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sz="1300" b="0"/>
          </a:p>
        </p:txBody>
      </p:sp>
      <p:sp>
        <p:nvSpPr>
          <p:cNvPr id="134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135"/>
            <a:ext cx="5487041" cy="4114800"/>
          </a:xfrm>
        </p:spPr>
        <p:txBody>
          <a:bodyPr lIns="96295" tIns="48148" rIns="96295" bIns="481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Causes: Upcoming areas/floods/road construction/digging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D010-E4C3-4ABB-A9DC-91C47F77330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 descr="teja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154988" y="69850"/>
            <a:ext cx="941387" cy="41275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0" y="1295400"/>
            <a:ext cx="8153400" cy="158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8EFA-0CA8-4A4E-B2B6-B1F64C384817}" type="datetimeFigureOut">
              <a:rPr lang="en-US" smtClean="0"/>
              <a:t>5/20/2009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C1FF-1006-4F86-9F3D-4661AA5D32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550FB-4FB1-4294-BFE5-CA56461486CB}" type="slidenum">
              <a:rPr lang="en-US"/>
              <a:pPr/>
              <a:t>1</a:t>
            </a:fld>
            <a:endParaRPr lang="en-US"/>
          </a:p>
        </p:txBody>
      </p:sp>
      <p:pic>
        <p:nvPicPr>
          <p:cNvPr id="1340420" name="Object 3" descr="npo000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2550" y="3122613"/>
            <a:ext cx="3743325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0421" name="Rectangle 4"/>
          <p:cNvSpPr>
            <a:spLocks noChangeArrowheads="1"/>
          </p:cNvSpPr>
          <p:nvPr/>
        </p:nvSpPr>
        <p:spPr bwMode="auto">
          <a:xfrm>
            <a:off x="0" y="0"/>
            <a:ext cx="9144000" cy="2903538"/>
          </a:xfrm>
          <a:prstGeom prst="rect">
            <a:avLst/>
          </a:prstGeom>
          <a:solidFill>
            <a:srgbClr val="8E76B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2" name="Text Box 3"/>
          <p:cNvSpPr txBox="1">
            <a:spLocks noChangeArrowheads="1"/>
          </p:cNvSpPr>
          <p:nvPr/>
        </p:nvSpPr>
        <p:spPr bwMode="auto">
          <a:xfrm>
            <a:off x="1238250" y="1114425"/>
            <a:ext cx="6705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Terminology: </a:t>
            </a:r>
          </a:p>
          <a:p>
            <a:pPr algn="ctr"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Segment Protection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40423" name="Rectangle 5"/>
          <p:cNvSpPr>
            <a:spLocks noChangeArrowheads="1"/>
          </p:cNvSpPr>
          <p:nvPr/>
        </p:nvSpPr>
        <p:spPr bwMode="auto">
          <a:xfrm>
            <a:off x="7239000" y="5845175"/>
            <a:ext cx="1905000" cy="101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0"/>
          </a:p>
        </p:txBody>
      </p:sp>
      <p:sp>
        <p:nvSpPr>
          <p:cNvPr id="1340424" name="Text Box 6"/>
          <p:cNvSpPr txBox="1">
            <a:spLocks noChangeArrowheads="1"/>
          </p:cNvSpPr>
          <p:nvPr/>
        </p:nvSpPr>
        <p:spPr bwMode="auto">
          <a:xfrm>
            <a:off x="2970213" y="5205413"/>
            <a:ext cx="3367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endParaRPr lang="en-US" sz="2800" b="0" i="1"/>
          </a:p>
        </p:txBody>
      </p:sp>
      <p:sp>
        <p:nvSpPr>
          <p:cNvPr id="1340428" name="Rectangle 12"/>
          <p:cNvSpPr>
            <a:spLocks noChangeArrowheads="1"/>
          </p:cNvSpPr>
          <p:nvPr/>
        </p:nvSpPr>
        <p:spPr bwMode="auto">
          <a:xfrm>
            <a:off x="762000" y="5067300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M Vinod Kumar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Lucida Sans Unicode" pitchFamily="34" charset="0"/>
              </a:rPr>
              <a:t>Abhay Karandikar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Data-path Segments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91200" y="3581400"/>
            <a:ext cx="2667000" cy="1143000"/>
          </a:xfrm>
          <a:prstGeom prst="borderCallout1">
            <a:avLst>
              <a:gd name="adj1" fmla="val -4912"/>
              <a:gd name="adj2" fmla="val 44303"/>
              <a:gd name="adj3" fmla="val -84759"/>
              <a:gd name="adj4" fmla="val 3978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Examples of Data path (DP) segment- </a:t>
            </a:r>
          </a:p>
          <a:p>
            <a:pPr algn="ctr"/>
            <a:r>
              <a:rPr lang="en-US" dirty="0" smtClean="0"/>
              <a:t>It is configuration that enables flow of TESI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 (ISP) Domain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914400" y="1676400"/>
            <a:ext cx="457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742406" y="2056606"/>
            <a:ext cx="10668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761706" y="2170906"/>
            <a:ext cx="9906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087394" y="2437606"/>
            <a:ext cx="457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19200" y="1524000"/>
            <a:ext cx="19050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52800" y="2055812"/>
            <a:ext cx="17526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52800" y="1524000"/>
            <a:ext cx="38862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4000" y="2362200"/>
            <a:ext cx="1905000" cy="1588"/>
          </a:xfrm>
          <a:prstGeom prst="line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6134100" y="2781300"/>
            <a:ext cx="1143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5143500" y="1866900"/>
            <a:ext cx="1828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4800600" y="2133600"/>
            <a:ext cx="1752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2819400" y="1600200"/>
            <a:ext cx="3581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562600" y="5257800"/>
            <a:ext cx="33528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Data paths can flow over the same Infrastructure Segment</a:t>
            </a:r>
          </a:p>
          <a:p>
            <a:pPr algn="ctr"/>
            <a:r>
              <a:rPr lang="en-US" b="1" dirty="0" smtClean="0"/>
              <a:t>IS fault </a:t>
            </a:r>
            <a:r>
              <a:rPr lang="en-US" b="1" i="1" dirty="0" smtClean="0"/>
              <a:t>implies</a:t>
            </a:r>
            <a:r>
              <a:rPr lang="en-US" b="1" dirty="0" smtClean="0"/>
              <a:t> DP fault</a:t>
            </a:r>
          </a:p>
          <a:p>
            <a:pPr algn="ctr"/>
            <a:r>
              <a:rPr lang="en-US" b="1" dirty="0" smtClean="0"/>
              <a:t>DP fault </a:t>
            </a:r>
            <a:r>
              <a:rPr lang="en-US" b="1" i="1" dirty="0" smtClean="0"/>
              <a:t>does not imply</a:t>
            </a:r>
            <a:r>
              <a:rPr lang="en-US" b="1" dirty="0" smtClean="0"/>
              <a:t> IS fault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two types of Segments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Infrastructure Segment</a:t>
            </a:r>
          </a:p>
          <a:p>
            <a:pPr lvl="1"/>
            <a:r>
              <a:rPr lang="en-US" dirty="0" smtClean="0"/>
              <a:t>LANs and intervening bridge</a:t>
            </a:r>
          </a:p>
          <a:p>
            <a:pPr lvl="1"/>
            <a:r>
              <a:rPr lang="en-US" dirty="0" smtClean="0"/>
              <a:t>Has its own Segment OAM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Path Segment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orwarding information configured on the bridges</a:t>
            </a:r>
          </a:p>
          <a:p>
            <a:pPr lvl="1"/>
            <a:r>
              <a:rPr lang="en-US" dirty="0" smtClean="0"/>
              <a:t>Has its own E2E OAM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Segment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Therefore we have two types of segment protection</a:t>
            </a:r>
          </a:p>
          <a:p>
            <a:r>
              <a:rPr lang="en-US" dirty="0" smtClean="0"/>
              <a:t>Infrastructure Segment Protection (ISP)</a:t>
            </a:r>
          </a:p>
          <a:p>
            <a:pPr lvl="1"/>
            <a:r>
              <a:rPr lang="en-US" dirty="0" smtClean="0"/>
              <a:t>Protection of traffic from failure of LANs and intervening bridges</a:t>
            </a:r>
          </a:p>
          <a:p>
            <a:r>
              <a:rPr lang="en-US" dirty="0" smtClean="0"/>
              <a:t>Data-path Segment Protection (DSP)</a:t>
            </a:r>
          </a:p>
          <a:p>
            <a:pPr lvl="1"/>
            <a:r>
              <a:rPr lang="en-US" dirty="0" smtClean="0"/>
              <a:t>Protection from </a:t>
            </a:r>
            <a:r>
              <a:rPr lang="en-US" dirty="0" err="1" smtClean="0"/>
              <a:t>misconfiguration</a:t>
            </a:r>
            <a:r>
              <a:rPr lang="en-US" dirty="0" smtClean="0"/>
              <a:t> of TESI or Data-path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Unprotected 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91200" y="3657600"/>
            <a:ext cx="2667000" cy="1143000"/>
          </a:xfrm>
          <a:prstGeom prst="borderCallout1">
            <a:avLst>
              <a:gd name="adj1" fmla="val -4912"/>
              <a:gd name="adj2" fmla="val 44303"/>
              <a:gd name="adj3" fmla="val -84759"/>
              <a:gd name="adj4" fmla="val 3978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 of Infrastructure Segment that cannot protect the TESIs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72200" y="3581401"/>
            <a:ext cx="381000" cy="30480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62" name="Straight Connector 61"/>
          <p:cNvCxnSpPr>
            <a:endCxn id="61" idx="1"/>
          </p:cNvCxnSpPr>
          <p:nvPr/>
        </p:nvCxnSpPr>
        <p:spPr>
          <a:xfrm rot="16200000" flipH="1">
            <a:off x="5334000" y="2895601"/>
            <a:ext cx="9144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3"/>
          </p:cNvCxnSpPr>
          <p:nvPr/>
        </p:nvCxnSpPr>
        <p:spPr>
          <a:xfrm flipV="1">
            <a:off x="6553200" y="2819401"/>
            <a:ext cx="723900" cy="9144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768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85800" y="4648200"/>
            <a:ext cx="74676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defTabSz="814388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	Allow </a:t>
            </a:r>
            <a:r>
              <a:rPr lang="en-US" b="1" dirty="0" smtClean="0">
                <a:solidFill>
                  <a:srgbClr val="000000"/>
                </a:solidFill>
              </a:rPr>
              <a:t>maintenance activities to be performed independently in different infrastructure </a:t>
            </a:r>
            <a:r>
              <a:rPr lang="en-US" b="1" dirty="0" smtClean="0">
                <a:solidFill>
                  <a:srgbClr val="000000"/>
                </a:solidFill>
              </a:rPr>
              <a:t>segment protection domain.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Allow maintenance activities to be performed in one segment of a network without disabling protection in another inf. </a:t>
            </a:r>
            <a:r>
              <a:rPr lang="en-US" b="1" dirty="0" smtClean="0">
                <a:solidFill>
                  <a:srgbClr val="000000"/>
                </a:solidFill>
              </a:rPr>
              <a:t>segment.</a:t>
            </a: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Localize </a:t>
            </a:r>
            <a:r>
              <a:rPr lang="en-US" b="1" dirty="0" smtClean="0">
                <a:solidFill>
                  <a:srgbClr val="000000"/>
                </a:solidFill>
              </a:rPr>
              <a:t>changes in traffic distribution due to failure or maintenance 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Domain- 2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572000" y="2819402"/>
            <a:ext cx="2705100" cy="106679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444821" y="2907942"/>
            <a:ext cx="9906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03878" y="3632915"/>
            <a:ext cx="342364" cy="29192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228794">
            <a:off x="4094670" y="2526135"/>
            <a:ext cx="3396848" cy="176012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19400" y="2337516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4648200"/>
            <a:ext cx="74676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defTabSz="814388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	Allow </a:t>
            </a:r>
            <a:r>
              <a:rPr lang="en-US" b="1" dirty="0" smtClean="0">
                <a:solidFill>
                  <a:srgbClr val="000000"/>
                </a:solidFill>
              </a:rPr>
              <a:t>maintenance activities to be performed independently in different infrastructure </a:t>
            </a:r>
            <a:r>
              <a:rPr lang="en-US" b="1" dirty="0" smtClean="0">
                <a:solidFill>
                  <a:srgbClr val="000000"/>
                </a:solidFill>
              </a:rPr>
              <a:t>segment protection domain.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Allow maintenance activities to be performed in one segment of a network without disabling protection in another inf. </a:t>
            </a:r>
            <a:r>
              <a:rPr lang="en-US" b="1" dirty="0" smtClean="0">
                <a:solidFill>
                  <a:srgbClr val="000000"/>
                </a:solidFill>
              </a:rPr>
              <a:t>segment.</a:t>
            </a: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Localize </a:t>
            </a:r>
            <a:r>
              <a:rPr lang="en-US" b="1" dirty="0" smtClean="0">
                <a:solidFill>
                  <a:srgbClr val="000000"/>
                </a:solidFill>
              </a:rPr>
              <a:t>changes in traffic distribution due to failure or maintenance 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038600" y="1295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019800" y="1295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Adjacent ISP Domain- 3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8" name="Straight Connector 47"/>
          <p:cNvCxnSpPr>
            <a:stCxn id="43" idx="3"/>
            <a:endCxn id="46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3"/>
            <a:endCxn id="46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3"/>
            <a:endCxn id="45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  <a:ln w="57150">
            <a:solidFill>
              <a:srgbClr val="92D050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3" name="Freeform 5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56" name="Straight Connector 55"/>
          <p:cNvCxnSpPr>
            <a:endCxn id="55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3"/>
            <a:endCxn id="45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572000" y="2819402"/>
            <a:ext cx="2705100" cy="106679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444821" y="2907942"/>
            <a:ext cx="990600" cy="7620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203878" y="3632915"/>
            <a:ext cx="342364" cy="29192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20228794">
            <a:off x="4094670" y="2526135"/>
            <a:ext cx="3396848" cy="176012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19400" y="2337516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85800" y="4648200"/>
            <a:ext cx="74676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defTabSz="814388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	Allow </a:t>
            </a:r>
            <a:r>
              <a:rPr lang="en-US" b="1" dirty="0" smtClean="0">
                <a:solidFill>
                  <a:srgbClr val="000000"/>
                </a:solidFill>
              </a:rPr>
              <a:t>maintenance activities to be performed independently in different infrastructure </a:t>
            </a:r>
            <a:r>
              <a:rPr lang="en-US" b="1" dirty="0" smtClean="0">
                <a:solidFill>
                  <a:srgbClr val="000000"/>
                </a:solidFill>
              </a:rPr>
              <a:t>segment protection domain.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Allow maintenance activities to be performed in one segment of a network without disabling protection in another inf. </a:t>
            </a:r>
            <a:r>
              <a:rPr lang="en-US" b="1" dirty="0" smtClean="0">
                <a:solidFill>
                  <a:srgbClr val="000000"/>
                </a:solidFill>
              </a:rPr>
              <a:t>segment.</a:t>
            </a:r>
          </a:p>
          <a:p>
            <a:pPr marL="914400" lvl="1" indent="-457200" defTabSz="814388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Localize </a:t>
            </a:r>
            <a:r>
              <a:rPr lang="en-US" b="1" dirty="0" smtClean="0">
                <a:solidFill>
                  <a:srgbClr val="000000"/>
                </a:solidFill>
              </a:rPr>
              <a:t>changes in traffic distribution due to failure or maintenance actions.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4229100" y="1676400"/>
            <a:ext cx="914400" cy="762000"/>
          </a:xfrm>
          <a:prstGeom prst="line">
            <a:avLst/>
          </a:prstGeom>
          <a:ln w="57150">
            <a:solidFill>
              <a:srgbClr val="00B0F0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448300" y="1600200"/>
            <a:ext cx="723900" cy="914400"/>
          </a:xfrm>
          <a:prstGeom prst="line">
            <a:avLst/>
          </a:prstGeom>
          <a:ln w="57150">
            <a:solidFill>
              <a:srgbClr val="00B0F0"/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733800" y="12954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419600" y="1447800"/>
            <a:ext cx="16002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Points to be Noted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Segment Protection is not a replacement for e2e </a:t>
            </a:r>
            <a:r>
              <a:rPr lang="en-US" dirty="0" smtClean="0"/>
              <a:t>TESI protection</a:t>
            </a:r>
            <a:endParaRPr lang="en-US" dirty="0"/>
          </a:p>
          <a:p>
            <a:r>
              <a:rPr lang="en-US" dirty="0"/>
              <a:t>Primary reason- infrastructure failure in certain parts of the network</a:t>
            </a:r>
          </a:p>
          <a:p>
            <a:pPr lvl="1"/>
            <a:r>
              <a:rPr lang="en-US" dirty="0" smtClean="0"/>
              <a:t>Some links/nodes/LANs </a:t>
            </a:r>
            <a:r>
              <a:rPr lang="en-US" dirty="0"/>
              <a:t>are more prone to failure</a:t>
            </a:r>
          </a:p>
          <a:p>
            <a:pPr lvl="1"/>
            <a:r>
              <a:rPr lang="en-US" dirty="0"/>
              <a:t>SPS will be enabled for only these </a:t>
            </a:r>
            <a:r>
              <a:rPr lang="en-US" dirty="0" smtClean="0"/>
              <a:t>links/nodes/LANs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4648200" y="36576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81379"/>
              <a:gd name="adj4" fmla="val -4520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port has FDB entry such that the two ESPs to DA=5 egress from the same port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1447800" y="5181600"/>
            <a:ext cx="3429000" cy="1447800"/>
          </a:xfrm>
          <a:prstGeom prst="borderCallout1">
            <a:avLst>
              <a:gd name="adj1" fmla="val -21281"/>
              <a:gd name="adj2" fmla="val 39508"/>
              <a:gd name="adj3" fmla="val -161333"/>
              <a:gd name="adj4" fmla="val 5317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two ports though have shared forwarding towards DA=5, do not have shared forwarding for traffic from SA= 5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638300" y="3543300"/>
            <a:ext cx="2362200" cy="30480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34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 flipV="1">
            <a:off x="5410200" y="1828800"/>
            <a:ext cx="1524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589468"/>
            <a:ext cx="6331040" cy="1089517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559640"/>
              <a:gd name="connsiteY0" fmla="*/ 120203 h 1009024"/>
              <a:gd name="connsiteX1" fmla="*/ 759854 w 6559640"/>
              <a:gd name="connsiteY1" fmla="*/ 107324 h 1009024"/>
              <a:gd name="connsiteX2" fmla="*/ 2163651 w 6559640"/>
              <a:gd name="connsiteY2" fmla="*/ 764147 h 1009024"/>
              <a:gd name="connsiteX3" fmla="*/ 3464417 w 6559640"/>
              <a:gd name="connsiteY3" fmla="*/ 892935 h 1009024"/>
              <a:gd name="connsiteX4" fmla="*/ 6559640 w 6559640"/>
              <a:gd name="connsiteY4" fmla="*/ 67614 h 1009024"/>
              <a:gd name="connsiteX0" fmla="*/ 0 w 6559640"/>
              <a:gd name="connsiteY0" fmla="*/ 120203 h 1026195"/>
              <a:gd name="connsiteX1" fmla="*/ 759854 w 6559640"/>
              <a:gd name="connsiteY1" fmla="*/ 107324 h 1026195"/>
              <a:gd name="connsiteX2" fmla="*/ 2163651 w 6559640"/>
              <a:gd name="connsiteY2" fmla="*/ 764147 h 1026195"/>
              <a:gd name="connsiteX3" fmla="*/ 3464417 w 6559640"/>
              <a:gd name="connsiteY3" fmla="*/ 892935 h 1026195"/>
              <a:gd name="connsiteX4" fmla="*/ 4304763 w 6559640"/>
              <a:gd name="connsiteY4" fmla="*/ 888642 h 1026195"/>
              <a:gd name="connsiteX5" fmla="*/ 6559640 w 6559640"/>
              <a:gd name="connsiteY5" fmla="*/ 67614 h 1026195"/>
              <a:gd name="connsiteX0" fmla="*/ 0 w 6559640"/>
              <a:gd name="connsiteY0" fmla="*/ 120203 h 1004731"/>
              <a:gd name="connsiteX1" fmla="*/ 759854 w 6559640"/>
              <a:gd name="connsiteY1" fmla="*/ 107324 h 1004731"/>
              <a:gd name="connsiteX2" fmla="*/ 2163651 w 6559640"/>
              <a:gd name="connsiteY2" fmla="*/ 764147 h 1004731"/>
              <a:gd name="connsiteX3" fmla="*/ 4304763 w 6559640"/>
              <a:gd name="connsiteY3" fmla="*/ 888642 h 1004731"/>
              <a:gd name="connsiteX4" fmla="*/ 6559640 w 6559640"/>
              <a:gd name="connsiteY4" fmla="*/ 67614 h 1004731"/>
              <a:gd name="connsiteX0" fmla="*/ 0 w 6331040"/>
              <a:gd name="connsiteY0" fmla="*/ 204989 h 1089517"/>
              <a:gd name="connsiteX1" fmla="*/ 759854 w 6331040"/>
              <a:gd name="connsiteY1" fmla="*/ 192110 h 1089517"/>
              <a:gd name="connsiteX2" fmla="*/ 2163651 w 6331040"/>
              <a:gd name="connsiteY2" fmla="*/ 848933 h 1089517"/>
              <a:gd name="connsiteX3" fmla="*/ 4304763 w 6331040"/>
              <a:gd name="connsiteY3" fmla="*/ 973428 h 1089517"/>
              <a:gd name="connsiteX4" fmla="*/ 6331040 w 6331040"/>
              <a:gd name="connsiteY4" fmla="*/ 0 h 108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1040" h="1089517">
                <a:moveTo>
                  <a:pt x="0" y="204989"/>
                </a:moveTo>
                <a:cubicBezTo>
                  <a:pt x="199623" y="144887"/>
                  <a:pt x="399246" y="84786"/>
                  <a:pt x="759854" y="192110"/>
                </a:cubicBezTo>
                <a:cubicBezTo>
                  <a:pt x="1120462" y="299434"/>
                  <a:pt x="1572833" y="718713"/>
                  <a:pt x="2163651" y="848933"/>
                </a:cubicBezTo>
                <a:cubicBezTo>
                  <a:pt x="2754469" y="979153"/>
                  <a:pt x="3572098" y="1089517"/>
                  <a:pt x="4304763" y="973428"/>
                </a:cubicBezTo>
                <a:lnTo>
                  <a:pt x="6331040" y="0"/>
                </a:ln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668074"/>
            <a:ext cx="6635840" cy="1093809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635840"/>
              <a:gd name="connsiteY0" fmla="*/ 120203 h 970566"/>
              <a:gd name="connsiteX1" fmla="*/ 759854 w 6635840"/>
              <a:gd name="connsiteY1" fmla="*/ 107324 h 970566"/>
              <a:gd name="connsiteX2" fmla="*/ 2163651 w 6635840"/>
              <a:gd name="connsiteY2" fmla="*/ 764147 h 970566"/>
              <a:gd name="connsiteX3" fmla="*/ 3464417 w 6635840"/>
              <a:gd name="connsiteY3" fmla="*/ 892935 h 970566"/>
              <a:gd name="connsiteX4" fmla="*/ 6635840 w 6635840"/>
              <a:gd name="connsiteY4" fmla="*/ 298360 h 970566"/>
              <a:gd name="connsiteX0" fmla="*/ 0 w 6635840"/>
              <a:gd name="connsiteY0" fmla="*/ 120203 h 1089337"/>
              <a:gd name="connsiteX1" fmla="*/ 759854 w 6635840"/>
              <a:gd name="connsiteY1" fmla="*/ 107324 h 1089337"/>
              <a:gd name="connsiteX2" fmla="*/ 2163651 w 6635840"/>
              <a:gd name="connsiteY2" fmla="*/ 764147 h 1089337"/>
              <a:gd name="connsiteX3" fmla="*/ 3464417 w 6635840"/>
              <a:gd name="connsiteY3" fmla="*/ 892935 h 1089337"/>
              <a:gd name="connsiteX4" fmla="*/ 4089042 w 6635840"/>
              <a:gd name="connsiteY4" fmla="*/ 990241 h 1089337"/>
              <a:gd name="connsiteX5" fmla="*/ 6635840 w 6635840"/>
              <a:gd name="connsiteY5" fmla="*/ 298360 h 1089337"/>
              <a:gd name="connsiteX0" fmla="*/ 0 w 6635840"/>
              <a:gd name="connsiteY0" fmla="*/ 120203 h 1067872"/>
              <a:gd name="connsiteX1" fmla="*/ 759854 w 6635840"/>
              <a:gd name="connsiteY1" fmla="*/ 107324 h 1067872"/>
              <a:gd name="connsiteX2" fmla="*/ 2163651 w 6635840"/>
              <a:gd name="connsiteY2" fmla="*/ 764147 h 1067872"/>
              <a:gd name="connsiteX3" fmla="*/ 4089042 w 6635840"/>
              <a:gd name="connsiteY3" fmla="*/ 990241 h 1067872"/>
              <a:gd name="connsiteX4" fmla="*/ 6635840 w 6635840"/>
              <a:gd name="connsiteY4" fmla="*/ 298360 h 1067872"/>
              <a:gd name="connsiteX0" fmla="*/ 0 w 6635840"/>
              <a:gd name="connsiteY0" fmla="*/ 146140 h 1093809"/>
              <a:gd name="connsiteX1" fmla="*/ 759854 w 6635840"/>
              <a:gd name="connsiteY1" fmla="*/ 133261 h 1093809"/>
              <a:gd name="connsiteX2" fmla="*/ 2163651 w 6635840"/>
              <a:gd name="connsiteY2" fmla="*/ 945704 h 1093809"/>
              <a:gd name="connsiteX3" fmla="*/ 4089042 w 6635840"/>
              <a:gd name="connsiteY3" fmla="*/ 1016178 h 1093809"/>
              <a:gd name="connsiteX4" fmla="*/ 6635840 w 6635840"/>
              <a:gd name="connsiteY4" fmla="*/ 324297 h 1093809"/>
              <a:gd name="connsiteX0" fmla="*/ 0 w 6635840"/>
              <a:gd name="connsiteY0" fmla="*/ 146140 h 1093809"/>
              <a:gd name="connsiteX1" fmla="*/ 759854 w 6635840"/>
              <a:gd name="connsiteY1" fmla="*/ 133261 h 1093809"/>
              <a:gd name="connsiteX2" fmla="*/ 2163651 w 6635840"/>
              <a:gd name="connsiteY2" fmla="*/ 945704 h 1093809"/>
              <a:gd name="connsiteX3" fmla="*/ 4089042 w 6635840"/>
              <a:gd name="connsiteY3" fmla="*/ 1016178 h 1093809"/>
              <a:gd name="connsiteX4" fmla="*/ 6635840 w 6635840"/>
              <a:gd name="connsiteY4" fmla="*/ 124854 h 109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5840" h="1093809">
                <a:moveTo>
                  <a:pt x="0" y="146140"/>
                </a:moveTo>
                <a:cubicBezTo>
                  <a:pt x="199623" y="86038"/>
                  <a:pt x="399246" y="0"/>
                  <a:pt x="759854" y="133261"/>
                </a:cubicBezTo>
                <a:cubicBezTo>
                  <a:pt x="1120462" y="266522"/>
                  <a:pt x="1608786" y="798551"/>
                  <a:pt x="2163651" y="945704"/>
                </a:cubicBezTo>
                <a:cubicBezTo>
                  <a:pt x="2718516" y="1092857"/>
                  <a:pt x="3343677" y="1093809"/>
                  <a:pt x="4089042" y="1016178"/>
                </a:cubicBezTo>
                <a:lnTo>
                  <a:pt x="6635840" y="124854"/>
                </a:ln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4648200" y="37338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81379"/>
              <a:gd name="adj4" fmla="val -4520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port has FDB entry such that the two ESPs egress from the same port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1447800" y="5181600"/>
            <a:ext cx="3429000" cy="1447800"/>
          </a:xfrm>
          <a:prstGeom prst="borderCallout1">
            <a:avLst>
              <a:gd name="adj1" fmla="val -21281"/>
              <a:gd name="adj2" fmla="val 39508"/>
              <a:gd name="adj3" fmla="val -161333"/>
              <a:gd name="adj4" fmla="val 5317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two ports though have shared forwarding towards node 4, do not have shared forwarding for traffic from node 4 to DA=5 (or 6) and  vice-versa on port 4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638300" y="3543300"/>
            <a:ext cx="2362200" cy="30480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Rectangle 17"/>
          <p:cNvSpPr/>
          <p:nvPr/>
        </p:nvSpPr>
        <p:spPr>
          <a:xfrm>
            <a:off x="6934200" y="33528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>
            <a:off x="5410200" y="2819400"/>
            <a:ext cx="1524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486400" y="3886200"/>
            <a:ext cx="31242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 over this Link/LAN can be protected using backup resources comprising of:      LAN 3-6, LAN 6-4 and node 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5146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600200" cy="990600"/>
          </a:xfrm>
          <a:prstGeom prst="borderCallout1">
            <a:avLst>
              <a:gd name="adj1" fmla="val -9852"/>
              <a:gd name="adj2" fmla="val 26275"/>
              <a:gd name="adj3" fmla="val -86417"/>
              <a:gd name="adj4" fmla="val 46979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Segment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Infrastructure Segment (resources shown in violet </a:t>
            </a:r>
            <a:r>
              <a:rPr lang="en-US" dirty="0" err="1" smtClean="0"/>
              <a:t>colour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600200" cy="990600"/>
          </a:xfrm>
          <a:prstGeom prst="borderCallout1">
            <a:avLst>
              <a:gd name="adj1" fmla="val -9852"/>
              <a:gd name="adj2" fmla="val 26275"/>
              <a:gd name="adj3" fmla="val -104619"/>
              <a:gd name="adj4" fmla="val 5019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Protection Domain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Infrastructure Segment (resources shown in cream </a:t>
            </a:r>
            <a:r>
              <a:rPr lang="en-US" dirty="0" err="1" smtClean="0"/>
              <a:t>colour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Segment Protection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Infrastructure Segment (P-IS) has its own fault monitoring mechanism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1 30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Backup Infrastructure Segment (B-IS) has its own fault monitoring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 OAM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P-IS fault monitoring is independent of TESI fault-monitoring/OAM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B-IS fault monitoring is independent of TESI fault-monitoring/OAM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P-IS Fault and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Callout 1 23"/>
          <p:cNvSpPr/>
          <p:nvPr/>
        </p:nvSpPr>
        <p:spPr>
          <a:xfrm>
            <a:off x="5715000" y="3581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Fault here will forward the traffic over backup infrastructure segment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ightning Bolt 24"/>
          <p:cNvSpPr/>
          <p:nvPr/>
        </p:nvSpPr>
        <p:spPr>
          <a:xfrm>
            <a:off x="4114800" y="2514600"/>
            <a:ext cx="152400" cy="3048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1066800" y="2774145"/>
            <a:ext cx="6864440" cy="988364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864440"/>
              <a:gd name="connsiteY0" fmla="*/ 163133 h 954110"/>
              <a:gd name="connsiteX1" fmla="*/ 759854 w 6864440"/>
              <a:gd name="connsiteY1" fmla="*/ 150254 h 954110"/>
              <a:gd name="connsiteX2" fmla="*/ 2163651 w 6864440"/>
              <a:gd name="connsiteY2" fmla="*/ 807077 h 954110"/>
              <a:gd name="connsiteX3" fmla="*/ 3312017 w 6864440"/>
              <a:gd name="connsiteY3" fmla="*/ 23611 h 954110"/>
              <a:gd name="connsiteX4" fmla="*/ 6864440 w 6864440"/>
              <a:gd name="connsiteY4" fmla="*/ 948744 h 954110"/>
              <a:gd name="connsiteX0" fmla="*/ 0 w 6864440"/>
              <a:gd name="connsiteY0" fmla="*/ 182988 h 968599"/>
              <a:gd name="connsiteX1" fmla="*/ 759854 w 6864440"/>
              <a:gd name="connsiteY1" fmla="*/ 170109 h 968599"/>
              <a:gd name="connsiteX2" fmla="*/ 2163651 w 6864440"/>
              <a:gd name="connsiteY2" fmla="*/ 826932 h 968599"/>
              <a:gd name="connsiteX3" fmla="*/ 3312017 w 6864440"/>
              <a:gd name="connsiteY3" fmla="*/ 43466 h 968599"/>
              <a:gd name="connsiteX4" fmla="*/ 4986270 w 6864440"/>
              <a:gd name="connsiteY4" fmla="*/ 566134 h 968599"/>
              <a:gd name="connsiteX5" fmla="*/ 6864440 w 6864440"/>
              <a:gd name="connsiteY5" fmla="*/ 968599 h 968599"/>
              <a:gd name="connsiteX0" fmla="*/ 0 w 6864440"/>
              <a:gd name="connsiteY0" fmla="*/ 146766 h 988364"/>
              <a:gd name="connsiteX1" fmla="*/ 759854 w 6864440"/>
              <a:gd name="connsiteY1" fmla="*/ 133887 h 988364"/>
              <a:gd name="connsiteX2" fmla="*/ 2163651 w 6864440"/>
              <a:gd name="connsiteY2" fmla="*/ 790710 h 988364"/>
              <a:gd name="connsiteX3" fmla="*/ 3312017 w 6864440"/>
              <a:gd name="connsiteY3" fmla="*/ 7244 h 988364"/>
              <a:gd name="connsiteX4" fmla="*/ 4376670 w 6864440"/>
              <a:gd name="connsiteY4" fmla="*/ 834175 h 988364"/>
              <a:gd name="connsiteX5" fmla="*/ 6864440 w 6864440"/>
              <a:gd name="connsiteY5" fmla="*/ 932377 h 98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4440" h="988364">
                <a:moveTo>
                  <a:pt x="0" y="146766"/>
                </a:moveTo>
                <a:cubicBezTo>
                  <a:pt x="199623" y="86664"/>
                  <a:pt x="399246" y="26563"/>
                  <a:pt x="759854" y="133887"/>
                </a:cubicBezTo>
                <a:cubicBezTo>
                  <a:pt x="1120462" y="241211"/>
                  <a:pt x="1738291" y="811817"/>
                  <a:pt x="2163651" y="790710"/>
                </a:cubicBezTo>
                <a:cubicBezTo>
                  <a:pt x="2589012" y="769603"/>
                  <a:pt x="2943181" y="0"/>
                  <a:pt x="3312017" y="7244"/>
                </a:cubicBezTo>
                <a:cubicBezTo>
                  <a:pt x="3680854" y="14488"/>
                  <a:pt x="3784600" y="679986"/>
                  <a:pt x="4376670" y="834175"/>
                </a:cubicBezTo>
                <a:cubicBezTo>
                  <a:pt x="4968740" y="988364"/>
                  <a:pt x="6551412" y="865300"/>
                  <a:pt x="6864440" y="932377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7" name="Freeform 26"/>
          <p:cNvSpPr/>
          <p:nvPr/>
        </p:nvSpPr>
        <p:spPr>
          <a:xfrm>
            <a:off x="1066800" y="1674254"/>
            <a:ext cx="6864440" cy="1934872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  <a:gd name="connsiteX0" fmla="*/ 0 w 6864440"/>
              <a:gd name="connsiteY0" fmla="*/ 120203 h 1907146"/>
              <a:gd name="connsiteX1" fmla="*/ 759854 w 6864440"/>
              <a:gd name="connsiteY1" fmla="*/ 107324 h 1907146"/>
              <a:gd name="connsiteX2" fmla="*/ 2163651 w 6864440"/>
              <a:gd name="connsiteY2" fmla="*/ 764147 h 1907146"/>
              <a:gd name="connsiteX3" fmla="*/ 3464417 w 6864440"/>
              <a:gd name="connsiteY3" fmla="*/ 1883535 h 1907146"/>
              <a:gd name="connsiteX4" fmla="*/ 6864440 w 6864440"/>
              <a:gd name="connsiteY4" fmla="*/ 905814 h 1907146"/>
              <a:gd name="connsiteX0" fmla="*/ 0 w 6864440"/>
              <a:gd name="connsiteY0" fmla="*/ 120203 h 1883535"/>
              <a:gd name="connsiteX1" fmla="*/ 759854 w 6864440"/>
              <a:gd name="connsiteY1" fmla="*/ 107324 h 1883535"/>
              <a:gd name="connsiteX2" fmla="*/ 2163651 w 6864440"/>
              <a:gd name="connsiteY2" fmla="*/ 764147 h 1883535"/>
              <a:gd name="connsiteX3" fmla="*/ 3464417 w 6864440"/>
              <a:gd name="connsiteY3" fmla="*/ 1883535 h 1883535"/>
              <a:gd name="connsiteX4" fmla="*/ 6864440 w 6864440"/>
              <a:gd name="connsiteY4" fmla="*/ 905814 h 1883535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6864440 w 6864440"/>
              <a:gd name="connsiteY5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287887 h 1972972"/>
              <a:gd name="connsiteX6" fmla="*/ 4290811 w 6864440"/>
              <a:gd name="connsiteY6" fmla="*/ 1046408 h 1972972"/>
              <a:gd name="connsiteX7" fmla="*/ 6864440 w 6864440"/>
              <a:gd name="connsiteY7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4290811 w 6864440"/>
              <a:gd name="connsiteY5" fmla="*/ 1046408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3833611 w 6864440"/>
              <a:gd name="connsiteY5" fmla="*/ 1287887 h 1972972"/>
              <a:gd name="connsiteX6" fmla="*/ 4290811 w 6864440"/>
              <a:gd name="connsiteY6" fmla="*/ 1046408 h 1972972"/>
              <a:gd name="connsiteX7" fmla="*/ 6864440 w 6864440"/>
              <a:gd name="connsiteY7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3833611 w 6864440"/>
              <a:gd name="connsiteY5" fmla="*/ 1287887 h 1972972"/>
              <a:gd name="connsiteX6" fmla="*/ 6864440 w 6864440"/>
              <a:gd name="connsiteY6" fmla="*/ 905814 h 1972972"/>
              <a:gd name="connsiteX0" fmla="*/ 0 w 6864440"/>
              <a:gd name="connsiteY0" fmla="*/ 120203 h 1972972"/>
              <a:gd name="connsiteX1" fmla="*/ 759854 w 6864440"/>
              <a:gd name="connsiteY1" fmla="*/ 107324 h 1972972"/>
              <a:gd name="connsiteX2" fmla="*/ 2163651 w 6864440"/>
              <a:gd name="connsiteY2" fmla="*/ 764147 h 1972972"/>
              <a:gd name="connsiteX3" fmla="*/ 3464417 w 6864440"/>
              <a:gd name="connsiteY3" fmla="*/ 1883535 h 1972972"/>
              <a:gd name="connsiteX4" fmla="*/ 4290811 w 6864440"/>
              <a:gd name="connsiteY4" fmla="*/ 1300767 h 1972972"/>
              <a:gd name="connsiteX5" fmla="*/ 6864440 w 6864440"/>
              <a:gd name="connsiteY5" fmla="*/ 905814 h 1972972"/>
              <a:gd name="connsiteX0" fmla="*/ 0 w 6864440"/>
              <a:gd name="connsiteY0" fmla="*/ 120203 h 1934872"/>
              <a:gd name="connsiteX1" fmla="*/ 759854 w 6864440"/>
              <a:gd name="connsiteY1" fmla="*/ 107324 h 1934872"/>
              <a:gd name="connsiteX2" fmla="*/ 2163651 w 6864440"/>
              <a:gd name="connsiteY2" fmla="*/ 764147 h 1934872"/>
              <a:gd name="connsiteX3" fmla="*/ 3464417 w 6864440"/>
              <a:gd name="connsiteY3" fmla="*/ 1883535 h 1934872"/>
              <a:gd name="connsiteX4" fmla="*/ 4290811 w 6864440"/>
              <a:gd name="connsiteY4" fmla="*/ 1072167 h 1934872"/>
              <a:gd name="connsiteX5" fmla="*/ 6864440 w 6864440"/>
              <a:gd name="connsiteY5" fmla="*/ 905814 h 1934872"/>
              <a:gd name="connsiteX0" fmla="*/ 0 w 6864440"/>
              <a:gd name="connsiteY0" fmla="*/ 120203 h 1934872"/>
              <a:gd name="connsiteX1" fmla="*/ 759854 w 6864440"/>
              <a:gd name="connsiteY1" fmla="*/ 107324 h 1934872"/>
              <a:gd name="connsiteX2" fmla="*/ 2163651 w 6864440"/>
              <a:gd name="connsiteY2" fmla="*/ 764147 h 1934872"/>
              <a:gd name="connsiteX3" fmla="*/ 3235817 w 6864440"/>
              <a:gd name="connsiteY3" fmla="*/ 1883535 h 1934872"/>
              <a:gd name="connsiteX4" fmla="*/ 4290811 w 6864440"/>
              <a:gd name="connsiteY4" fmla="*/ 1072167 h 1934872"/>
              <a:gd name="connsiteX5" fmla="*/ 6864440 w 6864440"/>
              <a:gd name="connsiteY5" fmla="*/ 905814 h 193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4440" h="1934872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50991" y="468112"/>
                  <a:pt x="2163651" y="764147"/>
                </a:cubicBezTo>
                <a:cubicBezTo>
                  <a:pt x="2576312" y="1060182"/>
                  <a:pt x="2881290" y="1832198"/>
                  <a:pt x="3235817" y="1883535"/>
                </a:cubicBezTo>
                <a:cubicBezTo>
                  <a:pt x="3590344" y="1934872"/>
                  <a:pt x="3686040" y="1235121"/>
                  <a:pt x="4290811" y="1072167"/>
                </a:cubicBezTo>
                <a:cubicBezTo>
                  <a:pt x="4895582" y="909213"/>
                  <a:pt x="6328267" y="988096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Callout 1 31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Domain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5715000" y="5105400"/>
            <a:ext cx="3124200" cy="1143000"/>
          </a:xfrm>
          <a:prstGeom prst="borderCallout1">
            <a:avLst>
              <a:gd name="adj1" fmla="val 18750"/>
              <a:gd name="adj2" fmla="val -8333"/>
              <a:gd name="adj3" fmla="val -106168"/>
              <a:gd name="adj4" fmla="val -4762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TESIs are pre-provisioned along the Backup Infrastructure Segment for sub-50ms protection switching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Path Fault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514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3505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3"/>
            <a:endCxn id="7" idx="0"/>
          </p:cNvCxnSpPr>
          <p:nvPr/>
        </p:nvCxnSpPr>
        <p:spPr>
          <a:xfrm>
            <a:off x="1600200" y="1828800"/>
            <a:ext cx="16383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7" idx="2"/>
          </p:cNvCxnSpPr>
          <p:nvPr/>
        </p:nvCxnSpPr>
        <p:spPr>
          <a:xfrm flipV="1">
            <a:off x="1600200" y="2819400"/>
            <a:ext cx="16383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  <a:endCxn id="6" idx="1"/>
          </p:cNvCxnSpPr>
          <p:nvPr/>
        </p:nvCxnSpPr>
        <p:spPr>
          <a:xfrm>
            <a:off x="3429000" y="2667000"/>
            <a:ext cx="1600200" cy="1588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5" idx="1"/>
          </p:cNvCxnSpPr>
          <p:nvPr/>
        </p:nvCxnSpPr>
        <p:spPr>
          <a:xfrm>
            <a:off x="5410200" y="2667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66800" y="1674254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Freeform 22"/>
          <p:cNvSpPr/>
          <p:nvPr/>
        </p:nvSpPr>
        <p:spPr>
          <a:xfrm flipV="1">
            <a:off x="1066800" y="2819400"/>
            <a:ext cx="6864440" cy="916546"/>
          </a:xfrm>
          <a:custGeom>
            <a:avLst/>
            <a:gdLst>
              <a:gd name="connsiteX0" fmla="*/ 0 w 6864440"/>
              <a:gd name="connsiteY0" fmla="*/ 120203 h 916546"/>
              <a:gd name="connsiteX1" fmla="*/ 759854 w 6864440"/>
              <a:gd name="connsiteY1" fmla="*/ 107324 h 916546"/>
              <a:gd name="connsiteX2" fmla="*/ 2163651 w 6864440"/>
              <a:gd name="connsiteY2" fmla="*/ 764147 h 916546"/>
              <a:gd name="connsiteX3" fmla="*/ 3464417 w 6864440"/>
              <a:gd name="connsiteY3" fmla="*/ 892935 h 916546"/>
              <a:gd name="connsiteX4" fmla="*/ 6864440 w 6864440"/>
              <a:gd name="connsiteY4" fmla="*/ 905814 h 91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4440" h="916546">
                <a:moveTo>
                  <a:pt x="0" y="120203"/>
                </a:moveTo>
                <a:cubicBezTo>
                  <a:pt x="199623" y="60101"/>
                  <a:pt x="399246" y="0"/>
                  <a:pt x="759854" y="107324"/>
                </a:cubicBezTo>
                <a:cubicBezTo>
                  <a:pt x="1120462" y="214648"/>
                  <a:pt x="1712890" y="633212"/>
                  <a:pt x="2163651" y="764147"/>
                </a:cubicBezTo>
                <a:cubicBezTo>
                  <a:pt x="2614412" y="895082"/>
                  <a:pt x="2680952" y="869324"/>
                  <a:pt x="3464417" y="892935"/>
                </a:cubicBezTo>
                <a:cubicBezTo>
                  <a:pt x="4247882" y="916546"/>
                  <a:pt x="5556161" y="911180"/>
                  <a:pt x="6864440" y="905814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5715000" y="3657600"/>
            <a:ext cx="3200400" cy="1219200"/>
          </a:xfrm>
          <a:prstGeom prst="borderCallout1">
            <a:avLst>
              <a:gd name="adj1" fmla="val 18750"/>
              <a:gd name="adj2" fmla="val -8333"/>
              <a:gd name="adj3" fmla="val -76872"/>
              <a:gd name="adj4" fmla="val -52934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TESI is </a:t>
            </a:r>
            <a:r>
              <a:rPr lang="en-US" dirty="0" err="1" smtClean="0"/>
              <a:t>misconfigured</a:t>
            </a:r>
            <a:r>
              <a:rPr lang="en-US" dirty="0" smtClean="0"/>
              <a:t> on node 3 or 4 such that it does not flow over link 3-4, it is data-path fault; it is out-side the scope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4800" y="3581400"/>
            <a:ext cx="381000" cy="304800"/>
          </a:xfrm>
          <a:prstGeom prst="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1" name="Straight Connector 20"/>
          <p:cNvCxnSpPr>
            <a:endCxn id="18" idx="1"/>
          </p:cNvCxnSpPr>
          <p:nvPr/>
        </p:nvCxnSpPr>
        <p:spPr>
          <a:xfrm rot="16200000" flipH="1">
            <a:off x="3276600" y="2895600"/>
            <a:ext cx="914400" cy="7620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3"/>
            <a:endCxn id="6" idx="2"/>
          </p:cNvCxnSpPr>
          <p:nvPr/>
        </p:nvCxnSpPr>
        <p:spPr>
          <a:xfrm flipV="1">
            <a:off x="4495800" y="2819400"/>
            <a:ext cx="723900" cy="914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819400" y="2286000"/>
            <a:ext cx="2971800" cy="16002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5715000" y="5105400"/>
            <a:ext cx="2667000" cy="1143000"/>
          </a:xfrm>
          <a:prstGeom prst="borderCallout1">
            <a:avLst>
              <a:gd name="adj1" fmla="val 18750"/>
              <a:gd name="adj2" fmla="val -8333"/>
              <a:gd name="adj3" fmla="val -108421"/>
              <a:gd name="adj4" fmla="val -3265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TESI or Data-path </a:t>
            </a:r>
            <a:r>
              <a:rPr lang="en-US" dirty="0" err="1" smtClean="0"/>
              <a:t>mis</a:t>
            </a:r>
            <a:r>
              <a:rPr lang="en-US" dirty="0" smtClean="0"/>
              <a:t>-configuration is outside the scope of ISP</a:t>
            </a:r>
            <a:endParaRPr lang="en-US" dirty="0"/>
          </a:p>
        </p:txBody>
      </p:sp>
      <p:sp>
        <p:nvSpPr>
          <p:cNvPr id="25" name="Line Callout 1 24"/>
          <p:cNvSpPr/>
          <p:nvPr/>
        </p:nvSpPr>
        <p:spPr>
          <a:xfrm>
            <a:off x="2819400" y="4876800"/>
            <a:ext cx="1752600" cy="1219200"/>
          </a:xfrm>
          <a:prstGeom prst="borderCallout1">
            <a:avLst>
              <a:gd name="adj1" fmla="val -9852"/>
              <a:gd name="adj2" fmla="val 26275"/>
              <a:gd name="adj3" fmla="val -82436"/>
              <a:gd name="adj4" fmla="val 4946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Infrastructure Segment Protection  (ISP) Domain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569</Words>
  <Application>Microsoft Office PowerPoint</Application>
  <PresentationFormat>On-screen Show (4:3)</PresentationFormat>
  <Paragraphs>161</Paragraphs>
  <Slides>19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Slide 1</vt:lpstr>
      <vt:lpstr>Topology</vt:lpstr>
      <vt:lpstr>Topology 2</vt:lpstr>
      <vt:lpstr>Infrastructure</vt:lpstr>
      <vt:lpstr>Infrastructure Segment</vt:lpstr>
      <vt:lpstr>Infrastructure Segment Protection </vt:lpstr>
      <vt:lpstr>ISP OAM</vt:lpstr>
      <vt:lpstr>P-IS Fault and Protection</vt:lpstr>
      <vt:lpstr>Data Path Fault</vt:lpstr>
      <vt:lpstr>Example of Data-path Segments</vt:lpstr>
      <vt:lpstr>Types of Segments</vt:lpstr>
      <vt:lpstr>Types of Segment Protection</vt:lpstr>
      <vt:lpstr>Example of Unprotected IS</vt:lpstr>
      <vt:lpstr>Example of Adjacent ISP Domain- 1</vt:lpstr>
      <vt:lpstr>Example of Adjacent ISP Domain- 2</vt:lpstr>
      <vt:lpstr>Example of Adjacent ISP Domain- 3</vt:lpstr>
      <vt:lpstr>Terminology</vt:lpstr>
      <vt:lpstr>Some Points to be Noted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Terminology: Segment Protection</dc:title>
  <dc:creator/>
  <cp:lastModifiedBy>vinod kumar</cp:lastModifiedBy>
  <cp:revision>21</cp:revision>
  <dcterms:created xsi:type="dcterms:W3CDTF">2006-08-16T00:00:00Z</dcterms:created>
  <dcterms:modified xsi:type="dcterms:W3CDTF">2009-05-20T16:07:07Z</dcterms:modified>
</cp:coreProperties>
</file>