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20"/>
    <p:restoredTop sz="94660"/>
  </p:normalViewPr>
  <p:slideViewPr>
    <p:cSldViewPr>
      <p:cViewPr varScale="1">
        <p:scale>
          <a:sx n="127" d="100"/>
          <a:sy n="127" d="100"/>
        </p:scale>
        <p:origin x="1086" y="12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6" d="100"/>
          <a:sy n="96" d="100"/>
        </p:scale>
        <p:origin x="35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4592BC-1CF4-4AF5-AE1A-D807EBAEEA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C9544DA-88E4-42A9-A591-8A4AAB09C0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AB7625-2CD1-4D3E-AA8C-F03811819086}" type="datetimeFigureOut">
              <a:rPr lang="en-GB" smtClean="0"/>
              <a:t>21/02/2022</a:t>
            </a:fld>
            <a:endParaRPr lang="en-GB"/>
          </a:p>
        </p:txBody>
      </p:sp>
      <p:sp>
        <p:nvSpPr>
          <p:cNvPr id="4" name="Footer Placeholder 3">
            <a:extLst>
              <a:ext uri="{FF2B5EF4-FFF2-40B4-BE49-F238E27FC236}">
                <a16:creationId xmlns:a16="http://schemas.microsoft.com/office/drawing/2014/main" id="{18D3DCFA-07AB-4944-B35F-B87664056CC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A32A49F-5C8E-42E5-B08B-ECFACB3928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79D4C6-3879-4F46-A1A2-36A0E6115BDB}" type="slidenum">
              <a:rPr lang="en-GB" smtClean="0"/>
              <a:t>‹#›</a:t>
            </a:fld>
            <a:endParaRPr lang="en-GB"/>
          </a:p>
        </p:txBody>
      </p:sp>
    </p:spTree>
    <p:extLst>
      <p:ext uri="{BB962C8B-B14F-4D97-AF65-F5344CB8AC3E}">
        <p14:creationId xmlns:p14="http://schemas.microsoft.com/office/powerpoint/2010/main" val="2066133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C18BE7-3B01-4821-B737-193EE78B8227}" type="datetimeFigureOut">
              <a:rPr lang="en-US" smtClean="0"/>
              <a:t>2/21/2022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9862F-A7F3-4729-8079-1771C94EFE99}" type="slidenum">
              <a:rPr lang="en-US" smtClean="0"/>
              <a:t>‹#›</a:t>
            </a:fld>
            <a:endParaRPr lang="en-US"/>
          </a:p>
        </p:txBody>
      </p:sp>
    </p:spTree>
    <p:extLst>
      <p:ext uri="{BB962C8B-B14F-4D97-AF65-F5344CB8AC3E}">
        <p14:creationId xmlns:p14="http://schemas.microsoft.com/office/powerpoint/2010/main" val="265961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E9862F-A7F3-4729-8079-1771C94EFE99}" type="slidenum">
              <a:rPr lang="en-US" smtClean="0"/>
              <a:t>1</a:t>
            </a:fld>
            <a:endParaRPr lang="en-US"/>
          </a:p>
        </p:txBody>
      </p:sp>
    </p:spTree>
    <p:extLst>
      <p:ext uri="{BB962C8B-B14F-4D97-AF65-F5344CB8AC3E}">
        <p14:creationId xmlns:p14="http://schemas.microsoft.com/office/powerpoint/2010/main" val="3578869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9862F-A7F3-4729-8079-1771C94EFE99}" type="slidenum">
              <a:rPr lang="en-US" smtClean="0"/>
              <a:t>5</a:t>
            </a:fld>
            <a:endParaRPr lang="en-US"/>
          </a:p>
        </p:txBody>
      </p:sp>
    </p:spTree>
    <p:extLst>
      <p:ext uri="{BB962C8B-B14F-4D97-AF65-F5344CB8AC3E}">
        <p14:creationId xmlns:p14="http://schemas.microsoft.com/office/powerpoint/2010/main" val="239490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1" name="Text Box 8"/>
          <p:cNvSpPr txBox="1">
            <a:spLocks noChangeArrowheads="1"/>
          </p:cNvSpPr>
          <p:nvPr userDrawn="1"/>
        </p:nvSpPr>
        <p:spPr bwMode="auto">
          <a:xfrm>
            <a:off x="0" y="6589713"/>
            <a:ext cx="23081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2.7 (21 February 2022)</a:t>
            </a:r>
            <a:endParaRPr lang="en-US" sz="1200" dirty="0">
              <a:solidFill>
                <a:schemeClr val="bg1"/>
              </a:solidFill>
            </a:endParaRPr>
          </a:p>
        </p:txBody>
      </p:sp>
      <p:sp>
        <p:nvSpPr>
          <p:cNvPr id="12" name="Text Box 10"/>
          <p:cNvSpPr txBox="1">
            <a:spLocks noChangeArrowheads="1"/>
          </p:cNvSpPr>
          <p:nvPr userDrawn="1"/>
        </p:nvSpPr>
        <p:spPr bwMode="auto">
          <a:xfrm>
            <a:off x="304800" y="5181600"/>
            <a:ext cx="8610600" cy="1006429"/>
          </a:xfrm>
          <a:prstGeom prst="rect">
            <a:avLst/>
          </a:prstGeom>
          <a:solidFill>
            <a:srgbClr val="EAEAE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lnSpc>
                <a:spcPct val="90000"/>
              </a:lnSpc>
              <a:spcBef>
                <a:spcPct val="20000"/>
              </a:spcBef>
              <a:defRPr/>
            </a:pPr>
            <a:r>
              <a:rPr lang="en-US" sz="2200" dirty="0"/>
              <a:t>Items required by the IEEE 802 CSD are shown in Black text</a:t>
            </a:r>
            <a:r>
              <a:rPr lang="en-US" sz="2200" baseline="0" dirty="0"/>
              <a:t> and</a:t>
            </a:r>
            <a:r>
              <a:rPr lang="en-US" sz="2200" dirty="0"/>
              <a:t> supplementary items required by IEEE 802.3 are shown in </a:t>
            </a:r>
            <a:r>
              <a:rPr lang="en-US" sz="2200" b="1" dirty="0">
                <a:solidFill>
                  <a:srgbClr val="0070C0"/>
                </a:solidFill>
              </a:rPr>
              <a:t>blue</a:t>
            </a:r>
            <a:r>
              <a:rPr lang="en-US" sz="2200" dirty="0"/>
              <a:t> text.</a:t>
            </a:r>
          </a:p>
        </p:txBody>
      </p:sp>
      <p:sp>
        <p:nvSpPr>
          <p:cNvPr id="14" name="Rectangle 13"/>
          <p:cNvSpPr/>
          <p:nvPr userDrawn="1"/>
        </p:nvSpPr>
        <p:spPr>
          <a:xfrm>
            <a:off x="304800" y="1676400"/>
            <a:ext cx="8534400" cy="2462213"/>
          </a:xfrm>
          <a:prstGeom prst="rect">
            <a:avLst/>
          </a:prstGeom>
        </p:spPr>
        <p:txBody>
          <a:bodyPr wrap="square">
            <a:spAutoFit/>
          </a:bodyPr>
          <a:lstStyle/>
          <a:p>
            <a:r>
              <a:rPr lang="en-US" sz="2200" kern="1200" dirty="0">
                <a:solidFill>
                  <a:schemeClr val="tx1"/>
                </a:solidFill>
                <a:effectLst/>
                <a:latin typeface="Arial" pitchFamily="34" charset="0"/>
                <a:ea typeface="+mn-ea"/>
                <a:cs typeface="Arial" pitchFamily="34" charset="0"/>
              </a:rPr>
              <a:t>The IEEE 802 Criteria for Standards Development (CSD) are defined in Clause 14 of the IEEE 802 LAN/MAN Standards Committee (LMSC) Operations Manual.  The criteria include project process requirements (“Managed Objects”) and 5 Criteria (5C) requirements.  The 5C are supplemented by subclause 4.5 ‘Criteria for Standards Development’ of the ‘IEEE 802.3 Ethernet Working Group Operations Manual’.</a:t>
            </a:r>
          </a:p>
        </p:txBody>
      </p:sp>
      <p:sp>
        <p:nvSpPr>
          <p:cNvPr id="15" name="Rectangle 14"/>
          <p:cNvSpPr/>
          <p:nvPr userDrawn="1"/>
        </p:nvSpPr>
        <p:spPr>
          <a:xfrm>
            <a:off x="152400" y="304800"/>
            <a:ext cx="8763000" cy="1323439"/>
          </a:xfrm>
          <a:prstGeom prst="rect">
            <a:avLst/>
          </a:prstGeom>
        </p:spPr>
        <p:txBody>
          <a:bodyPr wrap="square">
            <a:spAutoFit/>
          </a:bodyPr>
          <a:lstStyle/>
          <a:p>
            <a:pPr algn="ctr"/>
            <a:r>
              <a:rPr lang="en-US" sz="4000" dirty="0">
                <a:latin typeface="Arial" pitchFamily="34" charset="0"/>
                <a:cs typeface="Arial" pitchFamily="34" charset="0"/>
              </a:rPr>
              <a:t>IEEE 802.3 Criteria for Standards Development (CSD)</a:t>
            </a:r>
          </a:p>
        </p:txBody>
      </p:sp>
    </p:spTree>
    <p:extLst>
      <p:ext uri="{BB962C8B-B14F-4D97-AF65-F5344CB8AC3E}">
        <p14:creationId xmlns:p14="http://schemas.microsoft.com/office/powerpoint/2010/main" val="124858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naged Objec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1"/>
            <a:ext cx="8229600" cy="47244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2.7</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Managed Objects</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0999" y="685800"/>
            <a:ext cx="8367713" cy="1015663"/>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Describe the plan for developing a definition of managed objects.  The plan shall specify one of the following:</a:t>
            </a:r>
          </a:p>
          <a:p>
            <a:pPr marL="457200" lvl="0" indent="-228600">
              <a:buFont typeface="+mj-lt"/>
              <a:buAutoNum type="alphaLcParenR"/>
            </a:pPr>
            <a:r>
              <a:rPr lang="en-US" sz="1200" b="1" kern="1200" dirty="0">
                <a:solidFill>
                  <a:schemeClr val="tx1"/>
                </a:solidFill>
                <a:effectLst/>
                <a:latin typeface="Arial" pitchFamily="34" charset="0"/>
                <a:ea typeface="+mn-ea"/>
                <a:cs typeface="Arial" pitchFamily="34" charset="0"/>
              </a:rPr>
              <a:t>The definitions will be part of this project.</a:t>
            </a:r>
          </a:p>
          <a:p>
            <a:pPr marL="457200" lvl="0" indent="-228600">
              <a:buFont typeface="+mj-lt"/>
              <a:buAutoNum type="alphaLcParenR"/>
            </a:pPr>
            <a:r>
              <a:rPr lang="en-US" sz="1200" b="1" kern="1200" dirty="0">
                <a:solidFill>
                  <a:schemeClr val="tx1"/>
                </a:solidFill>
                <a:effectLst/>
                <a:latin typeface="Arial" pitchFamily="34" charset="0"/>
                <a:ea typeface="+mn-ea"/>
                <a:cs typeface="Arial" pitchFamily="34" charset="0"/>
              </a:rPr>
              <a:t>The definitions will be part of a different project and provide the plan for that project or anticipated future project.</a:t>
            </a:r>
          </a:p>
          <a:p>
            <a:pPr marL="457200" lvl="0" indent="-228600">
              <a:buFont typeface="+mj-lt"/>
              <a:buAutoNum type="alphaLcParenR"/>
            </a:pPr>
            <a:r>
              <a:rPr lang="en-US" sz="1200" b="1" kern="1200" dirty="0">
                <a:solidFill>
                  <a:schemeClr val="tx1"/>
                </a:solidFill>
                <a:effectLst/>
                <a:latin typeface="Arial" pitchFamily="34" charset="0"/>
                <a:ea typeface="+mn-ea"/>
                <a:cs typeface="Arial" pitchFamily="34" charset="0"/>
              </a:rPr>
              <a:t>The definitions will not be developed and explain why such definitions are not needed.</a:t>
            </a:r>
          </a:p>
        </p:txBody>
      </p:sp>
    </p:spTree>
    <p:extLst>
      <p:ext uri="{BB962C8B-B14F-4D97-AF65-F5344CB8AC3E}">
        <p14:creationId xmlns:p14="http://schemas.microsoft.com/office/powerpoint/2010/main" val="416665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existence">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2.7</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Coexistence</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10"/>
          <p:cNvSpPr/>
          <p:nvPr userDrawn="1"/>
        </p:nvSpPr>
        <p:spPr>
          <a:xfrm>
            <a:off x="380999" y="685800"/>
            <a:ext cx="8534401" cy="646331"/>
          </a:xfrm>
          <a:prstGeom prst="rect">
            <a:avLst/>
          </a:prstGeom>
        </p:spPr>
        <p:txBody>
          <a:bodyPr wrap="square">
            <a:spAutoFit/>
          </a:bodyPr>
          <a:lstStyle/>
          <a:p>
            <a:r>
              <a:rPr lang="en-US" sz="1200" b="1" kern="1200" spc="-20" baseline="0" dirty="0">
                <a:solidFill>
                  <a:schemeClr val="tx1"/>
                </a:solidFill>
                <a:effectLst/>
                <a:latin typeface="Arial" pitchFamily="34" charset="0"/>
                <a:ea typeface="+mn-ea"/>
                <a:cs typeface="Arial" pitchFamily="34" charset="0"/>
              </a:rPr>
              <a:t>A WG proposing a wireless project shall prepare a Coexistence Assessment (CA) document unless it is not applicable.</a:t>
            </a:r>
          </a:p>
          <a:p>
            <a:pPr marL="457200" lvl="1" indent="-228600">
              <a:buFont typeface="+mj-lt"/>
              <a:buAutoNum type="alphaLcParenR"/>
            </a:pPr>
            <a:r>
              <a:rPr lang="en-US" sz="1200" b="1" kern="1200" dirty="0">
                <a:solidFill>
                  <a:schemeClr val="tx1"/>
                </a:solidFill>
                <a:effectLst/>
                <a:latin typeface="Arial" pitchFamily="34" charset="0"/>
                <a:ea typeface="+mn-ea"/>
                <a:cs typeface="Arial" pitchFamily="34" charset="0"/>
              </a:rPr>
              <a:t>Will the WG create a CA document as part of the WG balloting process as described in Clause 13? (yes/no)</a:t>
            </a:r>
          </a:p>
          <a:p>
            <a:pPr marL="457200" lvl="1" indent="-228600">
              <a:buFont typeface="+mj-lt"/>
              <a:buAutoNum type="alphaLcParenR"/>
            </a:pPr>
            <a:r>
              <a:rPr lang="en-US" sz="1200" b="1" kern="1200" dirty="0">
                <a:solidFill>
                  <a:schemeClr val="tx1"/>
                </a:solidFill>
                <a:effectLst/>
                <a:latin typeface="Arial" pitchFamily="34" charset="0"/>
                <a:ea typeface="+mn-ea"/>
                <a:cs typeface="Arial" pitchFamily="34" charset="0"/>
              </a:rPr>
              <a:t>If not, explain why the CA document is not applicable.</a:t>
            </a:r>
          </a:p>
        </p:txBody>
      </p:sp>
      <p:sp>
        <p:nvSpPr>
          <p:cNvPr id="14" name="Rectangle 13"/>
          <p:cNvSpPr/>
          <p:nvPr userDrawn="1"/>
        </p:nvSpPr>
        <p:spPr>
          <a:xfrm>
            <a:off x="469494" y="1828800"/>
            <a:ext cx="8305800" cy="830997"/>
          </a:xfrm>
          <a:prstGeom prst="rect">
            <a:avLst/>
          </a:prstGeom>
        </p:spPr>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itchFamily="34" charset="0"/>
                <a:cs typeface="Arial" pitchFamily="34" charset="0"/>
              </a:rPr>
              <a:t>No. A CA document is not applicable because the proposed project is not a wireless project.</a:t>
            </a:r>
          </a:p>
        </p:txBody>
      </p:sp>
    </p:spTree>
    <p:extLst>
      <p:ext uri="{BB962C8B-B14F-4D97-AF65-F5344CB8AC3E}">
        <p14:creationId xmlns:p14="http://schemas.microsoft.com/office/powerpoint/2010/main" val="320689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oad Market Potentia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24401"/>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2.7</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Broad Market Potential</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830997"/>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shall have broad market potential.  At a minimum, address the following areas:</a:t>
            </a:r>
          </a:p>
          <a:p>
            <a:pPr marL="450850" lvl="0" indent="-222250">
              <a:buFont typeface="+mj-lt"/>
              <a:buAutoNum type="alphaLcParenR"/>
            </a:pPr>
            <a:r>
              <a:rPr lang="en-US" sz="1200" b="1" kern="1200" dirty="0">
                <a:solidFill>
                  <a:schemeClr val="tx1"/>
                </a:solidFill>
                <a:effectLst/>
                <a:latin typeface="Arial" pitchFamily="34" charset="0"/>
                <a:ea typeface="+mn-ea"/>
                <a:cs typeface="Arial" pitchFamily="34" charset="0"/>
              </a:rPr>
              <a:t>Broad sets of applicability.</a:t>
            </a:r>
          </a:p>
          <a:p>
            <a:pPr marL="450850" lvl="0" indent="-222250">
              <a:buFont typeface="+mj-lt"/>
              <a:buAutoNum type="alphaLcParenR"/>
            </a:pPr>
            <a:r>
              <a:rPr lang="en-US" sz="1200" b="1" kern="1200" dirty="0">
                <a:solidFill>
                  <a:schemeClr val="tx1"/>
                </a:solidFill>
                <a:effectLst/>
                <a:latin typeface="Arial" pitchFamily="34" charset="0"/>
                <a:ea typeface="+mn-ea"/>
                <a:cs typeface="Arial" pitchFamily="34" charset="0"/>
              </a:rPr>
              <a:t>Multiple vendors and numerous users.</a:t>
            </a:r>
          </a:p>
        </p:txBody>
      </p:sp>
    </p:spTree>
    <p:extLst>
      <p:ext uri="{BB962C8B-B14F-4D97-AF65-F5344CB8AC3E}">
        <p14:creationId xmlns:p14="http://schemas.microsoft.com/office/powerpoint/2010/main" val="331024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tibil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70795"/>
            <a:ext cx="8229600" cy="4482405"/>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2.7</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Compatibility</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1384995"/>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should be in conformance with IEEE </a:t>
            </a:r>
            <a:r>
              <a:rPr lang="en-US" sz="1200" b="1" kern="1200" dirty="0" err="1">
                <a:solidFill>
                  <a:schemeClr val="tx1"/>
                </a:solidFill>
                <a:effectLst/>
                <a:latin typeface="Arial" pitchFamily="34" charset="0"/>
                <a:ea typeface="+mn-ea"/>
                <a:cs typeface="Arial" pitchFamily="34" charset="0"/>
              </a:rPr>
              <a:t>Std</a:t>
            </a:r>
            <a:r>
              <a:rPr lang="en-US" sz="1200" b="1" kern="1200" dirty="0">
                <a:solidFill>
                  <a:schemeClr val="tx1"/>
                </a:solidFill>
                <a:effectLst/>
                <a:latin typeface="Arial" pitchFamily="34" charset="0"/>
                <a:ea typeface="+mn-ea"/>
                <a:cs typeface="Arial" pitchFamily="34" charset="0"/>
              </a:rPr>
              <a:t> 802, IEEE 802.1AC, and IEEE 802.1Q. If any variances in conformance emerge, they shall be thoroughly disclosed and reviewed with IEEE 802.1 WG prior to submitting a PAR to the Standards Committee.</a:t>
            </a:r>
          </a:p>
          <a:p>
            <a:pPr marL="457200" indent="-228600"/>
            <a:r>
              <a:rPr lang="en-US" sz="1200" b="1" kern="1200" dirty="0">
                <a:solidFill>
                  <a:schemeClr val="tx1"/>
                </a:solidFill>
                <a:effectLst/>
                <a:latin typeface="Arial" pitchFamily="34" charset="0"/>
                <a:ea typeface="+mn-ea"/>
                <a:cs typeface="Arial" pitchFamily="34" charset="0"/>
              </a:rPr>
              <a:t>a)	Will the proposed standard comply with IEEE </a:t>
            </a:r>
            <a:r>
              <a:rPr lang="en-US" sz="1200" b="1" kern="1200" dirty="0" err="1">
                <a:solidFill>
                  <a:schemeClr val="tx1"/>
                </a:solidFill>
                <a:effectLst/>
                <a:latin typeface="Arial" pitchFamily="34" charset="0"/>
                <a:ea typeface="+mn-ea"/>
                <a:cs typeface="Arial" pitchFamily="34" charset="0"/>
              </a:rPr>
              <a:t>Std</a:t>
            </a:r>
            <a:r>
              <a:rPr lang="en-US" sz="1200" b="1" kern="1200" dirty="0">
                <a:solidFill>
                  <a:schemeClr val="tx1"/>
                </a:solidFill>
                <a:effectLst/>
                <a:latin typeface="Arial" pitchFamily="34" charset="0"/>
                <a:ea typeface="+mn-ea"/>
                <a:cs typeface="Arial" pitchFamily="34" charset="0"/>
              </a:rPr>
              <a:t> 802, IEEE </a:t>
            </a:r>
            <a:r>
              <a:rPr lang="en-US" sz="1200" b="1" kern="1200" dirty="0" err="1">
                <a:solidFill>
                  <a:schemeClr val="tx1"/>
                </a:solidFill>
                <a:effectLst/>
                <a:latin typeface="Arial" pitchFamily="34" charset="0"/>
                <a:ea typeface="+mn-ea"/>
                <a:cs typeface="Arial" pitchFamily="34" charset="0"/>
              </a:rPr>
              <a:t>Std</a:t>
            </a:r>
            <a:r>
              <a:rPr lang="en-US" sz="1200" b="1" kern="1200" dirty="0">
                <a:solidFill>
                  <a:schemeClr val="tx1"/>
                </a:solidFill>
                <a:effectLst/>
                <a:latin typeface="Arial" pitchFamily="34" charset="0"/>
                <a:ea typeface="+mn-ea"/>
                <a:cs typeface="Arial" pitchFamily="34" charset="0"/>
              </a:rPr>
              <a:t> 802.1AC and IEEE </a:t>
            </a:r>
            <a:r>
              <a:rPr lang="en-US" sz="1200" b="1" kern="1200" dirty="0" err="1">
                <a:solidFill>
                  <a:schemeClr val="tx1"/>
                </a:solidFill>
                <a:effectLst/>
                <a:latin typeface="Arial" pitchFamily="34" charset="0"/>
                <a:ea typeface="+mn-ea"/>
                <a:cs typeface="Arial" pitchFamily="34" charset="0"/>
              </a:rPr>
              <a:t>Std</a:t>
            </a:r>
            <a:r>
              <a:rPr lang="en-US" sz="1200" b="1" kern="1200" dirty="0">
                <a:solidFill>
                  <a:schemeClr val="tx1"/>
                </a:solidFill>
                <a:effectLst/>
                <a:latin typeface="Arial" pitchFamily="34" charset="0"/>
                <a:ea typeface="+mn-ea"/>
                <a:cs typeface="Arial" pitchFamily="34" charset="0"/>
              </a:rPr>
              <a:t> 802.1Q?</a:t>
            </a:r>
          </a:p>
          <a:p>
            <a:pPr marL="450850" indent="-222250">
              <a:buAutoNum type="alphaLcParenR" startAt="2"/>
            </a:pPr>
            <a:r>
              <a:rPr lang="en-US" sz="1200" b="1" kern="1200" dirty="0">
                <a:solidFill>
                  <a:schemeClr val="tx1"/>
                </a:solidFill>
                <a:effectLst/>
                <a:latin typeface="Arial" pitchFamily="34" charset="0"/>
                <a:ea typeface="+mn-ea"/>
                <a:cs typeface="Arial" pitchFamily="34" charset="0"/>
              </a:rPr>
              <a:t>If the answer to a) is “no”, supply the response from the IEEE 802.1 WG.</a:t>
            </a:r>
          </a:p>
          <a:p>
            <a:pPr marL="450850" indent="-222250">
              <a:buAutoNum type="alphaLcParenR" startAt="2"/>
            </a:pPr>
            <a:r>
              <a:rPr lang="en-US" sz="1200" b="1" kern="1200" dirty="0">
                <a:solidFill>
                  <a:srgbClr val="0070C0"/>
                </a:solidFill>
                <a:effectLst/>
                <a:latin typeface="Arial" pitchFamily="34" charset="0"/>
                <a:ea typeface="+mn-ea"/>
                <a:cs typeface="Arial" pitchFamily="34" charset="0"/>
              </a:rPr>
              <a:t>Compatibility with IEEE </a:t>
            </a:r>
            <a:r>
              <a:rPr lang="en-US" sz="1200" b="1" kern="1200" dirty="0" err="1">
                <a:solidFill>
                  <a:srgbClr val="0070C0"/>
                </a:solidFill>
                <a:effectLst/>
                <a:latin typeface="Arial" pitchFamily="34" charset="0"/>
                <a:ea typeface="+mn-ea"/>
                <a:cs typeface="Arial" pitchFamily="34" charset="0"/>
              </a:rPr>
              <a:t>Std</a:t>
            </a:r>
            <a:r>
              <a:rPr lang="en-US" sz="1200" b="1" kern="1200" dirty="0">
                <a:solidFill>
                  <a:srgbClr val="0070C0"/>
                </a:solidFill>
                <a:effectLst/>
                <a:latin typeface="Arial" pitchFamily="34" charset="0"/>
                <a:ea typeface="+mn-ea"/>
                <a:cs typeface="Arial" pitchFamily="34" charset="0"/>
              </a:rPr>
              <a:t> 802.3</a:t>
            </a:r>
          </a:p>
          <a:p>
            <a:pPr marL="450850" indent="-222250">
              <a:buAutoNum type="alphaLcParenR" startAt="2"/>
            </a:pPr>
            <a:r>
              <a:rPr lang="en-US" sz="1200" b="1" kern="1200" dirty="0">
                <a:solidFill>
                  <a:srgbClr val="0070C0"/>
                </a:solidFill>
                <a:effectLst/>
                <a:latin typeface="Arial" pitchFamily="34" charset="0"/>
                <a:ea typeface="+mn-ea"/>
                <a:cs typeface="Arial" pitchFamily="34" charset="0"/>
              </a:rPr>
              <a:t>Conformance with the IEEE </a:t>
            </a:r>
            <a:r>
              <a:rPr lang="en-US" sz="1200" b="1" kern="1200" dirty="0" err="1">
                <a:solidFill>
                  <a:srgbClr val="0070C0"/>
                </a:solidFill>
                <a:effectLst/>
                <a:latin typeface="Arial" pitchFamily="34" charset="0"/>
                <a:ea typeface="+mn-ea"/>
                <a:cs typeface="Arial" pitchFamily="34" charset="0"/>
              </a:rPr>
              <a:t>Std</a:t>
            </a:r>
            <a:r>
              <a:rPr lang="en-US" sz="1200" b="1" kern="1200" dirty="0">
                <a:solidFill>
                  <a:srgbClr val="0070C0"/>
                </a:solidFill>
                <a:effectLst/>
                <a:latin typeface="Arial" pitchFamily="34" charset="0"/>
                <a:ea typeface="+mn-ea"/>
                <a:cs typeface="Arial" pitchFamily="34" charset="0"/>
              </a:rPr>
              <a:t> 802.3 MAC</a:t>
            </a:r>
          </a:p>
        </p:txBody>
      </p:sp>
    </p:spTree>
    <p:extLst>
      <p:ext uri="{BB962C8B-B14F-4D97-AF65-F5344CB8AC3E}">
        <p14:creationId xmlns:p14="http://schemas.microsoft.com/office/powerpoint/2010/main" val="331024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tinct Ident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1"/>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2.7</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Distinct Identity</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907941"/>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shall provide evidence of a distinct identity. Identify standards and standards projects with similar scopes and for each one describe why the proposed project is substantially different.</a:t>
            </a:r>
          </a:p>
          <a:p>
            <a:pPr>
              <a:spcBef>
                <a:spcPts val="600"/>
              </a:spcBef>
            </a:pPr>
            <a:r>
              <a:rPr lang="en-US" sz="1200" b="1" kern="1200" dirty="0">
                <a:solidFill>
                  <a:srgbClr val="0070C0"/>
                </a:solidFill>
                <a:effectLst/>
                <a:latin typeface="Arial" pitchFamily="34" charset="0"/>
                <a:ea typeface="+mn-ea"/>
                <a:cs typeface="Arial" pitchFamily="34" charset="0"/>
              </a:rPr>
              <a:t>Substantially different from other IEEE 802.3 specifications/solutions.</a:t>
            </a:r>
          </a:p>
        </p:txBody>
      </p:sp>
    </p:spTree>
    <p:extLst>
      <p:ext uri="{BB962C8B-B14F-4D97-AF65-F5344CB8AC3E}">
        <p14:creationId xmlns:p14="http://schemas.microsoft.com/office/powerpoint/2010/main" val="331024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chnical Feasibil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48768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2.7</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Technical Feasibility</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09600"/>
            <a:ext cx="8305800" cy="1015663"/>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shall provide evidence that the project is technically feasible within the time frame of the project. At a minimum, address the following items to demonstrate technical feasibility:</a:t>
            </a:r>
          </a:p>
          <a:p>
            <a:pPr marL="457200" indent="-228600"/>
            <a:r>
              <a:rPr lang="en-US" sz="1200" b="1" kern="1200" dirty="0">
                <a:solidFill>
                  <a:schemeClr val="tx1"/>
                </a:solidFill>
                <a:effectLst/>
                <a:latin typeface="Arial" pitchFamily="34" charset="0"/>
                <a:ea typeface="+mn-ea"/>
                <a:cs typeface="Arial" pitchFamily="34" charset="0"/>
              </a:rPr>
              <a:t>a)	Demonstrated system feasibility.</a:t>
            </a:r>
          </a:p>
          <a:p>
            <a:pPr marL="450850" indent="-222250">
              <a:buAutoNum type="alphaLcParenR" startAt="2"/>
            </a:pPr>
            <a:r>
              <a:rPr lang="en-US" sz="1200" b="1" kern="1200" dirty="0">
                <a:solidFill>
                  <a:schemeClr val="tx1"/>
                </a:solidFill>
                <a:effectLst/>
                <a:latin typeface="Arial" pitchFamily="34" charset="0"/>
                <a:ea typeface="+mn-ea"/>
                <a:cs typeface="Arial" pitchFamily="34" charset="0"/>
              </a:rPr>
              <a:t>Proven similar technology via testing, modeling, simulation, etc.</a:t>
            </a:r>
          </a:p>
          <a:p>
            <a:pPr marL="450850" marR="0" lvl="0" indent="-222250" algn="l" defTabSz="914400" rtl="0" eaLnBrk="1" fontAlgn="auto" latinLnBrk="0" hangingPunct="1">
              <a:lnSpc>
                <a:spcPct val="100000"/>
              </a:lnSpc>
              <a:spcBef>
                <a:spcPts val="0"/>
              </a:spcBef>
              <a:spcAft>
                <a:spcPts val="0"/>
              </a:spcAft>
              <a:buClrTx/>
              <a:buSzTx/>
              <a:buFontTx/>
              <a:buAutoNum type="alphaLcParenR" startAt="2"/>
              <a:tabLst/>
              <a:defRPr/>
            </a:pPr>
            <a:r>
              <a:rPr lang="en-US" sz="1200" b="1" kern="1200" dirty="0">
                <a:solidFill>
                  <a:srgbClr val="0070C0"/>
                </a:solidFill>
                <a:effectLst/>
                <a:latin typeface="Arial" pitchFamily="34" charset="0"/>
                <a:ea typeface="+mn-ea"/>
                <a:cs typeface="Arial" pitchFamily="34" charset="0"/>
              </a:rPr>
              <a:t>Confidence</a:t>
            </a:r>
            <a:r>
              <a:rPr lang="en-US" sz="1200" b="1" kern="1200" baseline="0" dirty="0">
                <a:solidFill>
                  <a:srgbClr val="0070C0"/>
                </a:solidFill>
                <a:effectLst/>
                <a:latin typeface="Arial" pitchFamily="34" charset="0"/>
                <a:ea typeface="+mn-ea"/>
                <a:cs typeface="Arial" pitchFamily="34" charset="0"/>
              </a:rPr>
              <a:t> in reliability.</a:t>
            </a:r>
            <a:endParaRPr lang="en-US" sz="1200" b="1" kern="1200" dirty="0">
              <a:solidFill>
                <a:srgbClr val="0070C0"/>
              </a:solidFill>
              <a:effectLst/>
              <a:latin typeface="Arial" pitchFamily="34" charset="0"/>
              <a:ea typeface="+mn-ea"/>
              <a:cs typeface="Arial" pitchFamily="34" charset="0"/>
            </a:endParaRPr>
          </a:p>
        </p:txBody>
      </p:sp>
    </p:spTree>
    <p:extLst>
      <p:ext uri="{BB962C8B-B14F-4D97-AF65-F5344CB8AC3E}">
        <p14:creationId xmlns:p14="http://schemas.microsoft.com/office/powerpoint/2010/main" val="331024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conomic Feasibil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79260"/>
            <a:ext cx="8229600" cy="437394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2.7</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Economic Feasibility</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09600"/>
            <a:ext cx="8305800" cy="1569660"/>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p>
          <a:p>
            <a:pPr marL="457200" indent="-228600"/>
            <a:r>
              <a:rPr lang="en-US" sz="1200" b="1" kern="1200" dirty="0">
                <a:solidFill>
                  <a:schemeClr val="tx1"/>
                </a:solidFill>
                <a:effectLst/>
                <a:latin typeface="Arial" pitchFamily="34" charset="0"/>
                <a:ea typeface="+mn-ea"/>
                <a:cs typeface="Arial" pitchFamily="34" charset="0"/>
              </a:rPr>
              <a:t>a)	Known cost factors.</a:t>
            </a:r>
          </a:p>
          <a:p>
            <a:pPr marL="457200" indent="-228600"/>
            <a:r>
              <a:rPr lang="en-US" sz="1200" b="1" kern="1200" dirty="0">
                <a:solidFill>
                  <a:schemeClr val="tx1"/>
                </a:solidFill>
                <a:effectLst/>
                <a:latin typeface="Arial" pitchFamily="34" charset="0"/>
                <a:ea typeface="+mn-ea"/>
                <a:cs typeface="Arial" pitchFamily="34" charset="0"/>
              </a:rPr>
              <a:t>b)	Balanced cost factors.</a:t>
            </a:r>
          </a:p>
          <a:p>
            <a:pPr marL="457200" indent="-228600"/>
            <a:r>
              <a:rPr lang="en-US" sz="1200" b="1" kern="1200" dirty="0">
                <a:solidFill>
                  <a:schemeClr val="tx1"/>
                </a:solidFill>
                <a:effectLst/>
                <a:latin typeface="Arial" pitchFamily="34" charset="0"/>
                <a:ea typeface="+mn-ea"/>
                <a:cs typeface="Arial" pitchFamily="34" charset="0"/>
              </a:rPr>
              <a:t>c)	Consideration of installation costs.</a:t>
            </a:r>
          </a:p>
          <a:p>
            <a:pPr marL="457200" indent="-228600">
              <a:buAutoNum type="alphaLcParenR" startAt="4"/>
            </a:pPr>
            <a:r>
              <a:rPr lang="en-US" sz="1200" b="1" kern="1200" dirty="0">
                <a:solidFill>
                  <a:schemeClr val="tx1"/>
                </a:solidFill>
                <a:effectLst/>
                <a:latin typeface="Arial" pitchFamily="34" charset="0"/>
                <a:ea typeface="+mn-ea"/>
                <a:cs typeface="Arial" pitchFamily="34" charset="0"/>
              </a:rPr>
              <a:t>Consideration of operational costs (e.g.,</a:t>
            </a:r>
            <a:r>
              <a:rPr lang="en-US" sz="1200" b="1" kern="1200" baseline="0" dirty="0">
                <a:solidFill>
                  <a:schemeClr val="tx1"/>
                </a:solidFill>
                <a:effectLst/>
                <a:latin typeface="Arial" pitchFamily="34" charset="0"/>
                <a:ea typeface="+mn-ea"/>
                <a:cs typeface="Arial" pitchFamily="34" charset="0"/>
              </a:rPr>
              <a:t> </a:t>
            </a:r>
            <a:r>
              <a:rPr lang="en-US" sz="1200" b="1" kern="1200" dirty="0">
                <a:solidFill>
                  <a:schemeClr val="tx1"/>
                </a:solidFill>
                <a:effectLst/>
                <a:latin typeface="Arial" pitchFamily="34" charset="0"/>
                <a:ea typeface="+mn-ea"/>
                <a:cs typeface="Arial" pitchFamily="34" charset="0"/>
              </a:rPr>
              <a:t>energy consumption).</a:t>
            </a:r>
          </a:p>
          <a:p>
            <a:pPr marL="457200" indent="-228600">
              <a:buAutoNum type="alphaLcParenR" startAt="4"/>
            </a:pPr>
            <a:r>
              <a:rPr lang="en-US" sz="1200" b="1" kern="1200" dirty="0">
                <a:solidFill>
                  <a:schemeClr val="tx1"/>
                </a:solidFill>
                <a:effectLst/>
                <a:latin typeface="Arial" pitchFamily="34" charset="0"/>
                <a:ea typeface="+mn-ea"/>
                <a:cs typeface="Arial" pitchFamily="34" charset="0"/>
              </a:rPr>
              <a:t>Other areas, as appropriate.</a:t>
            </a:r>
          </a:p>
        </p:txBody>
      </p:sp>
    </p:spTree>
    <p:extLst>
      <p:ext uri="{BB962C8B-B14F-4D97-AF65-F5344CB8AC3E}">
        <p14:creationId xmlns:p14="http://schemas.microsoft.com/office/powerpoint/2010/main" val="3310240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inu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2.7</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Continued</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18399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36ADC-B84D-4AE1-8CC4-CAC4B28CBBBC}" type="datetimeFigureOut">
              <a:rPr lang="en-US" smtClean="0"/>
              <a:t>2/21/2022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957A9-63D2-41BA-BF9E-9951B84BF63D}" type="slidenum">
              <a:rPr lang="en-US" smtClean="0"/>
              <a:t>‹#›</a:t>
            </a:fld>
            <a:endParaRPr lang="en-US"/>
          </a:p>
        </p:txBody>
      </p:sp>
    </p:spTree>
    <p:extLst>
      <p:ext uri="{BB962C8B-B14F-4D97-AF65-F5344CB8AC3E}">
        <p14:creationId xmlns:p14="http://schemas.microsoft.com/office/powerpoint/2010/main" val="514635323"/>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9" r:id="rId3"/>
    <p:sldLayoutId id="2147483653" r:id="rId4"/>
    <p:sldLayoutId id="2147483655" r:id="rId5"/>
    <p:sldLayoutId id="2147483654" r:id="rId6"/>
    <p:sldLayoutId id="2147483656" r:id="rId7"/>
    <p:sldLayoutId id="2147483657" r:id="rId8"/>
    <p:sldLayoutId id="2147483658"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4259759"/>
            <a:ext cx="8610600" cy="769441"/>
          </a:xfrm>
          <a:prstGeom prst="rect">
            <a:avLst/>
          </a:prstGeom>
        </p:spPr>
        <p:txBody>
          <a:bodyPr wrap="square">
            <a:spAutoFit/>
          </a:bodyPr>
          <a:lstStyle/>
          <a:p>
            <a:pPr algn="ctr" eaLnBrk="0" hangingPunct="0"/>
            <a:r>
              <a:rPr lang="en-US" sz="2200" dirty="0">
                <a:latin typeface="Arial" pitchFamily="34" charset="0"/>
                <a:cs typeface="Arial" pitchFamily="34" charset="0"/>
              </a:rPr>
              <a:t>The following are the CSD Responses in relation to the IEEE P802.3</a:t>
            </a:r>
            <a:r>
              <a:rPr lang="en-US" sz="2200" b="1" dirty="0">
                <a:solidFill>
                  <a:srgbClr val="FF0000"/>
                </a:solidFill>
                <a:latin typeface="Arial" pitchFamily="34" charset="0"/>
                <a:cs typeface="Arial" pitchFamily="34" charset="0"/>
              </a:rPr>
              <a:t>xx</a:t>
            </a:r>
            <a:r>
              <a:rPr lang="en-US" sz="2200" dirty="0">
                <a:latin typeface="Arial" pitchFamily="34" charset="0"/>
                <a:cs typeface="Arial" pitchFamily="34" charset="0"/>
              </a:rPr>
              <a:t> PAR</a:t>
            </a:r>
          </a:p>
        </p:txBody>
      </p:sp>
    </p:spTree>
    <p:extLst>
      <p:ext uri="{BB962C8B-B14F-4D97-AF65-F5344CB8AC3E}">
        <p14:creationId xmlns:p14="http://schemas.microsoft.com/office/powerpoint/2010/main" val="202235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70251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42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3867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1236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41621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4859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648056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15</Words>
  <Application>Microsoft Office PowerPoint</Application>
  <PresentationFormat>On-screen Show (4:3)</PresentationFormat>
  <Paragraphs>3</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DAmbrosia, John</dc:creator>
  <cp:keywords>No Restrictions</cp:keywords>
  <cp:lastModifiedBy>Law, David</cp:lastModifiedBy>
  <cp:revision>43</cp:revision>
  <dcterms:created xsi:type="dcterms:W3CDTF">2013-12-03T14:26:29Z</dcterms:created>
  <dcterms:modified xsi:type="dcterms:W3CDTF">2022-02-21T12:43:07Z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ec6566ad-31a3-4cba-a9a1-b012865c509f</vt:lpwstr>
  </property>
  <property fmtid="{D5CDD505-2E9C-101B-9397-08002B2CF9AE}" pid="3" name="DellClassification">
    <vt:lpwstr>No Restrictions</vt:lpwstr>
  </property>
  <property fmtid="{D5CDD505-2E9C-101B-9397-08002B2CF9AE}" pid="4" name="DellSubLabels">
    <vt:lpwstr/>
  </property>
</Properties>
</file>