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61" r:id="rId3"/>
    <p:sldId id="287" r:id="rId4"/>
    <p:sldId id="275" r:id="rId5"/>
    <p:sldId id="263" r:id="rId6"/>
    <p:sldId id="283" r:id="rId7"/>
    <p:sldId id="284" r:id="rId8"/>
    <p:sldId id="288" r:id="rId9"/>
    <p:sldId id="258" r:id="rId10"/>
    <p:sldId id="266" r:id="rId11"/>
    <p:sldId id="276" r:id="rId12"/>
    <p:sldId id="277" r:id="rId13"/>
    <p:sldId id="282" r:id="rId14"/>
    <p:sldId id="278" r:id="rId15"/>
    <p:sldId id="281" r:id="rId16"/>
    <p:sldId id="267" r:id="rId17"/>
    <p:sldId id="279" r:id="rId18"/>
    <p:sldId id="280" r:id="rId19"/>
    <p:sldId id="285" r:id="rId20"/>
    <p:sldId id="269" r:id="rId21"/>
    <p:sldId id="270" r:id="rId22"/>
    <p:sldId id="286" r:id="rId23"/>
    <p:sldId id="291" r:id="rId24"/>
    <p:sldId id="271" r:id="rId25"/>
    <p:sldId id="272" r:id="rId26"/>
    <p:sldId id="273" r:id="rId27"/>
    <p:sldId id="274" r:id="rId28"/>
    <p:sldId id="292" r:id="rId29"/>
    <p:sldId id="26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3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598FFF-FA13-450A-BC7F-B1F8754689D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BF31EC2-405B-4867-8844-831B04DB9BCC}">
      <dgm:prSet/>
      <dgm:spPr/>
      <dgm:t>
        <a:bodyPr/>
        <a:lstStyle/>
        <a:p>
          <a:pPr rtl="0"/>
          <a:r>
            <a:rPr lang="en-US" dirty="0" smtClean="0"/>
            <a:t>Types of Technology</a:t>
          </a:r>
          <a:endParaRPr lang="en-US" dirty="0"/>
        </a:p>
      </dgm:t>
    </dgm:pt>
    <dgm:pt modelId="{E5734F37-467E-421D-933D-3E1CD780E0AA}" type="parTrans" cxnId="{6A8E84C9-8AB0-4453-8071-7DC2FAE9CF4E}">
      <dgm:prSet/>
      <dgm:spPr/>
      <dgm:t>
        <a:bodyPr/>
        <a:lstStyle/>
        <a:p>
          <a:endParaRPr lang="en-US"/>
        </a:p>
      </dgm:t>
    </dgm:pt>
    <dgm:pt modelId="{8DD7174D-A94D-43C3-A3BE-980BD09FC401}" type="sibTrans" cxnId="{6A8E84C9-8AB0-4453-8071-7DC2FAE9CF4E}">
      <dgm:prSet/>
      <dgm:spPr/>
      <dgm:t>
        <a:bodyPr/>
        <a:lstStyle/>
        <a:p>
          <a:endParaRPr lang="en-US"/>
        </a:p>
      </dgm:t>
    </dgm:pt>
    <dgm:pt modelId="{535389C1-2826-43C0-91AF-35A05927DBE0}">
      <dgm:prSet/>
      <dgm:spPr/>
      <dgm:t>
        <a:bodyPr/>
        <a:lstStyle/>
        <a:p>
          <a:pPr rtl="0"/>
          <a:r>
            <a:rPr lang="en-US" dirty="0" smtClean="0"/>
            <a:t>Connection-oriented </a:t>
          </a:r>
          <a:endParaRPr lang="en-US" dirty="0"/>
        </a:p>
      </dgm:t>
    </dgm:pt>
    <dgm:pt modelId="{B58A095E-36A9-4292-A2E3-642E22AFC920}" type="parTrans" cxnId="{F73F8A03-0CE1-434E-9F55-7457B7E4AEE6}">
      <dgm:prSet/>
      <dgm:spPr/>
      <dgm:t>
        <a:bodyPr/>
        <a:lstStyle/>
        <a:p>
          <a:endParaRPr lang="en-US"/>
        </a:p>
      </dgm:t>
    </dgm:pt>
    <dgm:pt modelId="{F087B767-7A59-4073-9D9A-0362B93B3BA4}" type="sibTrans" cxnId="{F73F8A03-0CE1-434E-9F55-7457B7E4AEE6}">
      <dgm:prSet/>
      <dgm:spPr/>
      <dgm:t>
        <a:bodyPr/>
        <a:lstStyle/>
        <a:p>
          <a:endParaRPr lang="en-US"/>
        </a:p>
      </dgm:t>
    </dgm:pt>
    <dgm:pt modelId="{9ED4C389-663D-4EB8-B73E-7476653998E0}">
      <dgm:prSet/>
      <dgm:spPr/>
      <dgm:t>
        <a:bodyPr/>
        <a:lstStyle/>
        <a:p>
          <a:pPr rtl="0"/>
          <a:r>
            <a:rPr lang="en-US" dirty="0" smtClean="0"/>
            <a:t>Connection-less</a:t>
          </a:r>
          <a:endParaRPr lang="en-US" dirty="0"/>
        </a:p>
      </dgm:t>
    </dgm:pt>
    <dgm:pt modelId="{3693C134-B2E0-413D-8F80-E5E7B66007FC}" type="parTrans" cxnId="{5E5E2FF7-A14D-49CE-8223-14E09577E535}">
      <dgm:prSet/>
      <dgm:spPr/>
      <dgm:t>
        <a:bodyPr/>
        <a:lstStyle/>
        <a:p>
          <a:endParaRPr lang="en-US"/>
        </a:p>
      </dgm:t>
    </dgm:pt>
    <dgm:pt modelId="{1F5AB1ED-04EB-4844-9EAD-0E64920BEDA3}" type="sibTrans" cxnId="{5E5E2FF7-A14D-49CE-8223-14E09577E535}">
      <dgm:prSet/>
      <dgm:spPr/>
      <dgm:t>
        <a:bodyPr/>
        <a:lstStyle/>
        <a:p>
          <a:endParaRPr lang="en-US"/>
        </a:p>
      </dgm:t>
    </dgm:pt>
    <dgm:pt modelId="{1431B872-CA0D-4574-B404-ABAB1928C317}">
      <dgm:prSet/>
      <dgm:spPr/>
      <dgm:t>
        <a:bodyPr/>
        <a:lstStyle/>
        <a:p>
          <a:pPr rtl="0"/>
          <a:r>
            <a:rPr lang="en-US" dirty="0" smtClean="0"/>
            <a:t>We need to specify how the definition and working of PBB-TE is unaltered</a:t>
          </a:r>
          <a:endParaRPr lang="en-US" dirty="0"/>
        </a:p>
      </dgm:t>
    </dgm:pt>
    <dgm:pt modelId="{62C85EC1-C00E-4307-A183-518EDFD5A4EB}" type="parTrans" cxnId="{5ED0E377-FA83-4AD7-AADB-31C451A49062}">
      <dgm:prSet/>
      <dgm:spPr/>
      <dgm:t>
        <a:bodyPr/>
        <a:lstStyle/>
        <a:p>
          <a:endParaRPr lang="en-US"/>
        </a:p>
      </dgm:t>
    </dgm:pt>
    <dgm:pt modelId="{7A7A858A-CD2F-42C3-A08A-37CD48E24590}" type="sibTrans" cxnId="{5ED0E377-FA83-4AD7-AADB-31C451A49062}">
      <dgm:prSet/>
      <dgm:spPr/>
      <dgm:t>
        <a:bodyPr/>
        <a:lstStyle/>
        <a:p>
          <a:endParaRPr lang="en-US"/>
        </a:p>
      </dgm:t>
    </dgm:pt>
    <dgm:pt modelId="{19D4218C-5144-40C9-AD46-54F2B1DADAAF}" type="pres">
      <dgm:prSet presAssocID="{57598FFF-FA13-450A-BC7F-B1F8754689DC}" presName="linear" presStyleCnt="0">
        <dgm:presLayoutVars>
          <dgm:animLvl val="lvl"/>
          <dgm:resizeHandles val="exact"/>
        </dgm:presLayoutVars>
      </dgm:prSet>
      <dgm:spPr/>
    </dgm:pt>
    <dgm:pt modelId="{2D0E1111-C7AB-414C-BD32-79FC4C0D3262}" type="pres">
      <dgm:prSet presAssocID="{6BF31EC2-405B-4867-8844-831B04DB9BCC}" presName="parentText" presStyleLbl="node1" presStyleIdx="0" presStyleCnt="2">
        <dgm:presLayoutVars>
          <dgm:chMax val="0"/>
          <dgm:bulletEnabled val="1"/>
        </dgm:presLayoutVars>
      </dgm:prSet>
      <dgm:spPr/>
    </dgm:pt>
    <dgm:pt modelId="{135D2ECF-7456-415D-B63B-B8DCEB2802C2}" type="pres">
      <dgm:prSet presAssocID="{6BF31EC2-405B-4867-8844-831B04DB9BCC}" presName="childText" presStyleLbl="revTx" presStyleIdx="0" presStyleCnt="1">
        <dgm:presLayoutVars>
          <dgm:bulletEnabled val="1"/>
        </dgm:presLayoutVars>
      </dgm:prSet>
      <dgm:spPr/>
    </dgm:pt>
    <dgm:pt modelId="{6EDA6338-8E58-450D-8B33-991452C3033F}" type="pres">
      <dgm:prSet presAssocID="{1431B872-CA0D-4574-B404-ABAB1928C317}" presName="parentText" presStyleLbl="node1" presStyleIdx="1" presStyleCnt="2">
        <dgm:presLayoutVars>
          <dgm:chMax val="0"/>
          <dgm:bulletEnabled val="1"/>
        </dgm:presLayoutVars>
      </dgm:prSet>
      <dgm:spPr/>
    </dgm:pt>
  </dgm:ptLst>
  <dgm:cxnLst>
    <dgm:cxn modelId="{5E5E2FF7-A14D-49CE-8223-14E09577E535}" srcId="{6BF31EC2-405B-4867-8844-831B04DB9BCC}" destId="{9ED4C389-663D-4EB8-B73E-7476653998E0}" srcOrd="1" destOrd="0" parTransId="{3693C134-B2E0-413D-8F80-E5E7B66007FC}" sibTransId="{1F5AB1ED-04EB-4844-9EAD-0E64920BEDA3}"/>
    <dgm:cxn modelId="{2AC261D2-614C-47B0-AE0B-0FDBD61CA802}" type="presOf" srcId="{57598FFF-FA13-450A-BC7F-B1F8754689DC}" destId="{19D4218C-5144-40C9-AD46-54F2B1DADAAF}" srcOrd="0" destOrd="0" presId="urn:microsoft.com/office/officeart/2005/8/layout/vList2"/>
    <dgm:cxn modelId="{BAC10553-5208-4191-A964-C00424E290DB}" type="presOf" srcId="{9ED4C389-663D-4EB8-B73E-7476653998E0}" destId="{135D2ECF-7456-415D-B63B-B8DCEB2802C2}" srcOrd="0" destOrd="1" presId="urn:microsoft.com/office/officeart/2005/8/layout/vList2"/>
    <dgm:cxn modelId="{5ED0E377-FA83-4AD7-AADB-31C451A49062}" srcId="{57598FFF-FA13-450A-BC7F-B1F8754689DC}" destId="{1431B872-CA0D-4574-B404-ABAB1928C317}" srcOrd="1" destOrd="0" parTransId="{62C85EC1-C00E-4307-A183-518EDFD5A4EB}" sibTransId="{7A7A858A-CD2F-42C3-A08A-37CD48E24590}"/>
    <dgm:cxn modelId="{2B5CD324-6E50-432F-85C6-3238EA470AF3}" type="presOf" srcId="{1431B872-CA0D-4574-B404-ABAB1928C317}" destId="{6EDA6338-8E58-450D-8B33-991452C3033F}" srcOrd="0" destOrd="0" presId="urn:microsoft.com/office/officeart/2005/8/layout/vList2"/>
    <dgm:cxn modelId="{BE48CA1B-4C8D-4667-92F7-C85DB3DD5478}" type="presOf" srcId="{535389C1-2826-43C0-91AF-35A05927DBE0}" destId="{135D2ECF-7456-415D-B63B-B8DCEB2802C2}" srcOrd="0" destOrd="0" presId="urn:microsoft.com/office/officeart/2005/8/layout/vList2"/>
    <dgm:cxn modelId="{F73F8A03-0CE1-434E-9F55-7457B7E4AEE6}" srcId="{6BF31EC2-405B-4867-8844-831B04DB9BCC}" destId="{535389C1-2826-43C0-91AF-35A05927DBE0}" srcOrd="0" destOrd="0" parTransId="{B58A095E-36A9-4292-A2E3-642E22AFC920}" sibTransId="{F087B767-7A59-4073-9D9A-0362B93B3BA4}"/>
    <dgm:cxn modelId="{182F8C5E-E3EF-4BEE-A3C4-4B29F0689BB3}" type="presOf" srcId="{6BF31EC2-405B-4867-8844-831B04DB9BCC}" destId="{2D0E1111-C7AB-414C-BD32-79FC4C0D3262}" srcOrd="0" destOrd="0" presId="urn:microsoft.com/office/officeart/2005/8/layout/vList2"/>
    <dgm:cxn modelId="{6A8E84C9-8AB0-4453-8071-7DC2FAE9CF4E}" srcId="{57598FFF-FA13-450A-BC7F-B1F8754689DC}" destId="{6BF31EC2-405B-4867-8844-831B04DB9BCC}" srcOrd="0" destOrd="0" parTransId="{E5734F37-467E-421D-933D-3E1CD780E0AA}" sibTransId="{8DD7174D-A94D-43C3-A3BE-980BD09FC401}"/>
    <dgm:cxn modelId="{53267221-D835-4EC1-8E40-381815B03F58}" type="presParOf" srcId="{19D4218C-5144-40C9-AD46-54F2B1DADAAF}" destId="{2D0E1111-C7AB-414C-BD32-79FC4C0D3262}" srcOrd="0" destOrd="0" presId="urn:microsoft.com/office/officeart/2005/8/layout/vList2"/>
    <dgm:cxn modelId="{2387DC76-59C7-4F05-806F-D081C99EBFE6}" type="presParOf" srcId="{19D4218C-5144-40C9-AD46-54F2B1DADAAF}" destId="{135D2ECF-7456-415D-B63B-B8DCEB2802C2}" srcOrd="1" destOrd="0" presId="urn:microsoft.com/office/officeart/2005/8/layout/vList2"/>
    <dgm:cxn modelId="{88255A2A-EEFA-4DFF-A0DC-67D69607BA51}" type="presParOf" srcId="{19D4218C-5144-40C9-AD46-54F2B1DADAAF}" destId="{6EDA6338-8E58-450D-8B33-991452C3033F}"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EEA073-766C-4DDA-A262-0C84AB9A957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A86529C-EB80-4553-9DE2-DCCFEF9854C0}">
      <dgm:prSet/>
      <dgm:spPr/>
      <dgm:t>
        <a:bodyPr/>
        <a:lstStyle/>
        <a:p>
          <a:pPr rtl="0"/>
          <a:r>
            <a:rPr lang="en-US" dirty="0" smtClean="0"/>
            <a:t>Avoid MAC-in-MAC-in-MAC encapsulation at RNI</a:t>
          </a:r>
          <a:endParaRPr lang="en-US" dirty="0"/>
        </a:p>
      </dgm:t>
    </dgm:pt>
    <dgm:pt modelId="{43629058-FF6F-4E01-8F4B-1CD4569B55B4}" type="parTrans" cxnId="{EC949B6D-E350-4264-8631-4330553DC365}">
      <dgm:prSet/>
      <dgm:spPr/>
      <dgm:t>
        <a:bodyPr/>
        <a:lstStyle/>
        <a:p>
          <a:endParaRPr lang="en-US"/>
        </a:p>
      </dgm:t>
    </dgm:pt>
    <dgm:pt modelId="{E75101C6-4EF0-417F-9B24-D0EED51EAAA0}" type="sibTrans" cxnId="{EC949B6D-E350-4264-8631-4330553DC365}">
      <dgm:prSet/>
      <dgm:spPr/>
      <dgm:t>
        <a:bodyPr/>
        <a:lstStyle/>
        <a:p>
          <a:endParaRPr lang="en-US"/>
        </a:p>
      </dgm:t>
    </dgm:pt>
    <dgm:pt modelId="{BAA33CDD-CECA-4DAE-B55D-60F6F67B8C53}">
      <dgm:prSet/>
      <dgm:spPr/>
      <dgm:t>
        <a:bodyPr/>
        <a:lstStyle/>
        <a:p>
          <a:pPr rtl="0"/>
          <a:r>
            <a:rPr lang="en-US" dirty="0" smtClean="0"/>
            <a:t>Because for PBB-TE and PBB it doesn’t make sense; it would lead to loss in throughput due to third MAC header.</a:t>
          </a:r>
          <a:endParaRPr lang="en-US" dirty="0"/>
        </a:p>
      </dgm:t>
    </dgm:pt>
    <dgm:pt modelId="{922220C3-47D3-4B86-90C1-8FC96FB7178A}" type="parTrans" cxnId="{38D45890-E4D1-4C78-8607-BD1BF6C46B15}">
      <dgm:prSet/>
      <dgm:spPr/>
      <dgm:t>
        <a:bodyPr/>
        <a:lstStyle/>
        <a:p>
          <a:endParaRPr lang="en-US"/>
        </a:p>
      </dgm:t>
    </dgm:pt>
    <dgm:pt modelId="{9C7AB161-4885-4889-942F-C9040ECEB94B}" type="sibTrans" cxnId="{38D45890-E4D1-4C78-8607-BD1BF6C46B15}">
      <dgm:prSet/>
      <dgm:spPr/>
      <dgm:t>
        <a:bodyPr/>
        <a:lstStyle/>
        <a:p>
          <a:endParaRPr lang="en-US"/>
        </a:p>
      </dgm:t>
    </dgm:pt>
    <dgm:pt modelId="{21629B68-857C-4505-A48D-C66BFA06A054}">
      <dgm:prSet/>
      <dgm:spPr/>
      <dgm:t>
        <a:bodyPr/>
        <a:lstStyle/>
        <a:p>
          <a:pPr rtl="0"/>
          <a:r>
            <a:rPr lang="en-US" dirty="0" smtClean="0"/>
            <a:t>Expensive equipment as it will be IB-BEB</a:t>
          </a:r>
          <a:endParaRPr lang="en-US" dirty="0"/>
        </a:p>
      </dgm:t>
    </dgm:pt>
    <dgm:pt modelId="{813AE809-367F-4431-B1E2-1C537DB2A483}" type="parTrans" cxnId="{585475DA-3867-46A1-BF25-5479E534EA78}">
      <dgm:prSet/>
      <dgm:spPr/>
      <dgm:t>
        <a:bodyPr/>
        <a:lstStyle/>
        <a:p>
          <a:endParaRPr lang="en-US"/>
        </a:p>
      </dgm:t>
    </dgm:pt>
    <dgm:pt modelId="{0632C313-001F-44C9-A06D-9136F29F8690}" type="sibTrans" cxnId="{585475DA-3867-46A1-BF25-5479E534EA78}">
      <dgm:prSet/>
      <dgm:spPr/>
      <dgm:t>
        <a:bodyPr/>
        <a:lstStyle/>
        <a:p>
          <a:endParaRPr lang="en-US"/>
        </a:p>
      </dgm:t>
    </dgm:pt>
    <dgm:pt modelId="{DEF7BE64-8A12-43FE-AA10-FD60A65D822A}">
      <dgm:prSet/>
      <dgm:spPr/>
      <dgm:t>
        <a:bodyPr/>
        <a:lstStyle/>
        <a:p>
          <a:pPr rtl="0"/>
          <a:r>
            <a:rPr lang="en-US" dirty="0" smtClean="0"/>
            <a:t>Cant re-use existing Bridges with software upgrades</a:t>
          </a:r>
          <a:endParaRPr lang="en-US" dirty="0"/>
        </a:p>
      </dgm:t>
    </dgm:pt>
    <dgm:pt modelId="{F0A42257-D370-4358-B5FF-3E33A5FD7CC3}" type="parTrans" cxnId="{ABAC0227-D588-4052-8C52-4275C8B0C5A8}">
      <dgm:prSet/>
      <dgm:spPr/>
      <dgm:t>
        <a:bodyPr/>
        <a:lstStyle/>
        <a:p>
          <a:endParaRPr lang="en-US"/>
        </a:p>
      </dgm:t>
    </dgm:pt>
    <dgm:pt modelId="{D523C8CB-8022-4433-9CA4-8C9D26BAF292}" type="sibTrans" cxnId="{ABAC0227-D588-4052-8C52-4275C8B0C5A8}">
      <dgm:prSet/>
      <dgm:spPr/>
      <dgm:t>
        <a:bodyPr/>
        <a:lstStyle/>
        <a:p>
          <a:endParaRPr lang="en-US"/>
        </a:p>
      </dgm:t>
    </dgm:pt>
    <dgm:pt modelId="{7F3CB81A-EF70-4E16-8584-B32968EC1FFC}">
      <dgm:prSet/>
      <dgm:spPr/>
      <dgm:t>
        <a:bodyPr/>
        <a:lstStyle/>
        <a:p>
          <a:pPr rtl="0"/>
          <a:r>
            <a:rPr lang="en-US" dirty="0" smtClean="0"/>
            <a:t>However, can use B-BEBs at RNI</a:t>
          </a:r>
          <a:endParaRPr lang="en-US" dirty="0"/>
        </a:p>
      </dgm:t>
    </dgm:pt>
    <dgm:pt modelId="{D838D4A4-9065-4C8A-BAD1-C732F0FDF59F}" type="parTrans" cxnId="{78494875-0C2E-4FC9-99E4-159D98A62098}">
      <dgm:prSet/>
      <dgm:spPr/>
      <dgm:t>
        <a:bodyPr/>
        <a:lstStyle/>
        <a:p>
          <a:endParaRPr lang="en-US"/>
        </a:p>
      </dgm:t>
    </dgm:pt>
    <dgm:pt modelId="{F9590DD2-8BE2-4012-B722-9BE457CBB7B2}" type="sibTrans" cxnId="{78494875-0C2E-4FC9-99E4-159D98A62098}">
      <dgm:prSet/>
      <dgm:spPr/>
      <dgm:t>
        <a:bodyPr/>
        <a:lstStyle/>
        <a:p>
          <a:endParaRPr lang="en-US"/>
        </a:p>
      </dgm:t>
    </dgm:pt>
    <dgm:pt modelId="{6FEC1BF3-108C-476E-A286-6B76009DAA28}" type="pres">
      <dgm:prSet presAssocID="{B6EEA073-766C-4DDA-A262-0C84AB9A957F}" presName="linear" presStyleCnt="0">
        <dgm:presLayoutVars>
          <dgm:animLvl val="lvl"/>
          <dgm:resizeHandles val="exact"/>
        </dgm:presLayoutVars>
      </dgm:prSet>
      <dgm:spPr/>
    </dgm:pt>
    <dgm:pt modelId="{F19DB52D-018F-4199-AC22-59B003BB56BC}" type="pres">
      <dgm:prSet presAssocID="{7A86529C-EB80-4553-9DE2-DCCFEF9854C0}" presName="parentText" presStyleLbl="node1" presStyleIdx="0" presStyleCnt="2">
        <dgm:presLayoutVars>
          <dgm:chMax val="0"/>
          <dgm:bulletEnabled val="1"/>
        </dgm:presLayoutVars>
      </dgm:prSet>
      <dgm:spPr/>
    </dgm:pt>
    <dgm:pt modelId="{4E97E4EA-B5EF-4FF8-A436-25C4A3CD5A5D}" type="pres">
      <dgm:prSet presAssocID="{7A86529C-EB80-4553-9DE2-DCCFEF9854C0}" presName="childText" presStyleLbl="revTx" presStyleIdx="0" presStyleCnt="1">
        <dgm:presLayoutVars>
          <dgm:bulletEnabled val="1"/>
        </dgm:presLayoutVars>
      </dgm:prSet>
      <dgm:spPr/>
    </dgm:pt>
    <dgm:pt modelId="{1238AA3E-36C8-4804-8CC5-009E4763D398}" type="pres">
      <dgm:prSet presAssocID="{7F3CB81A-EF70-4E16-8584-B32968EC1FFC}" presName="parentText" presStyleLbl="node1" presStyleIdx="1" presStyleCnt="2">
        <dgm:presLayoutVars>
          <dgm:chMax val="0"/>
          <dgm:bulletEnabled val="1"/>
        </dgm:presLayoutVars>
      </dgm:prSet>
      <dgm:spPr/>
    </dgm:pt>
  </dgm:ptLst>
  <dgm:cxnLst>
    <dgm:cxn modelId="{ABAC0227-D588-4052-8C52-4275C8B0C5A8}" srcId="{7A86529C-EB80-4553-9DE2-DCCFEF9854C0}" destId="{DEF7BE64-8A12-43FE-AA10-FD60A65D822A}" srcOrd="2" destOrd="0" parTransId="{F0A42257-D370-4358-B5FF-3E33A5FD7CC3}" sibTransId="{D523C8CB-8022-4433-9CA4-8C9D26BAF292}"/>
    <dgm:cxn modelId="{763889CD-6F77-4EEB-8175-D67CA218A3CA}" type="presOf" srcId="{B6EEA073-766C-4DDA-A262-0C84AB9A957F}" destId="{6FEC1BF3-108C-476E-A286-6B76009DAA28}" srcOrd="0" destOrd="0" presId="urn:microsoft.com/office/officeart/2005/8/layout/vList2"/>
    <dgm:cxn modelId="{38D45890-E4D1-4C78-8607-BD1BF6C46B15}" srcId="{7A86529C-EB80-4553-9DE2-DCCFEF9854C0}" destId="{BAA33CDD-CECA-4DAE-B55D-60F6F67B8C53}" srcOrd="0" destOrd="0" parTransId="{922220C3-47D3-4B86-90C1-8FC96FB7178A}" sibTransId="{9C7AB161-4885-4889-942F-C9040ECEB94B}"/>
    <dgm:cxn modelId="{8C198F28-EB35-4A00-98EC-DC976A022944}" type="presOf" srcId="{7F3CB81A-EF70-4E16-8584-B32968EC1FFC}" destId="{1238AA3E-36C8-4804-8CC5-009E4763D398}" srcOrd="0" destOrd="0" presId="urn:microsoft.com/office/officeart/2005/8/layout/vList2"/>
    <dgm:cxn modelId="{0ED18577-9833-4248-8737-219CA8DC5FD5}" type="presOf" srcId="{7A86529C-EB80-4553-9DE2-DCCFEF9854C0}" destId="{F19DB52D-018F-4199-AC22-59B003BB56BC}" srcOrd="0" destOrd="0" presId="urn:microsoft.com/office/officeart/2005/8/layout/vList2"/>
    <dgm:cxn modelId="{C3888C0A-42FF-4042-B8CA-74217B7436CF}" type="presOf" srcId="{21629B68-857C-4505-A48D-C66BFA06A054}" destId="{4E97E4EA-B5EF-4FF8-A436-25C4A3CD5A5D}" srcOrd="0" destOrd="1" presId="urn:microsoft.com/office/officeart/2005/8/layout/vList2"/>
    <dgm:cxn modelId="{EC949B6D-E350-4264-8631-4330553DC365}" srcId="{B6EEA073-766C-4DDA-A262-0C84AB9A957F}" destId="{7A86529C-EB80-4553-9DE2-DCCFEF9854C0}" srcOrd="0" destOrd="0" parTransId="{43629058-FF6F-4E01-8F4B-1CD4569B55B4}" sibTransId="{E75101C6-4EF0-417F-9B24-D0EED51EAAA0}"/>
    <dgm:cxn modelId="{78494875-0C2E-4FC9-99E4-159D98A62098}" srcId="{B6EEA073-766C-4DDA-A262-0C84AB9A957F}" destId="{7F3CB81A-EF70-4E16-8584-B32968EC1FFC}" srcOrd="1" destOrd="0" parTransId="{D838D4A4-9065-4C8A-BAD1-C732F0FDF59F}" sibTransId="{F9590DD2-8BE2-4012-B722-9BE457CBB7B2}"/>
    <dgm:cxn modelId="{DB658264-8404-4F2D-94C5-E6738C37E5E0}" type="presOf" srcId="{BAA33CDD-CECA-4DAE-B55D-60F6F67B8C53}" destId="{4E97E4EA-B5EF-4FF8-A436-25C4A3CD5A5D}" srcOrd="0" destOrd="0" presId="urn:microsoft.com/office/officeart/2005/8/layout/vList2"/>
    <dgm:cxn modelId="{585475DA-3867-46A1-BF25-5479E534EA78}" srcId="{7A86529C-EB80-4553-9DE2-DCCFEF9854C0}" destId="{21629B68-857C-4505-A48D-C66BFA06A054}" srcOrd="1" destOrd="0" parTransId="{813AE809-367F-4431-B1E2-1C537DB2A483}" sibTransId="{0632C313-001F-44C9-A06D-9136F29F8690}"/>
    <dgm:cxn modelId="{D42E3F59-0D3D-44BF-9348-D5C37114FCBF}" type="presOf" srcId="{DEF7BE64-8A12-43FE-AA10-FD60A65D822A}" destId="{4E97E4EA-B5EF-4FF8-A436-25C4A3CD5A5D}" srcOrd="0" destOrd="2" presId="urn:microsoft.com/office/officeart/2005/8/layout/vList2"/>
    <dgm:cxn modelId="{3C048E91-BF76-4736-B8C3-F1B455CFCD64}" type="presParOf" srcId="{6FEC1BF3-108C-476E-A286-6B76009DAA28}" destId="{F19DB52D-018F-4199-AC22-59B003BB56BC}" srcOrd="0" destOrd="0" presId="urn:microsoft.com/office/officeart/2005/8/layout/vList2"/>
    <dgm:cxn modelId="{0A74BF40-5E77-471D-B15A-AD5BD999ED9B}" type="presParOf" srcId="{6FEC1BF3-108C-476E-A286-6B76009DAA28}" destId="{4E97E4EA-B5EF-4FF8-A436-25C4A3CD5A5D}" srcOrd="1" destOrd="0" presId="urn:microsoft.com/office/officeart/2005/8/layout/vList2"/>
    <dgm:cxn modelId="{B8DC452A-F2FB-4720-94C2-2935E36AFDA2}" type="presParOf" srcId="{6FEC1BF3-108C-476E-A286-6B76009DAA28}" destId="{1238AA3E-36C8-4804-8CC5-009E4763D398}"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40C3CC-2817-479A-9ECE-0DA4B11105D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BF0CFBB-710F-4797-9FFB-1F6BC42AD398}">
      <dgm:prSet/>
      <dgm:spPr/>
      <dgm:t>
        <a:bodyPr/>
        <a:lstStyle/>
        <a:p>
          <a:pPr rtl="0"/>
          <a:r>
            <a:rPr lang="en-US" dirty="0" smtClean="0"/>
            <a:t>Bundling and unbundling of I-SIDs from multiple B-VIDs over the RNI. </a:t>
          </a:r>
          <a:endParaRPr lang="en-US" dirty="0"/>
        </a:p>
      </dgm:t>
    </dgm:pt>
    <dgm:pt modelId="{7B7E3658-B096-456E-B137-04B33D30BE36}" type="parTrans" cxnId="{973005CA-69ED-4A16-BF99-1F418CBDA91B}">
      <dgm:prSet/>
      <dgm:spPr/>
      <dgm:t>
        <a:bodyPr/>
        <a:lstStyle/>
        <a:p>
          <a:endParaRPr lang="en-US"/>
        </a:p>
      </dgm:t>
    </dgm:pt>
    <dgm:pt modelId="{05437C0A-671C-45C7-8343-38BA9A703481}" type="sibTrans" cxnId="{973005CA-69ED-4A16-BF99-1F418CBDA91B}">
      <dgm:prSet/>
      <dgm:spPr/>
      <dgm:t>
        <a:bodyPr/>
        <a:lstStyle/>
        <a:p>
          <a:endParaRPr lang="en-US"/>
        </a:p>
      </dgm:t>
    </dgm:pt>
    <dgm:pt modelId="{9A8C9CEF-E7EC-4BD9-96BF-4ADC1A34F3A5}">
      <dgm:prSet/>
      <dgm:spPr/>
      <dgm:t>
        <a:bodyPr/>
        <a:lstStyle/>
        <a:p>
          <a:pPr rtl="0"/>
          <a:r>
            <a:rPr lang="en-US" dirty="0" smtClean="0"/>
            <a:t>If B-BEB is allowed at the RNI then bundling is possible</a:t>
          </a:r>
          <a:endParaRPr lang="en-US" dirty="0"/>
        </a:p>
      </dgm:t>
    </dgm:pt>
    <dgm:pt modelId="{36CE7243-9F15-459E-985B-00FCAEF3FE7D}" type="parTrans" cxnId="{03E90BAF-BE4C-460F-BACF-AD14FF848E4A}">
      <dgm:prSet/>
      <dgm:spPr/>
      <dgm:t>
        <a:bodyPr/>
        <a:lstStyle/>
        <a:p>
          <a:endParaRPr lang="en-US"/>
        </a:p>
      </dgm:t>
    </dgm:pt>
    <dgm:pt modelId="{C00304D7-B9EB-4C13-BE0D-2833DAA89606}" type="sibTrans" cxnId="{03E90BAF-BE4C-460F-BACF-AD14FF848E4A}">
      <dgm:prSet/>
      <dgm:spPr/>
      <dgm:t>
        <a:bodyPr/>
        <a:lstStyle/>
        <a:p>
          <a:endParaRPr lang="en-US"/>
        </a:p>
      </dgm:t>
    </dgm:pt>
    <dgm:pt modelId="{59A826CD-888E-425B-BD1A-9CA610864B01}">
      <dgm:prSet/>
      <dgm:spPr/>
      <dgm:t>
        <a:bodyPr/>
        <a:lstStyle/>
        <a:p>
          <a:pPr rtl="0"/>
          <a:r>
            <a:rPr lang="en-US" dirty="0" smtClean="0"/>
            <a:t>Expensive equipment as it is B-BEB</a:t>
          </a:r>
          <a:endParaRPr lang="en-US" dirty="0"/>
        </a:p>
      </dgm:t>
    </dgm:pt>
    <dgm:pt modelId="{81CFF6D1-D316-4288-B8BD-79FC5425B0B0}" type="parTrans" cxnId="{B85173D9-41B0-475E-82C3-522D51B47480}">
      <dgm:prSet/>
      <dgm:spPr/>
      <dgm:t>
        <a:bodyPr/>
        <a:lstStyle/>
        <a:p>
          <a:endParaRPr lang="en-US"/>
        </a:p>
      </dgm:t>
    </dgm:pt>
    <dgm:pt modelId="{6A57DBFF-EA01-4806-B892-88ED710031C3}" type="sibTrans" cxnId="{B85173D9-41B0-475E-82C3-522D51B47480}">
      <dgm:prSet/>
      <dgm:spPr/>
      <dgm:t>
        <a:bodyPr/>
        <a:lstStyle/>
        <a:p>
          <a:endParaRPr lang="en-US"/>
        </a:p>
      </dgm:t>
    </dgm:pt>
    <dgm:pt modelId="{EFD9F871-19AB-49EE-B8AC-3432ADFFA7C5}">
      <dgm:prSet/>
      <dgm:spPr/>
      <dgm:t>
        <a:bodyPr/>
        <a:lstStyle/>
        <a:p>
          <a:pPr rtl="0"/>
          <a:r>
            <a:rPr lang="en-US" dirty="0" smtClean="0"/>
            <a:t>Cant re-use existing Bridges with software upgrades</a:t>
          </a:r>
          <a:endParaRPr lang="en-US" dirty="0"/>
        </a:p>
      </dgm:t>
    </dgm:pt>
    <dgm:pt modelId="{ED505F8C-27D1-4270-8277-959CE7F6A7DB}" type="parTrans" cxnId="{C06EE357-8AB8-4E4A-802D-FB8FCE177A63}">
      <dgm:prSet/>
      <dgm:spPr/>
      <dgm:t>
        <a:bodyPr/>
        <a:lstStyle/>
        <a:p>
          <a:endParaRPr lang="en-US"/>
        </a:p>
      </dgm:t>
    </dgm:pt>
    <dgm:pt modelId="{9473826D-2164-4840-8894-F7DAE41228AA}" type="sibTrans" cxnId="{C06EE357-8AB8-4E4A-802D-FB8FCE177A63}">
      <dgm:prSet/>
      <dgm:spPr/>
      <dgm:t>
        <a:bodyPr/>
        <a:lstStyle/>
        <a:p>
          <a:endParaRPr lang="en-US"/>
        </a:p>
      </dgm:t>
    </dgm:pt>
    <dgm:pt modelId="{5E01821B-46BD-4337-864E-3EBD2DA974A6}">
      <dgm:prSet/>
      <dgm:spPr/>
      <dgm:t>
        <a:bodyPr/>
        <a:lstStyle/>
        <a:p>
          <a:pPr rtl="0"/>
          <a:r>
            <a:rPr lang="en-US" dirty="0" smtClean="0"/>
            <a:t>Should not change </a:t>
          </a:r>
          <a:r>
            <a:rPr lang="en-US" dirty="0" err="1" smtClean="0"/>
            <a:t>QoS</a:t>
          </a:r>
          <a:r>
            <a:rPr lang="en-US" dirty="0" smtClean="0"/>
            <a:t> of PBB-TE. For PBB, it is ok</a:t>
          </a:r>
          <a:endParaRPr lang="en-US" dirty="0"/>
        </a:p>
      </dgm:t>
    </dgm:pt>
    <dgm:pt modelId="{281E045D-BF73-480C-8D61-4392530D134A}" type="parTrans" cxnId="{048531A8-A63A-4B8B-BFD1-8C3E06B5E250}">
      <dgm:prSet/>
      <dgm:spPr/>
      <dgm:t>
        <a:bodyPr/>
        <a:lstStyle/>
        <a:p>
          <a:endParaRPr lang="en-US"/>
        </a:p>
      </dgm:t>
    </dgm:pt>
    <dgm:pt modelId="{451521F2-B388-4B58-97AD-39112A4C7B22}" type="sibTrans" cxnId="{048531A8-A63A-4B8B-BFD1-8C3E06B5E250}">
      <dgm:prSet/>
      <dgm:spPr/>
      <dgm:t>
        <a:bodyPr/>
        <a:lstStyle/>
        <a:p>
          <a:endParaRPr lang="en-US"/>
        </a:p>
      </dgm:t>
    </dgm:pt>
    <dgm:pt modelId="{978E7678-BAB4-4CE1-B28B-46E2BCC9B516}" type="pres">
      <dgm:prSet presAssocID="{6040C3CC-2817-479A-9ECE-0DA4B11105D4}" presName="linear" presStyleCnt="0">
        <dgm:presLayoutVars>
          <dgm:animLvl val="lvl"/>
          <dgm:resizeHandles val="exact"/>
        </dgm:presLayoutVars>
      </dgm:prSet>
      <dgm:spPr/>
    </dgm:pt>
    <dgm:pt modelId="{D42B6DF2-555B-47FC-BCCD-276313232DFA}" type="pres">
      <dgm:prSet presAssocID="{BBF0CFBB-710F-4797-9FFB-1F6BC42AD398}" presName="parentText" presStyleLbl="node1" presStyleIdx="0" presStyleCnt="2">
        <dgm:presLayoutVars>
          <dgm:chMax val="0"/>
          <dgm:bulletEnabled val="1"/>
        </dgm:presLayoutVars>
      </dgm:prSet>
      <dgm:spPr/>
    </dgm:pt>
    <dgm:pt modelId="{FA0F9B29-6AB3-429C-8FBB-535BF20CA556}" type="pres">
      <dgm:prSet presAssocID="{05437C0A-671C-45C7-8343-38BA9A703481}" presName="spacer" presStyleCnt="0"/>
      <dgm:spPr/>
    </dgm:pt>
    <dgm:pt modelId="{DF7B2E43-7ED7-488C-8E1A-A0277DD4394D}" type="pres">
      <dgm:prSet presAssocID="{9A8C9CEF-E7EC-4BD9-96BF-4ADC1A34F3A5}" presName="parentText" presStyleLbl="node1" presStyleIdx="1" presStyleCnt="2">
        <dgm:presLayoutVars>
          <dgm:chMax val="0"/>
          <dgm:bulletEnabled val="1"/>
        </dgm:presLayoutVars>
      </dgm:prSet>
      <dgm:spPr/>
    </dgm:pt>
    <dgm:pt modelId="{B2715B13-E925-450D-9592-F969D5742F92}" type="pres">
      <dgm:prSet presAssocID="{9A8C9CEF-E7EC-4BD9-96BF-4ADC1A34F3A5}" presName="childText" presStyleLbl="revTx" presStyleIdx="0" presStyleCnt="1">
        <dgm:presLayoutVars>
          <dgm:bulletEnabled val="1"/>
        </dgm:presLayoutVars>
      </dgm:prSet>
      <dgm:spPr/>
    </dgm:pt>
  </dgm:ptLst>
  <dgm:cxnLst>
    <dgm:cxn modelId="{B85173D9-41B0-475E-82C3-522D51B47480}" srcId="{9A8C9CEF-E7EC-4BD9-96BF-4ADC1A34F3A5}" destId="{59A826CD-888E-425B-BD1A-9CA610864B01}" srcOrd="0" destOrd="0" parTransId="{81CFF6D1-D316-4288-B8BD-79FC5425B0B0}" sibTransId="{6A57DBFF-EA01-4806-B892-88ED710031C3}"/>
    <dgm:cxn modelId="{758E56E6-632C-4C50-BFB4-56AEB95FA95B}" type="presOf" srcId="{BBF0CFBB-710F-4797-9FFB-1F6BC42AD398}" destId="{D42B6DF2-555B-47FC-BCCD-276313232DFA}" srcOrd="0" destOrd="0" presId="urn:microsoft.com/office/officeart/2005/8/layout/vList2"/>
    <dgm:cxn modelId="{97992FCF-5CF9-455C-A7AE-C3853B61A09A}" type="presOf" srcId="{9A8C9CEF-E7EC-4BD9-96BF-4ADC1A34F3A5}" destId="{DF7B2E43-7ED7-488C-8E1A-A0277DD4394D}" srcOrd="0" destOrd="0" presId="urn:microsoft.com/office/officeart/2005/8/layout/vList2"/>
    <dgm:cxn modelId="{5ED39A65-9185-4FD8-BC10-720E0352AE73}" type="presOf" srcId="{59A826CD-888E-425B-BD1A-9CA610864B01}" destId="{B2715B13-E925-450D-9592-F969D5742F92}" srcOrd="0" destOrd="0" presId="urn:microsoft.com/office/officeart/2005/8/layout/vList2"/>
    <dgm:cxn modelId="{FA021A6D-D2B3-4C59-B6D3-8F1F1D598E9B}" type="presOf" srcId="{EFD9F871-19AB-49EE-B8AC-3432ADFFA7C5}" destId="{B2715B13-E925-450D-9592-F969D5742F92}" srcOrd="0" destOrd="1" presId="urn:microsoft.com/office/officeart/2005/8/layout/vList2"/>
    <dgm:cxn modelId="{048531A8-A63A-4B8B-BFD1-8C3E06B5E250}" srcId="{9A8C9CEF-E7EC-4BD9-96BF-4ADC1A34F3A5}" destId="{5E01821B-46BD-4337-864E-3EBD2DA974A6}" srcOrd="2" destOrd="0" parTransId="{281E045D-BF73-480C-8D61-4392530D134A}" sibTransId="{451521F2-B388-4B58-97AD-39112A4C7B22}"/>
    <dgm:cxn modelId="{973005CA-69ED-4A16-BF99-1F418CBDA91B}" srcId="{6040C3CC-2817-479A-9ECE-0DA4B11105D4}" destId="{BBF0CFBB-710F-4797-9FFB-1F6BC42AD398}" srcOrd="0" destOrd="0" parTransId="{7B7E3658-B096-456E-B137-04B33D30BE36}" sibTransId="{05437C0A-671C-45C7-8343-38BA9A703481}"/>
    <dgm:cxn modelId="{CE1A937F-44EB-4F94-954E-2EBFB1C69080}" type="presOf" srcId="{6040C3CC-2817-479A-9ECE-0DA4B11105D4}" destId="{978E7678-BAB4-4CE1-B28B-46E2BCC9B516}" srcOrd="0" destOrd="0" presId="urn:microsoft.com/office/officeart/2005/8/layout/vList2"/>
    <dgm:cxn modelId="{03E90BAF-BE4C-460F-BACF-AD14FF848E4A}" srcId="{6040C3CC-2817-479A-9ECE-0DA4B11105D4}" destId="{9A8C9CEF-E7EC-4BD9-96BF-4ADC1A34F3A5}" srcOrd="1" destOrd="0" parTransId="{36CE7243-9F15-459E-985B-00FCAEF3FE7D}" sibTransId="{C00304D7-B9EB-4C13-BE0D-2833DAA89606}"/>
    <dgm:cxn modelId="{C06EE357-8AB8-4E4A-802D-FB8FCE177A63}" srcId="{9A8C9CEF-E7EC-4BD9-96BF-4ADC1A34F3A5}" destId="{EFD9F871-19AB-49EE-B8AC-3432ADFFA7C5}" srcOrd="1" destOrd="0" parTransId="{ED505F8C-27D1-4270-8277-959CE7F6A7DB}" sibTransId="{9473826D-2164-4840-8894-F7DAE41228AA}"/>
    <dgm:cxn modelId="{4A80390D-3557-4250-8F78-CEA865E16D1D}" type="presOf" srcId="{5E01821B-46BD-4337-864E-3EBD2DA974A6}" destId="{B2715B13-E925-450D-9592-F969D5742F92}" srcOrd="0" destOrd="2" presId="urn:microsoft.com/office/officeart/2005/8/layout/vList2"/>
    <dgm:cxn modelId="{5CAB6D30-BAB3-46D9-B376-44C1F12D1DC8}" type="presParOf" srcId="{978E7678-BAB4-4CE1-B28B-46E2BCC9B516}" destId="{D42B6DF2-555B-47FC-BCCD-276313232DFA}" srcOrd="0" destOrd="0" presId="urn:microsoft.com/office/officeart/2005/8/layout/vList2"/>
    <dgm:cxn modelId="{F89B7581-0A68-463F-AB0C-7A4D4C254317}" type="presParOf" srcId="{978E7678-BAB4-4CE1-B28B-46E2BCC9B516}" destId="{FA0F9B29-6AB3-429C-8FBB-535BF20CA556}" srcOrd="1" destOrd="0" presId="urn:microsoft.com/office/officeart/2005/8/layout/vList2"/>
    <dgm:cxn modelId="{03421A98-7D59-4F8C-98F7-5FC74FB49B44}" type="presParOf" srcId="{978E7678-BAB4-4CE1-B28B-46E2BCC9B516}" destId="{DF7B2E43-7ED7-488C-8E1A-A0277DD4394D}" srcOrd="2" destOrd="0" presId="urn:microsoft.com/office/officeart/2005/8/layout/vList2"/>
    <dgm:cxn modelId="{1B44F325-C523-4E61-8F5F-8C7759E47D08}" type="presParOf" srcId="{978E7678-BAB4-4CE1-B28B-46E2BCC9B516}" destId="{B2715B13-E925-450D-9592-F969D5742F92}"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B1E7382-3606-4FAF-B4BA-0E5A4B5EC02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4DD349A-DC95-4076-A053-05A6738A3DF2}">
      <dgm:prSet/>
      <dgm:spPr/>
      <dgm:t>
        <a:bodyPr/>
        <a:lstStyle/>
        <a:p>
          <a:pPr rtl="0"/>
          <a:r>
            <a:rPr lang="en-US" dirty="0" smtClean="0"/>
            <a:t>Traffic should never be lost when alternate path is available</a:t>
          </a:r>
          <a:endParaRPr lang="en-US" dirty="0"/>
        </a:p>
      </dgm:t>
    </dgm:pt>
    <dgm:pt modelId="{60C57202-5BF7-49CF-BE5B-3EE1343D63D7}" type="parTrans" cxnId="{A2011CC4-DC13-425A-BFA8-199BEB2C2E29}">
      <dgm:prSet/>
      <dgm:spPr/>
      <dgm:t>
        <a:bodyPr/>
        <a:lstStyle/>
        <a:p>
          <a:endParaRPr lang="en-US"/>
        </a:p>
      </dgm:t>
    </dgm:pt>
    <dgm:pt modelId="{807A3D9E-E7C6-464E-A60D-267272687320}" type="sibTrans" cxnId="{A2011CC4-DC13-425A-BFA8-199BEB2C2E29}">
      <dgm:prSet/>
      <dgm:spPr/>
      <dgm:t>
        <a:bodyPr/>
        <a:lstStyle/>
        <a:p>
          <a:endParaRPr lang="en-US"/>
        </a:p>
      </dgm:t>
    </dgm:pt>
    <dgm:pt modelId="{A4ED6D38-9C21-4EBE-9952-E1B9FC93D684}">
      <dgm:prSet/>
      <dgm:spPr/>
      <dgm:t>
        <a:bodyPr/>
        <a:lstStyle/>
        <a:p>
          <a:pPr rtl="0"/>
          <a:r>
            <a:rPr lang="en-US" dirty="0" smtClean="0"/>
            <a:t>What this means for PBB-TE? : choose as many </a:t>
          </a:r>
          <a:r>
            <a:rPr lang="en-US" b="1" dirty="0" smtClean="0"/>
            <a:t>better TESI segments </a:t>
          </a:r>
          <a:r>
            <a:rPr lang="en-US" dirty="0" smtClean="0"/>
            <a:t>to provide service continuity. That is, if w1 and p1 are the work and protect TESIs on operator 1, and w2 and p2 are on operator 2, if w1 fails then end-to-end path could be p1-ENNI-w2 as this might be better than p1-ENNI-p2.</a:t>
          </a:r>
          <a:endParaRPr lang="en-US" dirty="0"/>
        </a:p>
      </dgm:t>
    </dgm:pt>
    <dgm:pt modelId="{5DCA62C0-C438-42C8-A53D-602129B78A57}" type="parTrans" cxnId="{FF99A3D4-5B61-4AC4-A450-1C0F92285104}">
      <dgm:prSet/>
      <dgm:spPr/>
      <dgm:t>
        <a:bodyPr/>
        <a:lstStyle/>
        <a:p>
          <a:endParaRPr lang="en-US"/>
        </a:p>
      </dgm:t>
    </dgm:pt>
    <dgm:pt modelId="{9D913623-3741-4206-BFD3-4D2501D3B1CF}" type="sibTrans" cxnId="{FF99A3D4-5B61-4AC4-A450-1C0F92285104}">
      <dgm:prSet/>
      <dgm:spPr/>
      <dgm:t>
        <a:bodyPr/>
        <a:lstStyle/>
        <a:p>
          <a:endParaRPr lang="en-US"/>
        </a:p>
      </dgm:t>
    </dgm:pt>
    <dgm:pt modelId="{24AD2EF1-7391-445D-9B68-B04AD485FD93}">
      <dgm:prSet/>
      <dgm:spPr/>
      <dgm:t>
        <a:bodyPr/>
        <a:lstStyle/>
        <a:p>
          <a:pPr rtl="0"/>
          <a:r>
            <a:rPr lang="en-US" dirty="0" smtClean="0"/>
            <a:t>However, don’t allow arbitrary switching within ENNI.</a:t>
          </a:r>
          <a:endParaRPr lang="en-US" dirty="0"/>
        </a:p>
      </dgm:t>
    </dgm:pt>
    <dgm:pt modelId="{067E23F2-8976-4306-A4C8-5B91F929240B}" type="parTrans" cxnId="{7F0ABB3E-B9F8-4E98-9EB2-F1908B00D650}">
      <dgm:prSet/>
      <dgm:spPr/>
      <dgm:t>
        <a:bodyPr/>
        <a:lstStyle/>
        <a:p>
          <a:endParaRPr lang="en-US"/>
        </a:p>
      </dgm:t>
    </dgm:pt>
    <dgm:pt modelId="{5728EBAF-F469-41AA-BC27-337C64E3D440}" type="sibTrans" cxnId="{7F0ABB3E-B9F8-4E98-9EB2-F1908B00D650}">
      <dgm:prSet/>
      <dgm:spPr/>
      <dgm:t>
        <a:bodyPr/>
        <a:lstStyle/>
        <a:p>
          <a:endParaRPr lang="en-US"/>
        </a:p>
      </dgm:t>
    </dgm:pt>
    <dgm:pt modelId="{B947B7F5-C9CB-4851-8EA4-05CA157EF8D5}">
      <dgm:prSet/>
      <dgm:spPr/>
      <dgm:t>
        <a:bodyPr/>
        <a:lstStyle/>
        <a:p>
          <a:pPr rtl="0"/>
          <a:r>
            <a:rPr lang="en-US" dirty="0" smtClean="0"/>
            <a:t>Should handle forwarding ambiguity for above. For PBB-TE, node B will have two paths at node B. One towards C and another towards D (See next slide for figure)</a:t>
          </a:r>
          <a:endParaRPr lang="en-US" dirty="0"/>
        </a:p>
      </dgm:t>
    </dgm:pt>
    <dgm:pt modelId="{4DA7FC35-CCBA-4FD3-AD4B-486FB439E468}" type="parTrans" cxnId="{F86B1FA3-CD32-4703-8E6B-B26FEFFA9995}">
      <dgm:prSet/>
      <dgm:spPr/>
      <dgm:t>
        <a:bodyPr/>
        <a:lstStyle/>
        <a:p>
          <a:endParaRPr lang="en-US"/>
        </a:p>
      </dgm:t>
    </dgm:pt>
    <dgm:pt modelId="{72177211-33CB-413B-B634-F7C3BB11AF31}" type="sibTrans" cxnId="{F86B1FA3-CD32-4703-8E6B-B26FEFFA9995}">
      <dgm:prSet/>
      <dgm:spPr/>
      <dgm:t>
        <a:bodyPr/>
        <a:lstStyle/>
        <a:p>
          <a:endParaRPr lang="en-US"/>
        </a:p>
      </dgm:t>
    </dgm:pt>
    <dgm:pt modelId="{E442AAB8-F1F6-4797-9F5F-C79123C14E2D}" type="pres">
      <dgm:prSet presAssocID="{FB1E7382-3606-4FAF-B4BA-0E5A4B5EC022}" presName="linear" presStyleCnt="0">
        <dgm:presLayoutVars>
          <dgm:animLvl val="lvl"/>
          <dgm:resizeHandles val="exact"/>
        </dgm:presLayoutVars>
      </dgm:prSet>
      <dgm:spPr/>
    </dgm:pt>
    <dgm:pt modelId="{B2DC4513-94F2-4C2E-A3AB-4FA34A9A78A0}" type="pres">
      <dgm:prSet presAssocID="{04DD349A-DC95-4076-A053-05A6738A3DF2}" presName="parentText" presStyleLbl="node1" presStyleIdx="0" presStyleCnt="1">
        <dgm:presLayoutVars>
          <dgm:chMax val="0"/>
          <dgm:bulletEnabled val="1"/>
        </dgm:presLayoutVars>
      </dgm:prSet>
      <dgm:spPr/>
    </dgm:pt>
    <dgm:pt modelId="{D8E1EAB8-FECA-4544-AAC4-4A4D91CA428D}" type="pres">
      <dgm:prSet presAssocID="{04DD349A-DC95-4076-A053-05A6738A3DF2}" presName="childText" presStyleLbl="revTx" presStyleIdx="0" presStyleCnt="1">
        <dgm:presLayoutVars>
          <dgm:bulletEnabled val="1"/>
        </dgm:presLayoutVars>
      </dgm:prSet>
      <dgm:spPr/>
      <dgm:t>
        <a:bodyPr/>
        <a:lstStyle/>
        <a:p>
          <a:endParaRPr lang="en-US"/>
        </a:p>
      </dgm:t>
    </dgm:pt>
  </dgm:ptLst>
  <dgm:cxnLst>
    <dgm:cxn modelId="{89ED29E9-01C3-495C-9E19-8F8B946D8A36}" type="presOf" srcId="{04DD349A-DC95-4076-A053-05A6738A3DF2}" destId="{B2DC4513-94F2-4C2E-A3AB-4FA34A9A78A0}" srcOrd="0" destOrd="0" presId="urn:microsoft.com/office/officeart/2005/8/layout/vList2"/>
    <dgm:cxn modelId="{7F0ABB3E-B9F8-4E98-9EB2-F1908B00D650}" srcId="{04DD349A-DC95-4076-A053-05A6738A3DF2}" destId="{24AD2EF1-7391-445D-9B68-B04AD485FD93}" srcOrd="1" destOrd="0" parTransId="{067E23F2-8976-4306-A4C8-5B91F929240B}" sibTransId="{5728EBAF-F469-41AA-BC27-337C64E3D440}"/>
    <dgm:cxn modelId="{F86B1FA3-CD32-4703-8E6B-B26FEFFA9995}" srcId="{04DD349A-DC95-4076-A053-05A6738A3DF2}" destId="{B947B7F5-C9CB-4851-8EA4-05CA157EF8D5}" srcOrd="2" destOrd="0" parTransId="{4DA7FC35-CCBA-4FD3-AD4B-486FB439E468}" sibTransId="{72177211-33CB-413B-B634-F7C3BB11AF31}"/>
    <dgm:cxn modelId="{F412E62B-1925-4954-AE0B-A001682ADD5F}" type="presOf" srcId="{24AD2EF1-7391-445D-9B68-B04AD485FD93}" destId="{D8E1EAB8-FECA-4544-AAC4-4A4D91CA428D}" srcOrd="0" destOrd="1" presId="urn:microsoft.com/office/officeart/2005/8/layout/vList2"/>
    <dgm:cxn modelId="{BB43B73F-94C8-47D9-BFD7-8D40BAA04BAD}" type="presOf" srcId="{FB1E7382-3606-4FAF-B4BA-0E5A4B5EC022}" destId="{E442AAB8-F1F6-4797-9F5F-C79123C14E2D}" srcOrd="0" destOrd="0" presId="urn:microsoft.com/office/officeart/2005/8/layout/vList2"/>
    <dgm:cxn modelId="{FF99A3D4-5B61-4AC4-A450-1C0F92285104}" srcId="{04DD349A-DC95-4076-A053-05A6738A3DF2}" destId="{A4ED6D38-9C21-4EBE-9952-E1B9FC93D684}" srcOrd="0" destOrd="0" parTransId="{5DCA62C0-C438-42C8-A53D-602129B78A57}" sibTransId="{9D913623-3741-4206-BFD3-4D2501D3B1CF}"/>
    <dgm:cxn modelId="{A2011CC4-DC13-425A-BFA8-199BEB2C2E29}" srcId="{FB1E7382-3606-4FAF-B4BA-0E5A4B5EC022}" destId="{04DD349A-DC95-4076-A053-05A6738A3DF2}" srcOrd="0" destOrd="0" parTransId="{60C57202-5BF7-49CF-BE5B-3EE1343D63D7}" sibTransId="{807A3D9E-E7C6-464E-A60D-267272687320}"/>
    <dgm:cxn modelId="{B4B7EBD6-43B8-475E-9E20-D24D458086D5}" type="presOf" srcId="{B947B7F5-C9CB-4851-8EA4-05CA157EF8D5}" destId="{D8E1EAB8-FECA-4544-AAC4-4A4D91CA428D}" srcOrd="0" destOrd="2" presId="urn:microsoft.com/office/officeart/2005/8/layout/vList2"/>
    <dgm:cxn modelId="{3609AE91-E794-4B21-9136-FFB03C7C1E1D}" type="presOf" srcId="{A4ED6D38-9C21-4EBE-9952-E1B9FC93D684}" destId="{D8E1EAB8-FECA-4544-AAC4-4A4D91CA428D}" srcOrd="0" destOrd="0" presId="urn:microsoft.com/office/officeart/2005/8/layout/vList2"/>
    <dgm:cxn modelId="{A3E64685-49F9-433F-8315-074DB960596B}" type="presParOf" srcId="{E442AAB8-F1F6-4797-9F5F-C79123C14E2D}" destId="{B2DC4513-94F2-4C2E-A3AB-4FA34A9A78A0}" srcOrd="0" destOrd="0" presId="urn:microsoft.com/office/officeart/2005/8/layout/vList2"/>
    <dgm:cxn modelId="{BB750D6D-8D93-437B-9255-494CC08C4758}" type="presParOf" srcId="{E442AAB8-F1F6-4797-9F5F-C79123C14E2D}" destId="{D8E1EAB8-FECA-4544-AAC4-4A4D91CA428D}"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B1E7382-3606-4FAF-B4BA-0E5A4B5EC02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4DD349A-DC95-4076-A053-05A6738A3DF2}">
      <dgm:prSet/>
      <dgm:spPr/>
      <dgm:t>
        <a:bodyPr/>
        <a:lstStyle/>
        <a:p>
          <a:pPr rtl="0"/>
          <a:r>
            <a:rPr lang="en-US" dirty="0" smtClean="0"/>
            <a:t>Traffic should never be lost when alternate path is available</a:t>
          </a:r>
          <a:endParaRPr lang="en-US" dirty="0"/>
        </a:p>
      </dgm:t>
    </dgm:pt>
    <dgm:pt modelId="{60C57202-5BF7-49CF-BE5B-3EE1343D63D7}" type="parTrans" cxnId="{A2011CC4-DC13-425A-BFA8-199BEB2C2E29}">
      <dgm:prSet/>
      <dgm:spPr/>
      <dgm:t>
        <a:bodyPr/>
        <a:lstStyle/>
        <a:p>
          <a:endParaRPr lang="en-US"/>
        </a:p>
      </dgm:t>
    </dgm:pt>
    <dgm:pt modelId="{807A3D9E-E7C6-464E-A60D-267272687320}" type="sibTrans" cxnId="{A2011CC4-DC13-425A-BFA8-199BEB2C2E29}">
      <dgm:prSet/>
      <dgm:spPr/>
      <dgm:t>
        <a:bodyPr/>
        <a:lstStyle/>
        <a:p>
          <a:endParaRPr lang="en-US"/>
        </a:p>
      </dgm:t>
    </dgm:pt>
    <dgm:pt modelId="{A4ED6D38-9C21-4EBE-9952-E1B9FC93D684}">
      <dgm:prSet/>
      <dgm:spPr/>
      <dgm:t>
        <a:bodyPr/>
        <a:lstStyle/>
        <a:p>
          <a:pPr rtl="0"/>
          <a:r>
            <a:rPr lang="en-US" dirty="0" smtClean="0"/>
            <a:t>What this means for PBB-TE? : choose as many </a:t>
          </a:r>
          <a:r>
            <a:rPr lang="en-US" b="1" dirty="0" smtClean="0"/>
            <a:t>better TESI segments </a:t>
          </a:r>
          <a:r>
            <a:rPr lang="en-US" dirty="0" smtClean="0"/>
            <a:t>to provide service continuity. That is, if w1 and p1 are the work and protect TESIs on operator 1, and w2 and p2 are on operator 2, if w1 fails then end-to-end path could be p1-ENNI-w2 as this might be better than p1-ENNI-p2.</a:t>
          </a:r>
          <a:endParaRPr lang="en-US" dirty="0"/>
        </a:p>
      </dgm:t>
    </dgm:pt>
    <dgm:pt modelId="{5DCA62C0-C438-42C8-A53D-602129B78A57}" type="parTrans" cxnId="{FF99A3D4-5B61-4AC4-A450-1C0F92285104}">
      <dgm:prSet/>
      <dgm:spPr/>
      <dgm:t>
        <a:bodyPr/>
        <a:lstStyle/>
        <a:p>
          <a:endParaRPr lang="en-US"/>
        </a:p>
      </dgm:t>
    </dgm:pt>
    <dgm:pt modelId="{9D913623-3741-4206-BFD3-4D2501D3B1CF}" type="sibTrans" cxnId="{FF99A3D4-5B61-4AC4-A450-1C0F92285104}">
      <dgm:prSet/>
      <dgm:spPr/>
      <dgm:t>
        <a:bodyPr/>
        <a:lstStyle/>
        <a:p>
          <a:endParaRPr lang="en-US"/>
        </a:p>
      </dgm:t>
    </dgm:pt>
    <dgm:pt modelId="{24AD2EF1-7391-445D-9B68-B04AD485FD93}">
      <dgm:prSet/>
      <dgm:spPr/>
      <dgm:t>
        <a:bodyPr/>
        <a:lstStyle/>
        <a:p>
          <a:pPr rtl="0"/>
          <a:r>
            <a:rPr lang="en-US" dirty="0" smtClean="0"/>
            <a:t>However, don’t allow arbitrary switching within ENNI.</a:t>
          </a:r>
          <a:endParaRPr lang="en-US" dirty="0"/>
        </a:p>
      </dgm:t>
    </dgm:pt>
    <dgm:pt modelId="{067E23F2-8976-4306-A4C8-5B91F929240B}" type="parTrans" cxnId="{7F0ABB3E-B9F8-4E98-9EB2-F1908B00D650}">
      <dgm:prSet/>
      <dgm:spPr/>
      <dgm:t>
        <a:bodyPr/>
        <a:lstStyle/>
        <a:p>
          <a:endParaRPr lang="en-US"/>
        </a:p>
      </dgm:t>
    </dgm:pt>
    <dgm:pt modelId="{5728EBAF-F469-41AA-BC27-337C64E3D440}" type="sibTrans" cxnId="{7F0ABB3E-B9F8-4E98-9EB2-F1908B00D650}">
      <dgm:prSet/>
      <dgm:spPr/>
      <dgm:t>
        <a:bodyPr/>
        <a:lstStyle/>
        <a:p>
          <a:endParaRPr lang="en-US"/>
        </a:p>
      </dgm:t>
    </dgm:pt>
    <dgm:pt modelId="{B947B7F5-C9CB-4851-8EA4-05CA157EF8D5}">
      <dgm:prSet/>
      <dgm:spPr/>
      <dgm:t>
        <a:bodyPr/>
        <a:lstStyle/>
        <a:p>
          <a:pPr rtl="0"/>
          <a:r>
            <a:rPr lang="en-US" dirty="0" smtClean="0"/>
            <a:t>Should handle forwarding ambiguity for above. For PBB-TE, node B will have two paths at node B. One towards C and another towards D</a:t>
          </a:r>
          <a:endParaRPr lang="en-US" dirty="0"/>
        </a:p>
      </dgm:t>
    </dgm:pt>
    <dgm:pt modelId="{4DA7FC35-CCBA-4FD3-AD4B-486FB439E468}" type="parTrans" cxnId="{F86B1FA3-CD32-4703-8E6B-B26FEFFA9995}">
      <dgm:prSet/>
      <dgm:spPr/>
      <dgm:t>
        <a:bodyPr/>
        <a:lstStyle/>
        <a:p>
          <a:endParaRPr lang="en-US"/>
        </a:p>
      </dgm:t>
    </dgm:pt>
    <dgm:pt modelId="{72177211-33CB-413B-B634-F7C3BB11AF31}" type="sibTrans" cxnId="{F86B1FA3-CD32-4703-8E6B-B26FEFFA9995}">
      <dgm:prSet/>
      <dgm:spPr/>
      <dgm:t>
        <a:bodyPr/>
        <a:lstStyle/>
        <a:p>
          <a:endParaRPr lang="en-US"/>
        </a:p>
      </dgm:t>
    </dgm:pt>
    <dgm:pt modelId="{E442AAB8-F1F6-4797-9F5F-C79123C14E2D}" type="pres">
      <dgm:prSet presAssocID="{FB1E7382-3606-4FAF-B4BA-0E5A4B5EC022}" presName="linear" presStyleCnt="0">
        <dgm:presLayoutVars>
          <dgm:animLvl val="lvl"/>
          <dgm:resizeHandles val="exact"/>
        </dgm:presLayoutVars>
      </dgm:prSet>
      <dgm:spPr/>
    </dgm:pt>
    <dgm:pt modelId="{B2DC4513-94F2-4C2E-A3AB-4FA34A9A78A0}" type="pres">
      <dgm:prSet presAssocID="{04DD349A-DC95-4076-A053-05A6738A3DF2}" presName="parentText" presStyleLbl="node1" presStyleIdx="0" presStyleCnt="1">
        <dgm:presLayoutVars>
          <dgm:chMax val="0"/>
          <dgm:bulletEnabled val="1"/>
        </dgm:presLayoutVars>
      </dgm:prSet>
      <dgm:spPr/>
    </dgm:pt>
    <dgm:pt modelId="{D8E1EAB8-FECA-4544-AAC4-4A4D91CA428D}" type="pres">
      <dgm:prSet presAssocID="{04DD349A-DC95-4076-A053-05A6738A3DF2}" presName="childText" presStyleLbl="revTx" presStyleIdx="0" presStyleCnt="1">
        <dgm:presLayoutVars>
          <dgm:bulletEnabled val="1"/>
        </dgm:presLayoutVars>
      </dgm:prSet>
      <dgm:spPr/>
      <dgm:t>
        <a:bodyPr/>
        <a:lstStyle/>
        <a:p>
          <a:endParaRPr lang="en-US"/>
        </a:p>
      </dgm:t>
    </dgm:pt>
  </dgm:ptLst>
  <dgm:cxnLst>
    <dgm:cxn modelId="{7F0ABB3E-B9F8-4E98-9EB2-F1908B00D650}" srcId="{04DD349A-DC95-4076-A053-05A6738A3DF2}" destId="{24AD2EF1-7391-445D-9B68-B04AD485FD93}" srcOrd="1" destOrd="0" parTransId="{067E23F2-8976-4306-A4C8-5B91F929240B}" sibTransId="{5728EBAF-F469-41AA-BC27-337C64E3D440}"/>
    <dgm:cxn modelId="{F86B1FA3-CD32-4703-8E6B-B26FEFFA9995}" srcId="{04DD349A-DC95-4076-A053-05A6738A3DF2}" destId="{B947B7F5-C9CB-4851-8EA4-05CA157EF8D5}" srcOrd="2" destOrd="0" parTransId="{4DA7FC35-CCBA-4FD3-AD4B-486FB439E468}" sibTransId="{72177211-33CB-413B-B634-F7C3BB11AF31}"/>
    <dgm:cxn modelId="{01830368-C95B-4BF0-9DA8-9D631CFD49A0}" type="presOf" srcId="{FB1E7382-3606-4FAF-B4BA-0E5A4B5EC022}" destId="{E442AAB8-F1F6-4797-9F5F-C79123C14E2D}" srcOrd="0" destOrd="0" presId="urn:microsoft.com/office/officeart/2005/8/layout/vList2"/>
    <dgm:cxn modelId="{BA77422B-529D-4990-8EF6-59D26D24482C}" type="presOf" srcId="{24AD2EF1-7391-445D-9B68-B04AD485FD93}" destId="{D8E1EAB8-FECA-4544-AAC4-4A4D91CA428D}" srcOrd="0" destOrd="1" presId="urn:microsoft.com/office/officeart/2005/8/layout/vList2"/>
    <dgm:cxn modelId="{F8839EC1-47FD-4278-BE81-698C446C213F}" type="presOf" srcId="{B947B7F5-C9CB-4851-8EA4-05CA157EF8D5}" destId="{D8E1EAB8-FECA-4544-AAC4-4A4D91CA428D}" srcOrd="0" destOrd="2" presId="urn:microsoft.com/office/officeart/2005/8/layout/vList2"/>
    <dgm:cxn modelId="{482C1197-472C-4550-9A91-B07ECE84CEC1}" type="presOf" srcId="{04DD349A-DC95-4076-A053-05A6738A3DF2}" destId="{B2DC4513-94F2-4C2E-A3AB-4FA34A9A78A0}" srcOrd="0" destOrd="0" presId="urn:microsoft.com/office/officeart/2005/8/layout/vList2"/>
    <dgm:cxn modelId="{FF99A3D4-5B61-4AC4-A450-1C0F92285104}" srcId="{04DD349A-DC95-4076-A053-05A6738A3DF2}" destId="{A4ED6D38-9C21-4EBE-9952-E1B9FC93D684}" srcOrd="0" destOrd="0" parTransId="{5DCA62C0-C438-42C8-A53D-602129B78A57}" sibTransId="{9D913623-3741-4206-BFD3-4D2501D3B1CF}"/>
    <dgm:cxn modelId="{A8775A49-E71D-42A3-A287-1236A094EB83}" type="presOf" srcId="{A4ED6D38-9C21-4EBE-9952-E1B9FC93D684}" destId="{D8E1EAB8-FECA-4544-AAC4-4A4D91CA428D}" srcOrd="0" destOrd="0" presId="urn:microsoft.com/office/officeart/2005/8/layout/vList2"/>
    <dgm:cxn modelId="{A2011CC4-DC13-425A-BFA8-199BEB2C2E29}" srcId="{FB1E7382-3606-4FAF-B4BA-0E5A4B5EC022}" destId="{04DD349A-DC95-4076-A053-05A6738A3DF2}" srcOrd="0" destOrd="0" parTransId="{60C57202-5BF7-49CF-BE5B-3EE1343D63D7}" sibTransId="{807A3D9E-E7C6-464E-A60D-267272687320}"/>
    <dgm:cxn modelId="{68C93CD1-C6D0-4DD1-BBE2-64E9326EC73F}" type="presParOf" srcId="{E442AAB8-F1F6-4797-9F5F-C79123C14E2D}" destId="{B2DC4513-94F2-4C2E-A3AB-4FA34A9A78A0}" srcOrd="0" destOrd="0" presId="urn:microsoft.com/office/officeart/2005/8/layout/vList2"/>
    <dgm:cxn modelId="{E730662F-84AB-4CC9-BDCC-FC7E9E51FEDE}" type="presParOf" srcId="{E442AAB8-F1F6-4797-9F5F-C79123C14E2D}" destId="{D8E1EAB8-FECA-4544-AAC4-4A4D91CA428D}"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D9A9F9D-B1A5-4717-A9BF-04164334DC3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82CECA4-0A4A-423C-A942-163749D0A11D}">
      <dgm:prSet/>
      <dgm:spPr/>
      <dgm:t>
        <a:bodyPr/>
        <a:lstStyle/>
        <a:p>
          <a:pPr rtl="0"/>
          <a:r>
            <a:rPr lang="en-US" dirty="0" smtClean="0"/>
            <a:t>Don’t send traffic if RNI is always failed.</a:t>
          </a:r>
          <a:endParaRPr lang="en-US" dirty="0"/>
        </a:p>
      </dgm:t>
    </dgm:pt>
    <dgm:pt modelId="{FBFE23D8-3E42-41DA-BB68-1E132EB92321}" type="parTrans" cxnId="{4F85BB08-A52C-4AC3-A9D8-6409753B459F}">
      <dgm:prSet/>
      <dgm:spPr/>
      <dgm:t>
        <a:bodyPr/>
        <a:lstStyle/>
        <a:p>
          <a:endParaRPr lang="en-US"/>
        </a:p>
      </dgm:t>
    </dgm:pt>
    <dgm:pt modelId="{66ADA848-8E6F-4BF5-B373-B0BF7F9CE235}" type="sibTrans" cxnId="{4F85BB08-A52C-4AC3-A9D8-6409753B459F}">
      <dgm:prSet/>
      <dgm:spPr/>
      <dgm:t>
        <a:bodyPr/>
        <a:lstStyle/>
        <a:p>
          <a:endParaRPr lang="en-US"/>
        </a:p>
      </dgm:t>
    </dgm:pt>
    <dgm:pt modelId="{A921FB0F-E750-41DA-B5E1-884D799D90CB}">
      <dgm:prSet/>
      <dgm:spPr/>
      <dgm:t>
        <a:bodyPr/>
        <a:lstStyle/>
        <a:p>
          <a:pPr rtl="0"/>
          <a:r>
            <a:rPr lang="en-US" dirty="0" smtClean="0"/>
            <a:t>Instead use this feature to free up bandwidth on operator 1 and operator 2 network for other internal services.</a:t>
          </a:r>
          <a:endParaRPr lang="en-US" dirty="0"/>
        </a:p>
      </dgm:t>
    </dgm:pt>
    <dgm:pt modelId="{4A257F97-E18A-42D5-AE4D-5ACF329F036D}" type="parTrans" cxnId="{02903E33-3740-4649-AC93-FEC32A490135}">
      <dgm:prSet/>
      <dgm:spPr/>
      <dgm:t>
        <a:bodyPr/>
        <a:lstStyle/>
        <a:p>
          <a:endParaRPr lang="en-US"/>
        </a:p>
      </dgm:t>
    </dgm:pt>
    <dgm:pt modelId="{3979741A-C006-4180-B9C0-90B4E6CB663D}" type="sibTrans" cxnId="{02903E33-3740-4649-AC93-FEC32A490135}">
      <dgm:prSet/>
      <dgm:spPr/>
      <dgm:t>
        <a:bodyPr/>
        <a:lstStyle/>
        <a:p>
          <a:endParaRPr lang="en-US"/>
        </a:p>
      </dgm:t>
    </dgm:pt>
    <dgm:pt modelId="{58052A0A-47EF-4957-945B-DB2CDDEC4221}" type="pres">
      <dgm:prSet presAssocID="{5D9A9F9D-B1A5-4717-A9BF-04164334DC3A}" presName="linear" presStyleCnt="0">
        <dgm:presLayoutVars>
          <dgm:animLvl val="lvl"/>
          <dgm:resizeHandles val="exact"/>
        </dgm:presLayoutVars>
      </dgm:prSet>
      <dgm:spPr/>
    </dgm:pt>
    <dgm:pt modelId="{07B65535-685F-4AB6-A4CE-B6E0091902D5}" type="pres">
      <dgm:prSet presAssocID="{582CECA4-0A4A-423C-A942-163749D0A11D}" presName="parentText" presStyleLbl="node1" presStyleIdx="0" presStyleCnt="1">
        <dgm:presLayoutVars>
          <dgm:chMax val="0"/>
          <dgm:bulletEnabled val="1"/>
        </dgm:presLayoutVars>
      </dgm:prSet>
      <dgm:spPr/>
    </dgm:pt>
    <dgm:pt modelId="{0F73881B-19A0-4B90-8AE8-3290AE9C6A33}" type="pres">
      <dgm:prSet presAssocID="{582CECA4-0A4A-423C-A942-163749D0A11D}" presName="childText" presStyleLbl="revTx" presStyleIdx="0" presStyleCnt="1">
        <dgm:presLayoutVars>
          <dgm:bulletEnabled val="1"/>
        </dgm:presLayoutVars>
      </dgm:prSet>
      <dgm:spPr/>
    </dgm:pt>
  </dgm:ptLst>
  <dgm:cxnLst>
    <dgm:cxn modelId="{1D081CA5-4D0E-46AB-BBDF-0562B4BFE2A4}" type="presOf" srcId="{A921FB0F-E750-41DA-B5E1-884D799D90CB}" destId="{0F73881B-19A0-4B90-8AE8-3290AE9C6A33}" srcOrd="0" destOrd="0" presId="urn:microsoft.com/office/officeart/2005/8/layout/vList2"/>
    <dgm:cxn modelId="{02903E33-3740-4649-AC93-FEC32A490135}" srcId="{582CECA4-0A4A-423C-A942-163749D0A11D}" destId="{A921FB0F-E750-41DA-B5E1-884D799D90CB}" srcOrd="0" destOrd="0" parTransId="{4A257F97-E18A-42D5-AE4D-5ACF329F036D}" sibTransId="{3979741A-C006-4180-B9C0-90B4E6CB663D}"/>
    <dgm:cxn modelId="{1232C0C1-491A-4427-A3E4-30B819E0C180}" type="presOf" srcId="{5D9A9F9D-B1A5-4717-A9BF-04164334DC3A}" destId="{58052A0A-47EF-4957-945B-DB2CDDEC4221}" srcOrd="0" destOrd="0" presId="urn:microsoft.com/office/officeart/2005/8/layout/vList2"/>
    <dgm:cxn modelId="{4F85BB08-A52C-4AC3-A9D8-6409753B459F}" srcId="{5D9A9F9D-B1A5-4717-A9BF-04164334DC3A}" destId="{582CECA4-0A4A-423C-A942-163749D0A11D}" srcOrd="0" destOrd="0" parTransId="{FBFE23D8-3E42-41DA-BB68-1E132EB92321}" sibTransId="{66ADA848-8E6F-4BF5-B373-B0BF7F9CE235}"/>
    <dgm:cxn modelId="{61F1A69F-71A7-4D2F-9607-BF4525CB748A}" type="presOf" srcId="{582CECA4-0A4A-423C-A942-163749D0A11D}" destId="{07B65535-685F-4AB6-A4CE-B6E0091902D5}" srcOrd="0" destOrd="0" presId="urn:microsoft.com/office/officeart/2005/8/layout/vList2"/>
    <dgm:cxn modelId="{E1884EB0-A6EF-4A41-B682-B9E6458E6175}" type="presParOf" srcId="{58052A0A-47EF-4957-945B-DB2CDDEC4221}" destId="{07B65535-685F-4AB6-A4CE-B6E0091902D5}" srcOrd="0" destOrd="0" presId="urn:microsoft.com/office/officeart/2005/8/layout/vList2"/>
    <dgm:cxn modelId="{B4221A08-D9BA-4767-884D-970A5BBAFC0F}" type="presParOf" srcId="{58052A0A-47EF-4957-945B-DB2CDDEC4221}" destId="{0F73881B-19A0-4B90-8AE8-3290AE9C6A33}"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85587E6-0127-4911-8605-571EDBDB0BC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E8252DA8-FEC2-42DC-82BA-0AFCE76CF213}">
      <dgm:prSet/>
      <dgm:spPr/>
      <dgm:t>
        <a:bodyPr/>
        <a:lstStyle/>
        <a:p>
          <a:pPr rtl="0"/>
          <a:r>
            <a:rPr lang="en-US" dirty="0" smtClean="0"/>
            <a:t>Deterministic </a:t>
          </a:r>
          <a:r>
            <a:rPr lang="en-US" dirty="0" err="1" smtClean="0"/>
            <a:t>QoS</a:t>
          </a:r>
          <a:r>
            <a:rPr lang="en-US" dirty="0" smtClean="0"/>
            <a:t> for PBB-TE means we cannot use Routing/Switching at RNI. We must use </a:t>
          </a:r>
          <a:r>
            <a:rPr lang="en-US" dirty="0" smtClean="0">
              <a:solidFill>
                <a:srgbClr val="FF0000"/>
              </a:solidFill>
            </a:rPr>
            <a:t>Congruent Protection mechanisms</a:t>
          </a:r>
          <a:r>
            <a:rPr lang="en-US" dirty="0" smtClean="0"/>
            <a:t> at the RNI for PBB-TE.</a:t>
          </a:r>
          <a:endParaRPr lang="en-US" dirty="0"/>
        </a:p>
      </dgm:t>
    </dgm:pt>
    <dgm:pt modelId="{DA59C4DE-2764-4196-821F-78BB02846402}" type="parTrans" cxnId="{AF399BD4-4858-4A5E-80D6-77B1A7D8D441}">
      <dgm:prSet/>
      <dgm:spPr/>
      <dgm:t>
        <a:bodyPr/>
        <a:lstStyle/>
        <a:p>
          <a:endParaRPr lang="en-US"/>
        </a:p>
      </dgm:t>
    </dgm:pt>
    <dgm:pt modelId="{86ED0131-6D24-4EEE-B98C-C484506C76B0}" type="sibTrans" cxnId="{AF399BD4-4858-4A5E-80D6-77B1A7D8D441}">
      <dgm:prSet/>
      <dgm:spPr/>
      <dgm:t>
        <a:bodyPr/>
        <a:lstStyle/>
        <a:p>
          <a:endParaRPr lang="en-US"/>
        </a:p>
      </dgm:t>
    </dgm:pt>
    <dgm:pt modelId="{E87D1E8C-B8C2-4C2A-B84B-06A001778BF1}" type="pres">
      <dgm:prSet presAssocID="{B85587E6-0127-4911-8605-571EDBDB0BC4}" presName="linear" presStyleCnt="0">
        <dgm:presLayoutVars>
          <dgm:animLvl val="lvl"/>
          <dgm:resizeHandles val="exact"/>
        </dgm:presLayoutVars>
      </dgm:prSet>
      <dgm:spPr/>
    </dgm:pt>
    <dgm:pt modelId="{8DA8097A-5C0A-4DEF-92EF-992A1B01BB02}" type="pres">
      <dgm:prSet presAssocID="{E8252DA8-FEC2-42DC-82BA-0AFCE76CF213}" presName="parentText" presStyleLbl="node1" presStyleIdx="0" presStyleCnt="1">
        <dgm:presLayoutVars>
          <dgm:chMax val="0"/>
          <dgm:bulletEnabled val="1"/>
        </dgm:presLayoutVars>
      </dgm:prSet>
      <dgm:spPr/>
    </dgm:pt>
  </dgm:ptLst>
  <dgm:cxnLst>
    <dgm:cxn modelId="{810363E8-DC3B-4664-B5AE-6AAE2865D82F}" type="presOf" srcId="{B85587E6-0127-4911-8605-571EDBDB0BC4}" destId="{E87D1E8C-B8C2-4C2A-B84B-06A001778BF1}" srcOrd="0" destOrd="0" presId="urn:microsoft.com/office/officeart/2005/8/layout/vList2"/>
    <dgm:cxn modelId="{AF399BD4-4858-4A5E-80D6-77B1A7D8D441}" srcId="{B85587E6-0127-4911-8605-571EDBDB0BC4}" destId="{E8252DA8-FEC2-42DC-82BA-0AFCE76CF213}" srcOrd="0" destOrd="0" parTransId="{DA59C4DE-2764-4196-821F-78BB02846402}" sibTransId="{86ED0131-6D24-4EEE-B98C-C484506C76B0}"/>
    <dgm:cxn modelId="{08A330FD-23A6-465A-B124-C9F032B900AA}" type="presOf" srcId="{E8252DA8-FEC2-42DC-82BA-0AFCE76CF213}" destId="{8DA8097A-5C0A-4DEF-92EF-992A1B01BB02}" srcOrd="0" destOrd="0" presId="urn:microsoft.com/office/officeart/2005/8/layout/vList2"/>
    <dgm:cxn modelId="{217689F5-4120-4A8F-8857-D48929D6141B}" type="presParOf" srcId="{E87D1E8C-B8C2-4C2A-B84B-06A001778BF1}" destId="{8DA8097A-5C0A-4DEF-92EF-992A1B01BB02}"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14F0E43-E0DD-4B0F-8651-21099D3CB23D}"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en-US"/>
        </a:p>
      </dgm:t>
    </dgm:pt>
    <dgm:pt modelId="{2CD3266D-8331-496C-A227-2758B61EE468}">
      <dgm:prSet/>
      <dgm:spPr/>
      <dgm:t>
        <a:bodyPr/>
        <a:lstStyle/>
        <a:p>
          <a:pPr rtl="0"/>
          <a:r>
            <a:rPr lang="en-US" dirty="0" smtClean="0"/>
            <a:t>Carrier-grade services demand 50 ms resiliency</a:t>
          </a:r>
          <a:endParaRPr lang="en-US" dirty="0"/>
        </a:p>
      </dgm:t>
    </dgm:pt>
    <dgm:pt modelId="{AE6B71FF-C97E-4F0E-9A04-F2E232520EE6}" type="parTrans" cxnId="{73F68ED1-56B3-4D85-9428-999927AE5055}">
      <dgm:prSet/>
      <dgm:spPr/>
      <dgm:t>
        <a:bodyPr/>
        <a:lstStyle/>
        <a:p>
          <a:endParaRPr lang="en-US"/>
        </a:p>
      </dgm:t>
    </dgm:pt>
    <dgm:pt modelId="{65E9EEEA-853A-44DE-AE43-DFF87974BDBD}" type="sibTrans" cxnId="{73F68ED1-56B3-4D85-9428-999927AE5055}">
      <dgm:prSet/>
      <dgm:spPr/>
      <dgm:t>
        <a:bodyPr/>
        <a:lstStyle/>
        <a:p>
          <a:endParaRPr lang="en-US"/>
        </a:p>
      </dgm:t>
    </dgm:pt>
    <dgm:pt modelId="{80A66E04-A2AB-4F96-AA7E-83726CB9E914}">
      <dgm:prSet/>
      <dgm:spPr/>
      <dgm:t>
        <a:bodyPr/>
        <a:lstStyle/>
        <a:p>
          <a:pPr rtl="0"/>
          <a:r>
            <a:rPr lang="en-US" dirty="0" smtClean="0"/>
            <a:t>Introducing many encapsulation and components on the path between RNI nodes, whether adjacent or peer, may need to be avoided</a:t>
          </a:r>
          <a:endParaRPr lang="en-US" dirty="0"/>
        </a:p>
      </dgm:t>
    </dgm:pt>
    <dgm:pt modelId="{881C5644-9B71-44CF-846E-D5A147C8702F}" type="parTrans" cxnId="{2C552047-6B08-426A-8720-FC9D1E1AA691}">
      <dgm:prSet/>
      <dgm:spPr/>
      <dgm:t>
        <a:bodyPr/>
        <a:lstStyle/>
        <a:p>
          <a:endParaRPr lang="en-US"/>
        </a:p>
      </dgm:t>
    </dgm:pt>
    <dgm:pt modelId="{78D60E1E-EECB-4BEB-B9E4-8DA93992D972}" type="sibTrans" cxnId="{2C552047-6B08-426A-8720-FC9D1E1AA691}">
      <dgm:prSet/>
      <dgm:spPr/>
      <dgm:t>
        <a:bodyPr/>
        <a:lstStyle/>
        <a:p>
          <a:endParaRPr lang="en-US"/>
        </a:p>
      </dgm:t>
    </dgm:pt>
    <dgm:pt modelId="{BBCD35A2-BA3F-4E95-A8FA-5CB7FF2859BB}">
      <dgm:prSet/>
      <dgm:spPr/>
      <dgm:t>
        <a:bodyPr/>
        <a:lstStyle/>
        <a:p>
          <a:pPr rtl="0"/>
          <a:r>
            <a:rPr lang="en-US" dirty="0" smtClean="0"/>
            <a:t>Bundling might have to be avoided at the RNI as detecting I-SIDs-to-VID mapping in a bundled service and triggering fault notifications towards the source will be processor intensive and 50 ms might not be guaranteed for all services</a:t>
          </a:r>
          <a:endParaRPr lang="en-US" dirty="0"/>
        </a:p>
      </dgm:t>
    </dgm:pt>
    <dgm:pt modelId="{8B357C27-040F-43BE-8B62-E72CE28CA2E2}" type="parTrans" cxnId="{885F60A3-9814-4902-BB39-C4201531B9EA}">
      <dgm:prSet/>
      <dgm:spPr/>
      <dgm:t>
        <a:bodyPr/>
        <a:lstStyle/>
        <a:p>
          <a:endParaRPr lang="en-US"/>
        </a:p>
      </dgm:t>
    </dgm:pt>
    <dgm:pt modelId="{78DE38BB-FB21-46F7-A791-95BFEADD83E1}" type="sibTrans" cxnId="{885F60A3-9814-4902-BB39-C4201531B9EA}">
      <dgm:prSet/>
      <dgm:spPr/>
      <dgm:t>
        <a:bodyPr/>
        <a:lstStyle/>
        <a:p>
          <a:endParaRPr lang="en-US"/>
        </a:p>
      </dgm:t>
    </dgm:pt>
    <dgm:pt modelId="{8234C235-B9F8-4C3D-A3BC-90460209C0CA}" type="pres">
      <dgm:prSet presAssocID="{314F0E43-E0DD-4B0F-8651-21099D3CB23D}" presName="linear" presStyleCnt="0">
        <dgm:presLayoutVars>
          <dgm:animLvl val="lvl"/>
          <dgm:resizeHandles val="exact"/>
        </dgm:presLayoutVars>
      </dgm:prSet>
      <dgm:spPr/>
    </dgm:pt>
    <dgm:pt modelId="{78D8D156-B28A-4B11-9955-6372196E204E}" type="pres">
      <dgm:prSet presAssocID="{2CD3266D-8331-496C-A227-2758B61EE468}" presName="parentText" presStyleLbl="node1" presStyleIdx="0" presStyleCnt="3">
        <dgm:presLayoutVars>
          <dgm:chMax val="0"/>
          <dgm:bulletEnabled val="1"/>
        </dgm:presLayoutVars>
      </dgm:prSet>
      <dgm:spPr/>
    </dgm:pt>
    <dgm:pt modelId="{BA42A255-914C-4A66-9C70-EEED538F12B9}" type="pres">
      <dgm:prSet presAssocID="{65E9EEEA-853A-44DE-AE43-DFF87974BDBD}" presName="spacer" presStyleCnt="0"/>
      <dgm:spPr/>
    </dgm:pt>
    <dgm:pt modelId="{725E71FD-93E0-4F6D-B215-89544097C7F6}" type="pres">
      <dgm:prSet presAssocID="{80A66E04-A2AB-4F96-AA7E-83726CB9E914}" presName="parentText" presStyleLbl="node1" presStyleIdx="1" presStyleCnt="3">
        <dgm:presLayoutVars>
          <dgm:chMax val="0"/>
          <dgm:bulletEnabled val="1"/>
        </dgm:presLayoutVars>
      </dgm:prSet>
      <dgm:spPr/>
    </dgm:pt>
    <dgm:pt modelId="{BA5D2BAB-9FCF-4752-91A9-650FA388B24F}" type="pres">
      <dgm:prSet presAssocID="{78D60E1E-EECB-4BEB-B9E4-8DA93992D972}" presName="spacer" presStyleCnt="0"/>
      <dgm:spPr/>
    </dgm:pt>
    <dgm:pt modelId="{E70F288F-639F-4829-A19F-0023B58CCAAD}" type="pres">
      <dgm:prSet presAssocID="{BBCD35A2-BA3F-4E95-A8FA-5CB7FF2859BB}" presName="parentText" presStyleLbl="node1" presStyleIdx="2" presStyleCnt="3">
        <dgm:presLayoutVars>
          <dgm:chMax val="0"/>
          <dgm:bulletEnabled val="1"/>
        </dgm:presLayoutVars>
      </dgm:prSet>
      <dgm:spPr/>
    </dgm:pt>
  </dgm:ptLst>
  <dgm:cxnLst>
    <dgm:cxn modelId="{42B74DFA-EA43-44B4-87AF-47AEBB61833D}" type="presOf" srcId="{80A66E04-A2AB-4F96-AA7E-83726CB9E914}" destId="{725E71FD-93E0-4F6D-B215-89544097C7F6}" srcOrd="0" destOrd="0" presId="urn:microsoft.com/office/officeart/2005/8/layout/vList2"/>
    <dgm:cxn modelId="{28F5368D-A433-4FF5-AE47-B4C1FE116843}" type="presOf" srcId="{314F0E43-E0DD-4B0F-8651-21099D3CB23D}" destId="{8234C235-B9F8-4C3D-A3BC-90460209C0CA}" srcOrd="0" destOrd="0" presId="urn:microsoft.com/office/officeart/2005/8/layout/vList2"/>
    <dgm:cxn modelId="{A45308E8-1572-49DE-928B-211CDED8DB3A}" type="presOf" srcId="{2CD3266D-8331-496C-A227-2758B61EE468}" destId="{78D8D156-B28A-4B11-9955-6372196E204E}" srcOrd="0" destOrd="0" presId="urn:microsoft.com/office/officeart/2005/8/layout/vList2"/>
    <dgm:cxn modelId="{2C552047-6B08-426A-8720-FC9D1E1AA691}" srcId="{314F0E43-E0DD-4B0F-8651-21099D3CB23D}" destId="{80A66E04-A2AB-4F96-AA7E-83726CB9E914}" srcOrd="1" destOrd="0" parTransId="{881C5644-9B71-44CF-846E-D5A147C8702F}" sibTransId="{78D60E1E-EECB-4BEB-B9E4-8DA93992D972}"/>
    <dgm:cxn modelId="{885F60A3-9814-4902-BB39-C4201531B9EA}" srcId="{314F0E43-E0DD-4B0F-8651-21099D3CB23D}" destId="{BBCD35A2-BA3F-4E95-A8FA-5CB7FF2859BB}" srcOrd="2" destOrd="0" parTransId="{8B357C27-040F-43BE-8B62-E72CE28CA2E2}" sibTransId="{78DE38BB-FB21-46F7-A791-95BFEADD83E1}"/>
    <dgm:cxn modelId="{608B366C-09FC-4FBD-B6B9-FDB2BE073FD8}" type="presOf" srcId="{BBCD35A2-BA3F-4E95-A8FA-5CB7FF2859BB}" destId="{E70F288F-639F-4829-A19F-0023B58CCAAD}" srcOrd="0" destOrd="0" presId="urn:microsoft.com/office/officeart/2005/8/layout/vList2"/>
    <dgm:cxn modelId="{73F68ED1-56B3-4D85-9428-999927AE5055}" srcId="{314F0E43-E0DD-4B0F-8651-21099D3CB23D}" destId="{2CD3266D-8331-496C-A227-2758B61EE468}" srcOrd="0" destOrd="0" parTransId="{AE6B71FF-C97E-4F0E-9A04-F2E232520EE6}" sibTransId="{65E9EEEA-853A-44DE-AE43-DFF87974BDBD}"/>
    <dgm:cxn modelId="{22E1D988-26E3-479F-B342-F64476CBF3BB}" type="presParOf" srcId="{8234C235-B9F8-4C3D-A3BC-90460209C0CA}" destId="{78D8D156-B28A-4B11-9955-6372196E204E}" srcOrd="0" destOrd="0" presId="urn:microsoft.com/office/officeart/2005/8/layout/vList2"/>
    <dgm:cxn modelId="{16660F29-07A5-4DE1-80EB-6E5167B4F4ED}" type="presParOf" srcId="{8234C235-B9F8-4C3D-A3BC-90460209C0CA}" destId="{BA42A255-914C-4A66-9C70-EEED538F12B9}" srcOrd="1" destOrd="0" presId="urn:microsoft.com/office/officeart/2005/8/layout/vList2"/>
    <dgm:cxn modelId="{64FEE9AF-7242-4AF2-B999-F6ED93B8FB93}" type="presParOf" srcId="{8234C235-B9F8-4C3D-A3BC-90460209C0CA}" destId="{725E71FD-93E0-4F6D-B215-89544097C7F6}" srcOrd="2" destOrd="0" presId="urn:microsoft.com/office/officeart/2005/8/layout/vList2"/>
    <dgm:cxn modelId="{4C40B88E-5486-4E81-93BA-C189B17DC99F}" type="presParOf" srcId="{8234C235-B9F8-4C3D-A3BC-90460209C0CA}" destId="{BA5D2BAB-9FCF-4752-91A9-650FA388B24F}" srcOrd="3" destOrd="0" presId="urn:microsoft.com/office/officeart/2005/8/layout/vList2"/>
    <dgm:cxn modelId="{BECFBAAE-0932-4300-B3A9-28F880E58236}" type="presParOf" srcId="{8234C235-B9F8-4C3D-A3BC-90460209C0CA}" destId="{E70F288F-639F-4829-A19F-0023B58CCAAD}"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D0E1111-C7AB-414C-BD32-79FC4C0D3262}">
      <dsp:nvSpPr>
        <dsp:cNvPr id="0" name=""/>
        <dsp:cNvSpPr/>
      </dsp:nvSpPr>
      <dsp:spPr>
        <a:xfrm>
          <a:off x="0" y="199046"/>
          <a:ext cx="8229600" cy="154928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en-US" sz="3900" kern="1200" dirty="0" smtClean="0"/>
            <a:t>Types of Technology</a:t>
          </a:r>
          <a:endParaRPr lang="en-US" sz="3900" kern="1200" dirty="0"/>
        </a:p>
      </dsp:txBody>
      <dsp:txXfrm>
        <a:off x="0" y="199046"/>
        <a:ext cx="8229600" cy="1549281"/>
      </dsp:txXfrm>
    </dsp:sp>
    <dsp:sp modelId="{135D2ECF-7456-415D-B63B-B8DCEB2802C2}">
      <dsp:nvSpPr>
        <dsp:cNvPr id="0" name=""/>
        <dsp:cNvSpPr/>
      </dsp:nvSpPr>
      <dsp:spPr>
        <a:xfrm>
          <a:off x="0" y="1748327"/>
          <a:ext cx="8229600" cy="1029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9530" rIns="277368" bIns="49530" numCol="1" spcCol="1270" anchor="t" anchorCtr="0">
          <a:noAutofit/>
        </a:bodyPr>
        <a:lstStyle/>
        <a:p>
          <a:pPr marL="285750" lvl="1" indent="-285750" algn="l" defTabSz="1333500" rtl="0">
            <a:lnSpc>
              <a:spcPct val="90000"/>
            </a:lnSpc>
            <a:spcBef>
              <a:spcPct val="0"/>
            </a:spcBef>
            <a:spcAft>
              <a:spcPct val="20000"/>
            </a:spcAft>
            <a:buChar char="••"/>
          </a:pPr>
          <a:r>
            <a:rPr lang="en-US" sz="3000" kern="1200" dirty="0" smtClean="0"/>
            <a:t>Connection-oriented </a:t>
          </a:r>
          <a:endParaRPr lang="en-US" sz="3000" kern="1200" dirty="0"/>
        </a:p>
        <a:p>
          <a:pPr marL="285750" lvl="1" indent="-285750" algn="l" defTabSz="1333500" rtl="0">
            <a:lnSpc>
              <a:spcPct val="90000"/>
            </a:lnSpc>
            <a:spcBef>
              <a:spcPct val="0"/>
            </a:spcBef>
            <a:spcAft>
              <a:spcPct val="20000"/>
            </a:spcAft>
            <a:buChar char="••"/>
          </a:pPr>
          <a:r>
            <a:rPr lang="en-US" sz="3000" kern="1200" dirty="0" smtClean="0"/>
            <a:t>Connection-less</a:t>
          </a:r>
          <a:endParaRPr lang="en-US" sz="3000" kern="1200" dirty="0"/>
        </a:p>
      </dsp:txBody>
      <dsp:txXfrm>
        <a:off x="0" y="1748327"/>
        <a:ext cx="8229600" cy="1029307"/>
      </dsp:txXfrm>
    </dsp:sp>
    <dsp:sp modelId="{6EDA6338-8E58-450D-8B33-991452C3033F}">
      <dsp:nvSpPr>
        <dsp:cNvPr id="0" name=""/>
        <dsp:cNvSpPr/>
      </dsp:nvSpPr>
      <dsp:spPr>
        <a:xfrm>
          <a:off x="0" y="2777635"/>
          <a:ext cx="8229600" cy="154928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en-US" sz="3900" kern="1200" dirty="0" smtClean="0"/>
            <a:t>We need to specify how the definition and working of PBB-TE is unaltered</a:t>
          </a:r>
          <a:endParaRPr lang="en-US" sz="3900" kern="1200" dirty="0"/>
        </a:p>
      </dsp:txBody>
      <dsp:txXfrm>
        <a:off x="0" y="2777635"/>
        <a:ext cx="8229600" cy="154928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19DB52D-018F-4199-AC22-59B003BB56BC}">
      <dsp:nvSpPr>
        <dsp:cNvPr id="0" name=""/>
        <dsp:cNvSpPr/>
      </dsp:nvSpPr>
      <dsp:spPr>
        <a:xfrm>
          <a:off x="0" y="162021"/>
          <a:ext cx="8229600" cy="12729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dirty="0" smtClean="0"/>
            <a:t>Avoid MAC-in-MAC-in-MAC encapsulation at RNI</a:t>
          </a:r>
          <a:endParaRPr lang="en-US" sz="3200" kern="1200" dirty="0"/>
        </a:p>
      </dsp:txBody>
      <dsp:txXfrm>
        <a:off x="0" y="162021"/>
        <a:ext cx="8229600" cy="1272960"/>
      </dsp:txXfrm>
    </dsp:sp>
    <dsp:sp modelId="{4E97E4EA-B5EF-4FF8-A436-25C4A3CD5A5D}">
      <dsp:nvSpPr>
        <dsp:cNvPr id="0" name=""/>
        <dsp:cNvSpPr/>
      </dsp:nvSpPr>
      <dsp:spPr>
        <a:xfrm>
          <a:off x="0" y="1434981"/>
          <a:ext cx="8229600" cy="165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en-US" sz="2500" kern="1200" dirty="0" smtClean="0"/>
            <a:t>Because for PBB-TE and PBB it doesn’t make sense; it would lead to loss in throughput due to third MAC header.</a:t>
          </a:r>
          <a:endParaRPr lang="en-US" sz="2500" kern="1200" dirty="0"/>
        </a:p>
        <a:p>
          <a:pPr marL="228600" lvl="1" indent="-228600" algn="l" defTabSz="1111250" rtl="0">
            <a:lnSpc>
              <a:spcPct val="90000"/>
            </a:lnSpc>
            <a:spcBef>
              <a:spcPct val="0"/>
            </a:spcBef>
            <a:spcAft>
              <a:spcPct val="20000"/>
            </a:spcAft>
            <a:buChar char="••"/>
          </a:pPr>
          <a:r>
            <a:rPr lang="en-US" sz="2500" kern="1200" dirty="0" smtClean="0"/>
            <a:t>Expensive equipment as it will be IB-BEB</a:t>
          </a:r>
          <a:endParaRPr lang="en-US" sz="2500" kern="1200" dirty="0"/>
        </a:p>
        <a:p>
          <a:pPr marL="228600" lvl="1" indent="-228600" algn="l" defTabSz="1111250" rtl="0">
            <a:lnSpc>
              <a:spcPct val="90000"/>
            </a:lnSpc>
            <a:spcBef>
              <a:spcPct val="0"/>
            </a:spcBef>
            <a:spcAft>
              <a:spcPct val="20000"/>
            </a:spcAft>
            <a:buChar char="••"/>
          </a:pPr>
          <a:r>
            <a:rPr lang="en-US" sz="2500" kern="1200" dirty="0" smtClean="0"/>
            <a:t>Cant re-use existing Bridges with software upgrades</a:t>
          </a:r>
          <a:endParaRPr lang="en-US" sz="2500" kern="1200" dirty="0"/>
        </a:p>
      </dsp:txBody>
      <dsp:txXfrm>
        <a:off x="0" y="1434981"/>
        <a:ext cx="8229600" cy="1656000"/>
      </dsp:txXfrm>
    </dsp:sp>
    <dsp:sp modelId="{1238AA3E-36C8-4804-8CC5-009E4763D398}">
      <dsp:nvSpPr>
        <dsp:cNvPr id="0" name=""/>
        <dsp:cNvSpPr/>
      </dsp:nvSpPr>
      <dsp:spPr>
        <a:xfrm>
          <a:off x="0" y="3090981"/>
          <a:ext cx="8229600" cy="12729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dirty="0" smtClean="0"/>
            <a:t>However, can use B-BEBs at RNI</a:t>
          </a:r>
          <a:endParaRPr lang="en-US" sz="3200" kern="1200" dirty="0"/>
        </a:p>
      </dsp:txBody>
      <dsp:txXfrm>
        <a:off x="0" y="3090981"/>
        <a:ext cx="8229600" cy="127296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42B6DF2-555B-47FC-BCCD-276313232DFA}">
      <dsp:nvSpPr>
        <dsp:cNvPr id="0" name=""/>
        <dsp:cNvSpPr/>
      </dsp:nvSpPr>
      <dsp:spPr>
        <a:xfrm>
          <a:off x="0" y="113894"/>
          <a:ext cx="8229600" cy="13922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n-US" sz="3500" kern="1200" dirty="0" smtClean="0"/>
            <a:t>Bundling and unbundling of I-SIDs from multiple B-VIDs over the RNI. </a:t>
          </a:r>
          <a:endParaRPr lang="en-US" sz="3500" kern="1200" dirty="0"/>
        </a:p>
      </dsp:txBody>
      <dsp:txXfrm>
        <a:off x="0" y="113894"/>
        <a:ext cx="8229600" cy="1392299"/>
      </dsp:txXfrm>
    </dsp:sp>
    <dsp:sp modelId="{DF7B2E43-7ED7-488C-8E1A-A0277DD4394D}">
      <dsp:nvSpPr>
        <dsp:cNvPr id="0" name=""/>
        <dsp:cNvSpPr/>
      </dsp:nvSpPr>
      <dsp:spPr>
        <a:xfrm>
          <a:off x="0" y="1606994"/>
          <a:ext cx="8229600" cy="13922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n-US" sz="3500" kern="1200" dirty="0" smtClean="0"/>
            <a:t>If B-BEB is allowed at the RNI then bundling is possible</a:t>
          </a:r>
          <a:endParaRPr lang="en-US" sz="3500" kern="1200" dirty="0"/>
        </a:p>
      </dsp:txBody>
      <dsp:txXfrm>
        <a:off x="0" y="1606994"/>
        <a:ext cx="8229600" cy="1392299"/>
      </dsp:txXfrm>
    </dsp:sp>
    <dsp:sp modelId="{B2715B13-E925-450D-9592-F969D5742F92}">
      <dsp:nvSpPr>
        <dsp:cNvPr id="0" name=""/>
        <dsp:cNvSpPr/>
      </dsp:nvSpPr>
      <dsp:spPr>
        <a:xfrm>
          <a:off x="0" y="2999294"/>
          <a:ext cx="8229600" cy="14127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lang="en-US" sz="2700" kern="1200" dirty="0" smtClean="0"/>
            <a:t>Expensive equipment as it is B-BEB</a:t>
          </a:r>
          <a:endParaRPr lang="en-US" sz="2700" kern="1200" dirty="0"/>
        </a:p>
        <a:p>
          <a:pPr marL="228600" lvl="1" indent="-228600" algn="l" defTabSz="1200150" rtl="0">
            <a:lnSpc>
              <a:spcPct val="90000"/>
            </a:lnSpc>
            <a:spcBef>
              <a:spcPct val="0"/>
            </a:spcBef>
            <a:spcAft>
              <a:spcPct val="20000"/>
            </a:spcAft>
            <a:buChar char="••"/>
          </a:pPr>
          <a:r>
            <a:rPr lang="en-US" sz="2700" kern="1200" dirty="0" smtClean="0"/>
            <a:t>Cant re-use existing Bridges with software upgrades</a:t>
          </a:r>
          <a:endParaRPr lang="en-US" sz="2700" kern="1200" dirty="0"/>
        </a:p>
        <a:p>
          <a:pPr marL="228600" lvl="1" indent="-228600" algn="l" defTabSz="1200150" rtl="0">
            <a:lnSpc>
              <a:spcPct val="90000"/>
            </a:lnSpc>
            <a:spcBef>
              <a:spcPct val="0"/>
            </a:spcBef>
            <a:spcAft>
              <a:spcPct val="20000"/>
            </a:spcAft>
            <a:buChar char="••"/>
          </a:pPr>
          <a:r>
            <a:rPr lang="en-US" sz="2700" kern="1200" dirty="0" smtClean="0"/>
            <a:t>Should not change </a:t>
          </a:r>
          <a:r>
            <a:rPr lang="en-US" sz="2700" kern="1200" dirty="0" err="1" smtClean="0"/>
            <a:t>QoS</a:t>
          </a:r>
          <a:r>
            <a:rPr lang="en-US" sz="2700" kern="1200" dirty="0" smtClean="0"/>
            <a:t> of PBB-TE. For PBB, it is ok</a:t>
          </a:r>
          <a:endParaRPr lang="en-US" sz="2700" kern="1200" dirty="0"/>
        </a:p>
      </dsp:txBody>
      <dsp:txXfrm>
        <a:off x="0" y="2999294"/>
        <a:ext cx="8229600" cy="141277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2DC4513-94F2-4C2E-A3AB-4FA34A9A78A0}">
      <dsp:nvSpPr>
        <dsp:cNvPr id="0" name=""/>
        <dsp:cNvSpPr/>
      </dsp:nvSpPr>
      <dsp:spPr>
        <a:xfrm>
          <a:off x="0" y="10056"/>
          <a:ext cx="8229600" cy="12331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kern="1200" dirty="0" smtClean="0"/>
            <a:t>Traffic should never be lost when alternate path is available</a:t>
          </a:r>
          <a:endParaRPr lang="en-US" sz="3100" kern="1200" dirty="0"/>
        </a:p>
      </dsp:txBody>
      <dsp:txXfrm>
        <a:off x="0" y="10056"/>
        <a:ext cx="8229600" cy="1233179"/>
      </dsp:txXfrm>
    </dsp:sp>
    <dsp:sp modelId="{D8E1EAB8-FECA-4544-AAC4-4A4D91CA428D}">
      <dsp:nvSpPr>
        <dsp:cNvPr id="0" name=""/>
        <dsp:cNvSpPr/>
      </dsp:nvSpPr>
      <dsp:spPr>
        <a:xfrm>
          <a:off x="0" y="1243236"/>
          <a:ext cx="8229600" cy="32726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en-US" sz="2400" kern="1200" dirty="0" smtClean="0"/>
            <a:t>What this means for PBB-TE? : choose as many </a:t>
          </a:r>
          <a:r>
            <a:rPr lang="en-US" sz="2400" b="1" kern="1200" dirty="0" smtClean="0"/>
            <a:t>better TESI segments </a:t>
          </a:r>
          <a:r>
            <a:rPr lang="en-US" sz="2400" kern="1200" dirty="0" smtClean="0"/>
            <a:t>to provide service continuity. That is, if w1 and p1 are the work and protect TESIs on operator 1, and w2 and p2 are on operator 2, if w1 fails then end-to-end path could be p1-ENNI-w2 as this might be better than p1-ENNI-p2.</a:t>
          </a:r>
          <a:endParaRPr lang="en-US" sz="2400" kern="1200" dirty="0"/>
        </a:p>
        <a:p>
          <a:pPr marL="228600" lvl="1" indent="-228600" algn="l" defTabSz="1066800" rtl="0">
            <a:lnSpc>
              <a:spcPct val="90000"/>
            </a:lnSpc>
            <a:spcBef>
              <a:spcPct val="0"/>
            </a:spcBef>
            <a:spcAft>
              <a:spcPct val="20000"/>
            </a:spcAft>
            <a:buChar char="••"/>
          </a:pPr>
          <a:r>
            <a:rPr lang="en-US" sz="2400" kern="1200" dirty="0" smtClean="0"/>
            <a:t>However, don’t allow arbitrary switching within ENNI.</a:t>
          </a:r>
          <a:endParaRPr lang="en-US" sz="2400" kern="1200" dirty="0"/>
        </a:p>
        <a:p>
          <a:pPr marL="228600" lvl="1" indent="-228600" algn="l" defTabSz="1066800" rtl="0">
            <a:lnSpc>
              <a:spcPct val="90000"/>
            </a:lnSpc>
            <a:spcBef>
              <a:spcPct val="0"/>
            </a:spcBef>
            <a:spcAft>
              <a:spcPct val="20000"/>
            </a:spcAft>
            <a:buChar char="••"/>
          </a:pPr>
          <a:r>
            <a:rPr lang="en-US" sz="2400" kern="1200" dirty="0" smtClean="0"/>
            <a:t>Should handle forwarding ambiguity for above. For PBB-TE, node B will have two paths at node B. One towards C and another towards D (See next slide for figure)</a:t>
          </a:r>
          <a:endParaRPr lang="en-US" sz="2400" kern="1200" dirty="0"/>
        </a:p>
      </dsp:txBody>
      <dsp:txXfrm>
        <a:off x="0" y="1243236"/>
        <a:ext cx="8229600" cy="327267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2DC4513-94F2-4C2E-A3AB-4FA34A9A78A0}">
      <dsp:nvSpPr>
        <dsp:cNvPr id="0" name=""/>
        <dsp:cNvSpPr/>
      </dsp:nvSpPr>
      <dsp:spPr>
        <a:xfrm>
          <a:off x="0" y="10056"/>
          <a:ext cx="8229600" cy="12331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kern="1200" dirty="0" smtClean="0"/>
            <a:t>Traffic should never be lost when alternate path is available</a:t>
          </a:r>
          <a:endParaRPr lang="en-US" sz="3100" kern="1200" dirty="0"/>
        </a:p>
      </dsp:txBody>
      <dsp:txXfrm>
        <a:off x="0" y="10056"/>
        <a:ext cx="8229600" cy="1233179"/>
      </dsp:txXfrm>
    </dsp:sp>
    <dsp:sp modelId="{D8E1EAB8-FECA-4544-AAC4-4A4D91CA428D}">
      <dsp:nvSpPr>
        <dsp:cNvPr id="0" name=""/>
        <dsp:cNvSpPr/>
      </dsp:nvSpPr>
      <dsp:spPr>
        <a:xfrm>
          <a:off x="0" y="1243236"/>
          <a:ext cx="8229600" cy="32726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en-US" sz="2400" kern="1200" dirty="0" smtClean="0"/>
            <a:t>What this means for PBB-TE? : choose as many </a:t>
          </a:r>
          <a:r>
            <a:rPr lang="en-US" sz="2400" b="1" kern="1200" dirty="0" smtClean="0"/>
            <a:t>better TESI segments </a:t>
          </a:r>
          <a:r>
            <a:rPr lang="en-US" sz="2400" kern="1200" dirty="0" smtClean="0"/>
            <a:t>to provide service continuity. That is, if w1 and p1 are the work and protect TESIs on operator 1, and w2 and p2 are on operator 2, if w1 fails then end-to-end path could be p1-ENNI-w2 as this might be better than p1-ENNI-p2.</a:t>
          </a:r>
          <a:endParaRPr lang="en-US" sz="2400" kern="1200" dirty="0"/>
        </a:p>
        <a:p>
          <a:pPr marL="228600" lvl="1" indent="-228600" algn="l" defTabSz="1066800" rtl="0">
            <a:lnSpc>
              <a:spcPct val="90000"/>
            </a:lnSpc>
            <a:spcBef>
              <a:spcPct val="0"/>
            </a:spcBef>
            <a:spcAft>
              <a:spcPct val="20000"/>
            </a:spcAft>
            <a:buChar char="••"/>
          </a:pPr>
          <a:r>
            <a:rPr lang="en-US" sz="2400" kern="1200" dirty="0" smtClean="0"/>
            <a:t>However, don’t allow arbitrary switching within ENNI.</a:t>
          </a:r>
          <a:endParaRPr lang="en-US" sz="2400" kern="1200" dirty="0"/>
        </a:p>
        <a:p>
          <a:pPr marL="228600" lvl="1" indent="-228600" algn="l" defTabSz="1066800" rtl="0">
            <a:lnSpc>
              <a:spcPct val="90000"/>
            </a:lnSpc>
            <a:spcBef>
              <a:spcPct val="0"/>
            </a:spcBef>
            <a:spcAft>
              <a:spcPct val="20000"/>
            </a:spcAft>
            <a:buChar char="••"/>
          </a:pPr>
          <a:r>
            <a:rPr lang="en-US" sz="2400" kern="1200" dirty="0" smtClean="0"/>
            <a:t>Should handle forwarding ambiguity for above. For PBB-TE, node B will have two paths at node B. One towards C and another towards D</a:t>
          </a:r>
          <a:endParaRPr lang="en-US" sz="2400" kern="1200" dirty="0"/>
        </a:p>
      </dsp:txBody>
      <dsp:txXfrm>
        <a:off x="0" y="1243236"/>
        <a:ext cx="8229600" cy="327267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7B65535-685F-4AB6-A4CE-B6E0091902D5}">
      <dsp:nvSpPr>
        <dsp:cNvPr id="0" name=""/>
        <dsp:cNvSpPr/>
      </dsp:nvSpPr>
      <dsp:spPr>
        <a:xfrm>
          <a:off x="0" y="17751"/>
          <a:ext cx="8229600" cy="20685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lvl="0" algn="l" defTabSz="2311400" rtl="0">
            <a:lnSpc>
              <a:spcPct val="90000"/>
            </a:lnSpc>
            <a:spcBef>
              <a:spcPct val="0"/>
            </a:spcBef>
            <a:spcAft>
              <a:spcPct val="35000"/>
            </a:spcAft>
          </a:pPr>
          <a:r>
            <a:rPr lang="en-US" sz="5200" kern="1200" dirty="0" smtClean="0"/>
            <a:t>Don’t send traffic if RNI is always failed.</a:t>
          </a:r>
          <a:endParaRPr lang="en-US" sz="5200" kern="1200" dirty="0"/>
        </a:p>
      </dsp:txBody>
      <dsp:txXfrm>
        <a:off x="0" y="17751"/>
        <a:ext cx="8229600" cy="2068560"/>
      </dsp:txXfrm>
    </dsp:sp>
    <dsp:sp modelId="{0F73881B-19A0-4B90-8AE8-3290AE9C6A33}">
      <dsp:nvSpPr>
        <dsp:cNvPr id="0" name=""/>
        <dsp:cNvSpPr/>
      </dsp:nvSpPr>
      <dsp:spPr>
        <a:xfrm>
          <a:off x="0" y="2086311"/>
          <a:ext cx="8229600" cy="2421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66040" rIns="369824" bIns="66040" numCol="1" spcCol="1270" anchor="t" anchorCtr="0">
          <a:noAutofit/>
        </a:bodyPr>
        <a:lstStyle/>
        <a:p>
          <a:pPr marL="285750" lvl="1" indent="-285750" algn="l" defTabSz="1822450" rtl="0">
            <a:lnSpc>
              <a:spcPct val="90000"/>
            </a:lnSpc>
            <a:spcBef>
              <a:spcPct val="0"/>
            </a:spcBef>
            <a:spcAft>
              <a:spcPct val="20000"/>
            </a:spcAft>
            <a:buChar char="••"/>
          </a:pPr>
          <a:r>
            <a:rPr lang="en-US" sz="4100" kern="1200" dirty="0" smtClean="0"/>
            <a:t>Instead use this feature to free up bandwidth on operator 1 and operator 2 network for other internal services.</a:t>
          </a:r>
          <a:endParaRPr lang="en-US" sz="4100" kern="1200" dirty="0"/>
        </a:p>
      </dsp:txBody>
      <dsp:txXfrm>
        <a:off x="0" y="2086311"/>
        <a:ext cx="8229600" cy="2421899"/>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DA8097A-5C0A-4DEF-92EF-992A1B01BB02}">
      <dsp:nvSpPr>
        <dsp:cNvPr id="0" name=""/>
        <dsp:cNvSpPr/>
      </dsp:nvSpPr>
      <dsp:spPr>
        <a:xfrm>
          <a:off x="0" y="49341"/>
          <a:ext cx="8229600" cy="4427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en-US" sz="4300" kern="1200" dirty="0" smtClean="0"/>
            <a:t>Deterministic </a:t>
          </a:r>
          <a:r>
            <a:rPr lang="en-US" sz="4300" kern="1200" dirty="0" err="1" smtClean="0"/>
            <a:t>QoS</a:t>
          </a:r>
          <a:r>
            <a:rPr lang="en-US" sz="4300" kern="1200" dirty="0" smtClean="0"/>
            <a:t> for PBB-TE means we cannot use Routing/Switching at RNI. We must use </a:t>
          </a:r>
          <a:r>
            <a:rPr lang="en-US" sz="4300" kern="1200" dirty="0" smtClean="0">
              <a:solidFill>
                <a:srgbClr val="FF0000"/>
              </a:solidFill>
            </a:rPr>
            <a:t>Congruent Protection mechanisms</a:t>
          </a:r>
          <a:r>
            <a:rPr lang="en-US" sz="4300" kern="1200" dirty="0" smtClean="0"/>
            <a:t> at the RNI for PBB-TE.</a:t>
          </a:r>
          <a:endParaRPr lang="en-US" sz="4300" kern="1200" dirty="0"/>
        </a:p>
      </dsp:txBody>
      <dsp:txXfrm>
        <a:off x="0" y="49341"/>
        <a:ext cx="8229600" cy="442728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8D8D156-B28A-4B11-9955-6372196E204E}">
      <dsp:nvSpPr>
        <dsp:cNvPr id="0" name=""/>
        <dsp:cNvSpPr/>
      </dsp:nvSpPr>
      <dsp:spPr>
        <a:xfrm>
          <a:off x="0" y="82568"/>
          <a:ext cx="8229600" cy="1415208"/>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Carrier-grade services demand 50 ms resiliency</a:t>
          </a:r>
          <a:endParaRPr lang="en-US" sz="2000" kern="1200" dirty="0"/>
        </a:p>
      </dsp:txBody>
      <dsp:txXfrm>
        <a:off x="0" y="82568"/>
        <a:ext cx="8229600" cy="1415208"/>
      </dsp:txXfrm>
    </dsp:sp>
    <dsp:sp modelId="{725E71FD-93E0-4F6D-B215-89544097C7F6}">
      <dsp:nvSpPr>
        <dsp:cNvPr id="0" name=""/>
        <dsp:cNvSpPr/>
      </dsp:nvSpPr>
      <dsp:spPr>
        <a:xfrm>
          <a:off x="0" y="1555377"/>
          <a:ext cx="8229600" cy="1415208"/>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Introducing many encapsulation and components on the path between RNI nodes, whether adjacent or peer, may need to be avoided</a:t>
          </a:r>
          <a:endParaRPr lang="en-US" sz="2000" kern="1200" dirty="0"/>
        </a:p>
      </dsp:txBody>
      <dsp:txXfrm>
        <a:off x="0" y="1555377"/>
        <a:ext cx="8229600" cy="1415208"/>
      </dsp:txXfrm>
    </dsp:sp>
    <dsp:sp modelId="{E70F288F-639F-4829-A19F-0023B58CCAAD}">
      <dsp:nvSpPr>
        <dsp:cNvPr id="0" name=""/>
        <dsp:cNvSpPr/>
      </dsp:nvSpPr>
      <dsp:spPr>
        <a:xfrm>
          <a:off x="0" y="3028185"/>
          <a:ext cx="8229600" cy="1415208"/>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Bundling might have to be avoided at the RNI as detecting I-SIDs-to-VID mapping in a bundled service and triggering fault notifications towards the source will be processor intensive and 50 ms might not be guaranteed for all services</a:t>
          </a:r>
          <a:endParaRPr lang="en-US" sz="2000" kern="1200" dirty="0"/>
        </a:p>
      </dsp:txBody>
      <dsp:txXfrm>
        <a:off x="0" y="3028185"/>
        <a:ext cx="8229600" cy="141520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9646CA-37C9-4287-883F-87E6E7381EBE}" type="datetimeFigureOut">
              <a:rPr lang="en-US" smtClean="0"/>
              <a:t>1/11/2011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53682B-2E14-4031-BEE2-CDAE471650D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D74236-2B07-48D3-8E85-743F4E5FF80B}" type="datetime1">
              <a:rPr lang="en-US" smtClean="0"/>
              <a:t>1/12/2011</a:t>
            </a:fld>
            <a:endParaRPr lang="en-US"/>
          </a:p>
        </p:txBody>
      </p:sp>
      <p:sp>
        <p:nvSpPr>
          <p:cNvPr id="5" name="Footer Placeholder 4"/>
          <p:cNvSpPr>
            <a:spLocks noGrp="1"/>
          </p:cNvSpPr>
          <p:nvPr>
            <p:ph type="ftr" sz="quarter" idx="11"/>
          </p:nvPr>
        </p:nvSpPr>
        <p:spPr/>
        <p:txBody>
          <a:bodyPr/>
          <a:lstStyle/>
          <a:p>
            <a:r>
              <a:rPr lang="en-US" smtClean="0"/>
              <a:t>IEEE Interim Jan 2011, Kauai, Hawaii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12"/>
          <p:cNvPicPr>
            <a:picLocks noChangeAspect="1" noChangeArrowheads="1"/>
          </p:cNvPicPr>
          <p:nvPr userDrawn="1"/>
        </p:nvPicPr>
        <p:blipFill>
          <a:blip r:embed="rId2" cstate="print"/>
          <a:srcRect/>
          <a:stretch>
            <a:fillRect/>
          </a:stretch>
        </p:blipFill>
        <p:spPr bwMode="auto">
          <a:xfrm>
            <a:off x="2895600" y="5029200"/>
            <a:ext cx="3248025" cy="1414463"/>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512548-272B-4993-9D52-1C88F5BD17A3}" type="datetime1">
              <a:rPr lang="en-US" smtClean="0"/>
              <a:t>1/12/2011</a:t>
            </a:fld>
            <a:endParaRPr lang="en-US"/>
          </a:p>
        </p:txBody>
      </p:sp>
      <p:sp>
        <p:nvSpPr>
          <p:cNvPr id="5" name="Footer Placeholder 4"/>
          <p:cNvSpPr>
            <a:spLocks noGrp="1"/>
          </p:cNvSpPr>
          <p:nvPr>
            <p:ph type="ftr" sz="quarter" idx="11"/>
          </p:nvPr>
        </p:nvSpPr>
        <p:spPr/>
        <p:txBody>
          <a:bodyPr/>
          <a:lstStyle/>
          <a:p>
            <a:r>
              <a:rPr lang="en-US" smtClean="0"/>
              <a:t>IEEE Interim Jan 2011, Kauai, Hawaii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98A9D-9FE4-4CF4-B46E-3925489F8742}" type="datetime1">
              <a:rPr lang="en-US" smtClean="0"/>
              <a:t>1/12/2011</a:t>
            </a:fld>
            <a:endParaRPr lang="en-US"/>
          </a:p>
        </p:txBody>
      </p:sp>
      <p:sp>
        <p:nvSpPr>
          <p:cNvPr id="5" name="Footer Placeholder 4"/>
          <p:cNvSpPr>
            <a:spLocks noGrp="1"/>
          </p:cNvSpPr>
          <p:nvPr>
            <p:ph type="ftr" sz="quarter" idx="11"/>
          </p:nvPr>
        </p:nvSpPr>
        <p:spPr/>
        <p:txBody>
          <a:bodyPr/>
          <a:lstStyle/>
          <a:p>
            <a:r>
              <a:rPr lang="en-US" smtClean="0"/>
              <a:t>IEEE Interim Jan 2011, Kauai, Hawaii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594344"/>
            <a:ext cx="2133600" cy="365125"/>
          </a:xfrm>
        </p:spPr>
        <p:txBody>
          <a:bodyPr/>
          <a:lstStyle/>
          <a:p>
            <a:fld id="{303E9E9F-4557-49E0-9F1D-446ADBB0FA1F}" type="datetime1">
              <a:rPr lang="en-US" smtClean="0"/>
              <a:t>1/12/2011</a:t>
            </a:fld>
            <a:endParaRPr lang="en-US"/>
          </a:p>
        </p:txBody>
      </p:sp>
      <p:sp>
        <p:nvSpPr>
          <p:cNvPr id="5" name="Footer Placeholder 4"/>
          <p:cNvSpPr>
            <a:spLocks noGrp="1"/>
          </p:cNvSpPr>
          <p:nvPr>
            <p:ph type="ftr" sz="quarter" idx="11"/>
          </p:nvPr>
        </p:nvSpPr>
        <p:spPr>
          <a:xfrm>
            <a:off x="3124200" y="6595171"/>
            <a:ext cx="2895600" cy="365125"/>
          </a:xfrm>
        </p:spPr>
        <p:txBody>
          <a:bodyPr/>
          <a:lstStyle/>
          <a:p>
            <a:r>
              <a:rPr lang="en-US" smtClean="0"/>
              <a:t>IEEE Interim Jan 2011, Kauai, Hawaii</a:t>
            </a:r>
            <a:endParaRPr lang="en-US"/>
          </a:p>
        </p:txBody>
      </p:sp>
      <p:sp>
        <p:nvSpPr>
          <p:cNvPr id="6" name="Slide Number Placeholder 5"/>
          <p:cNvSpPr>
            <a:spLocks noGrp="1"/>
          </p:cNvSpPr>
          <p:nvPr>
            <p:ph type="sldNum" sz="quarter" idx="12"/>
          </p:nvPr>
        </p:nvSpPr>
        <p:spPr>
          <a:xfrm>
            <a:off x="6553200" y="6581818"/>
            <a:ext cx="2133600" cy="365125"/>
          </a:xfrm>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8637A2-62EA-45CB-A047-AC1A3EF7A26B}" type="datetime1">
              <a:rPr lang="en-US" smtClean="0"/>
              <a:t>1/12/2011</a:t>
            </a:fld>
            <a:endParaRPr lang="en-US"/>
          </a:p>
        </p:txBody>
      </p:sp>
      <p:sp>
        <p:nvSpPr>
          <p:cNvPr id="5" name="Footer Placeholder 4"/>
          <p:cNvSpPr>
            <a:spLocks noGrp="1"/>
          </p:cNvSpPr>
          <p:nvPr>
            <p:ph type="ftr" sz="quarter" idx="11"/>
          </p:nvPr>
        </p:nvSpPr>
        <p:spPr/>
        <p:txBody>
          <a:bodyPr/>
          <a:lstStyle/>
          <a:p>
            <a:r>
              <a:rPr lang="en-US" smtClean="0"/>
              <a:t>IEEE Interim Jan 2011, Kauai, Hawaii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EC37B5-FEDC-4808-BA9D-C6E614D7E5B7}" type="datetime1">
              <a:rPr lang="en-US" smtClean="0"/>
              <a:t>1/12/2011</a:t>
            </a:fld>
            <a:endParaRPr lang="en-US"/>
          </a:p>
        </p:txBody>
      </p:sp>
      <p:sp>
        <p:nvSpPr>
          <p:cNvPr id="6" name="Footer Placeholder 5"/>
          <p:cNvSpPr>
            <a:spLocks noGrp="1"/>
          </p:cNvSpPr>
          <p:nvPr>
            <p:ph type="ftr" sz="quarter" idx="11"/>
          </p:nvPr>
        </p:nvSpPr>
        <p:spPr/>
        <p:txBody>
          <a:bodyPr/>
          <a:lstStyle/>
          <a:p>
            <a:r>
              <a:rPr lang="en-US" smtClean="0"/>
              <a:t>IEEE Interim Jan 2011, Kauai, Hawaii</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B26007-CAD9-4B32-8A15-C170E66D1F14}" type="datetime1">
              <a:rPr lang="en-US" smtClean="0"/>
              <a:t>1/12/2011</a:t>
            </a:fld>
            <a:endParaRPr lang="en-US"/>
          </a:p>
        </p:txBody>
      </p:sp>
      <p:sp>
        <p:nvSpPr>
          <p:cNvPr id="8" name="Footer Placeholder 7"/>
          <p:cNvSpPr>
            <a:spLocks noGrp="1"/>
          </p:cNvSpPr>
          <p:nvPr>
            <p:ph type="ftr" sz="quarter" idx="11"/>
          </p:nvPr>
        </p:nvSpPr>
        <p:spPr/>
        <p:txBody>
          <a:bodyPr/>
          <a:lstStyle/>
          <a:p>
            <a:r>
              <a:rPr lang="en-US" smtClean="0"/>
              <a:t>IEEE Interim Jan 2011, Kauai, Hawaii</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EFAD6F-3022-4576-8D1D-ECD6B14A1026}" type="datetime1">
              <a:rPr lang="en-US" smtClean="0"/>
              <a:t>1/12/2011</a:t>
            </a:fld>
            <a:endParaRPr lang="en-US"/>
          </a:p>
        </p:txBody>
      </p:sp>
      <p:sp>
        <p:nvSpPr>
          <p:cNvPr id="4" name="Footer Placeholder 3"/>
          <p:cNvSpPr>
            <a:spLocks noGrp="1"/>
          </p:cNvSpPr>
          <p:nvPr>
            <p:ph type="ftr" sz="quarter" idx="11"/>
          </p:nvPr>
        </p:nvSpPr>
        <p:spPr/>
        <p:txBody>
          <a:bodyPr/>
          <a:lstStyle/>
          <a:p>
            <a:r>
              <a:rPr lang="en-US" smtClean="0"/>
              <a:t>IEEE Interim Jan 2011, Kauai, Hawaii</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6C3C37-8FEE-4AB4-A59F-001FA8758245}" type="datetime1">
              <a:rPr lang="en-US" smtClean="0"/>
              <a:t>1/12/2011</a:t>
            </a:fld>
            <a:endParaRPr lang="en-US"/>
          </a:p>
        </p:txBody>
      </p:sp>
      <p:sp>
        <p:nvSpPr>
          <p:cNvPr id="3" name="Footer Placeholder 2"/>
          <p:cNvSpPr>
            <a:spLocks noGrp="1"/>
          </p:cNvSpPr>
          <p:nvPr>
            <p:ph type="ftr" sz="quarter" idx="11"/>
          </p:nvPr>
        </p:nvSpPr>
        <p:spPr/>
        <p:txBody>
          <a:bodyPr/>
          <a:lstStyle/>
          <a:p>
            <a:r>
              <a:rPr lang="en-US" smtClean="0"/>
              <a:t>IEEE Interim Jan 2011, Kauai, Hawaii</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64670D-089C-49B3-B1B4-80A93EC6CC2C}" type="datetime1">
              <a:rPr lang="en-US" smtClean="0"/>
              <a:t>1/12/2011</a:t>
            </a:fld>
            <a:endParaRPr lang="en-US"/>
          </a:p>
        </p:txBody>
      </p:sp>
      <p:sp>
        <p:nvSpPr>
          <p:cNvPr id="6" name="Footer Placeholder 5"/>
          <p:cNvSpPr>
            <a:spLocks noGrp="1"/>
          </p:cNvSpPr>
          <p:nvPr>
            <p:ph type="ftr" sz="quarter" idx="11"/>
          </p:nvPr>
        </p:nvSpPr>
        <p:spPr/>
        <p:txBody>
          <a:bodyPr/>
          <a:lstStyle/>
          <a:p>
            <a:r>
              <a:rPr lang="en-US" smtClean="0"/>
              <a:t>IEEE Interim Jan 2011, Kauai, Hawaii</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CB97E2-A30C-4B44-AF74-CAC2D2D8458E}" type="datetime1">
              <a:rPr lang="en-US" smtClean="0"/>
              <a:t>1/12/2011</a:t>
            </a:fld>
            <a:endParaRPr lang="en-US"/>
          </a:p>
        </p:txBody>
      </p:sp>
      <p:sp>
        <p:nvSpPr>
          <p:cNvPr id="6" name="Footer Placeholder 5"/>
          <p:cNvSpPr>
            <a:spLocks noGrp="1"/>
          </p:cNvSpPr>
          <p:nvPr>
            <p:ph type="ftr" sz="quarter" idx="11"/>
          </p:nvPr>
        </p:nvSpPr>
        <p:spPr/>
        <p:txBody>
          <a:bodyPr/>
          <a:lstStyle/>
          <a:p>
            <a:r>
              <a:rPr lang="en-US" smtClean="0"/>
              <a:t>IEEE Interim Jan 2011, Kauai, Hawaii</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AE2C79-F621-4E95-B48F-4FD80290C114}" type="datetime1">
              <a:rPr lang="en-US" smtClean="0"/>
              <a:t>1/12/2011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IEEE Interim Jan 2011, Kauai, Hawaii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co.in/imgres?imgurl=http://3.bp.blogspot.com/_AcBUSVxs82w/Sv1A1nUtBxI/AAAAAAAAWUk/brQ-eBmGopg/s400/BSNL+Logo.jpg&amp;imgrefurl=http://symbolphotos.blogspot.com/2009/11/bsnl-logo-photos.html&amp;h=317&amp;w=373&amp;sz=15&amp;tbnid=-DP2mbqX34hqtM:&amp;tbnh=104&amp;tbnw=122&amp;prev=/images?q=BSNL+logo&amp;hl=en&amp;usg=__hmGp0Vagx2dhK24UqdYKS4pfuhI=&amp;ei=7Eo4S8H7GIjYtgP9z53XAw&amp;sa=X&amp;oi=image_result&amp;resnum=5&amp;ct=image&amp;ved=0CBEQ9QEwBA"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co.in/imgres?imgurl=http://3.bp.blogspot.com/_AcBUSVxs82w/Sv1A1nUtBxI/AAAAAAAAWUk/brQ-eBmGopg/s400/BSNL+Logo.jpg&amp;imgrefurl=http://symbolphotos.blogspot.com/2009/11/bsnl-logo-photos.html&amp;h=317&amp;w=373&amp;sz=15&amp;tbnid=-DP2mbqX34hqtM:&amp;tbnh=104&amp;tbnw=122&amp;prev=/images?q=BSNL+logo&amp;hl=en&amp;usg=__hmGp0Vagx2dhK24UqdYKS4pfuhI=&amp;ei=7Eo4S8H7GIjYtgP9z53XAw&amp;sa=X&amp;oi=image_result&amp;resnum=5&amp;ct=image&amp;ved=0CBEQ9QEwBA"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google.co.in/imgres?imgurl=http://3.bp.blogspot.com/_AcBUSVxs82w/Sv1A1nUtBxI/AAAAAAAAWUk/brQ-eBmGopg/s400/BSNL+Logo.jpg&amp;imgrefurl=http://symbolphotos.blogspot.com/2009/11/bsnl-logo-photos.html&amp;h=317&amp;w=373&amp;sz=15&amp;tbnid=-DP2mbqX34hqtM:&amp;tbnh=104&amp;tbnw=122&amp;prev=/images?q=BSNL+logo&amp;hl=en&amp;usg=__hmGp0Vagx2dhK24UqdYKS4pfuhI=&amp;ei=7Eo4S8H7GIjYtgP9z53XAw&amp;sa=X&amp;oi=image_result&amp;resnum=5&amp;ct=image&amp;ved=0CBEQ9QEwBA"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3" Type="http://schemas.openxmlformats.org/officeDocument/2006/relationships/hyperlink" Target="http://www.google.co.in/imgres?imgurl=http://3.bp.blogspot.com/_AcBUSVxs82w/Sv1A1nUtBxI/AAAAAAAAWUk/brQ-eBmGopg/s400/BSNL+Logo.jpg&amp;imgrefurl=http://symbolphotos.blogspot.com/2009/11/bsnl-logo-photos.html&amp;h=317&amp;w=373&amp;sz=15&amp;tbnid=-DP2mbqX34hqtM:&amp;tbnh=104&amp;tbnw=122&amp;prev=/images?q=BSNL+logo&amp;hl=en&amp;usg=__hmGp0Vagx2dhK24UqdYKS4pfuhI=&amp;ei=7Eo4S8H7GIjYtgP9z53XAw&amp;sa=X&amp;oi=image_result&amp;resnum=5&amp;ct=image&amp;ved=0CBEQ9QEwBA"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www.google.co.in/imgres?imgurl=http://3.bp.blogspot.com/_AcBUSVxs82w/Sv1A1nUtBxI/AAAAAAAAWUk/brQ-eBmGopg/s400/BSNL+Logo.jpg&amp;imgrefurl=http://symbolphotos.blogspot.com/2009/11/bsnl-logo-photos.html&amp;h=317&amp;w=373&amp;sz=15&amp;tbnid=-DP2mbqX34hqtM:&amp;tbnh=104&amp;tbnw=122&amp;prev=/images?q=BSNL+logo&amp;hl=en&amp;usg=__hmGp0Vagx2dhK24UqdYKS4pfuhI=&amp;ei=7Eo4S8H7GIjYtgP9z53XAw&amp;sa=X&amp;oi=image_result&amp;resnum=5&amp;ct=image&amp;ved=0CBEQ9QEwBA"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3" Type="http://schemas.openxmlformats.org/officeDocument/2006/relationships/hyperlink" Target="http://www.ieee802.org/1/files/public/docs2010/new-haddock-resilient-network-interconnect-LAG-0910-v3b.pdf" TargetMode="External"/><Relationship Id="rId2" Type="http://schemas.openxmlformats.org/officeDocument/2006/relationships/hyperlink" Target="http://www.ieee802.org/1/files/public/docs2010/new-alon-INSP-NNI-protection-11-10-v01.pdf"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0/new-farkas-network-interconnect-resiliency-requirements-0710-v02.pdf" TargetMode="External"/><Relationship Id="rId5" Type="http://schemas.openxmlformats.org/officeDocument/2006/relationships/hyperlink" Target="http://www.ieee802.org/1/files/public/docs2010/new-vinod-ENNI-Protection-0310-v03.pptx" TargetMode="External"/><Relationship Id="rId4" Type="http://schemas.openxmlformats.org/officeDocument/2006/relationships/hyperlink" Target="http://www.ieee802.org/1/files/public/docs2010/new-nfinn-LACP-vs-buffer-networks-1110-v1.pdf" TargetMode="Externa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3" Type="http://schemas.openxmlformats.org/officeDocument/2006/relationships/hyperlink" Target="http://www.google.co.in/imgres?imgurl=http://3.bp.blogspot.com/_AcBUSVxs82w/Sv1A1nUtBxI/AAAAAAAAWUk/brQ-eBmGopg/s400/BSNL+Logo.jpg&amp;imgrefurl=http://symbolphotos.blogspot.com/2009/11/bsnl-logo-photos.html&amp;h=317&amp;w=373&amp;sz=15&amp;tbnid=-DP2mbqX34hqtM:&amp;tbnh=104&amp;tbnw=122&amp;prev=/images?q=BSNL+logo&amp;hl=en&amp;usg=__hmGp0Vagx2dhK24UqdYKS4pfuhI=&amp;ei=7Eo4S8H7GIjYtgP9z53XAw&amp;sa=X&amp;oi=image_result&amp;resnum=5&amp;ct=image&amp;ved=0CBEQ9QEwBA"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RNI Requirements Imposed </a:t>
            </a:r>
            <a:r>
              <a:rPr lang="en-US" dirty="0" smtClean="0"/>
              <a:t>by PBB-TE</a:t>
            </a:r>
            <a:endParaRPr lang="en-US" dirty="0"/>
          </a:p>
        </p:txBody>
      </p:sp>
      <p:sp>
        <p:nvSpPr>
          <p:cNvPr id="3" name="Subtitle 2"/>
          <p:cNvSpPr>
            <a:spLocks noGrp="1"/>
          </p:cNvSpPr>
          <p:nvPr>
            <p:ph type="subTitle" idx="1"/>
          </p:nvPr>
        </p:nvSpPr>
        <p:spPr/>
        <p:txBody>
          <a:bodyPr/>
          <a:lstStyle/>
          <a:p>
            <a:r>
              <a:rPr lang="en-US" b="1" dirty="0" smtClean="0"/>
              <a:t>M Vinod Kumar</a:t>
            </a:r>
          </a:p>
        </p:txBody>
      </p:sp>
      <p:sp>
        <p:nvSpPr>
          <p:cNvPr id="4" name="Date Placeholder 3"/>
          <p:cNvSpPr>
            <a:spLocks noGrp="1"/>
          </p:cNvSpPr>
          <p:nvPr>
            <p:ph type="dt" sz="half" idx="10"/>
          </p:nvPr>
        </p:nvSpPr>
        <p:spPr/>
        <p:txBody>
          <a:bodyPr/>
          <a:lstStyle/>
          <a:p>
            <a:fld id="{D7001B9E-953F-4152-8CF0-7652EEEE7325}" type="datetime1">
              <a:rPr lang="en-US" smtClean="0"/>
              <a:t>1/12/2011</a:t>
            </a:fld>
            <a:endParaRPr lang="en-US"/>
          </a:p>
        </p:txBody>
      </p:sp>
      <p:sp>
        <p:nvSpPr>
          <p:cNvPr id="5" name="Footer Placeholder 4"/>
          <p:cNvSpPr>
            <a:spLocks noGrp="1"/>
          </p:cNvSpPr>
          <p:nvPr>
            <p:ph type="ftr" sz="quarter" idx="11"/>
          </p:nvPr>
        </p:nvSpPr>
        <p:spPr/>
        <p:txBody>
          <a:bodyPr/>
          <a:lstStyle/>
          <a:p>
            <a:r>
              <a:rPr lang="en-US" smtClean="0"/>
              <a:t>IEEE Interim Jan 2011, Kauai, Hawaii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Protection </a:t>
            </a:r>
            <a:r>
              <a:rPr lang="en-US" dirty="0" smtClean="0"/>
              <a:t>Scopes</a:t>
            </a:r>
            <a:endParaRPr lang="en-US" dirty="0"/>
          </a:p>
        </p:txBody>
      </p:sp>
      <p:sp>
        <p:nvSpPr>
          <p:cNvPr id="3" name="Content Placeholder 2"/>
          <p:cNvSpPr>
            <a:spLocks noGrp="1"/>
          </p:cNvSpPr>
          <p:nvPr>
            <p:ph idx="1"/>
          </p:nvPr>
        </p:nvSpPr>
        <p:spPr/>
        <p:txBody>
          <a:bodyPr/>
          <a:lstStyle/>
          <a:p>
            <a:r>
              <a:rPr lang="en-US" dirty="0" smtClean="0"/>
              <a:t>Three types of protection</a:t>
            </a:r>
          </a:p>
          <a:p>
            <a:pPr lvl="1"/>
            <a:r>
              <a:rPr lang="en-US" dirty="0" smtClean="0"/>
              <a:t>Node</a:t>
            </a:r>
          </a:p>
          <a:p>
            <a:pPr lvl="1"/>
            <a:r>
              <a:rPr lang="en-US" dirty="0" smtClean="0"/>
              <a:t>Link </a:t>
            </a:r>
          </a:p>
          <a:p>
            <a:pPr lvl="1"/>
            <a:r>
              <a:rPr lang="en-US" dirty="0" smtClean="0"/>
              <a:t>Infrastructure Segment or Service path within operator</a:t>
            </a:r>
          </a:p>
        </p:txBody>
      </p:sp>
      <p:sp>
        <p:nvSpPr>
          <p:cNvPr id="4" name="Date Placeholder 3"/>
          <p:cNvSpPr>
            <a:spLocks noGrp="1"/>
          </p:cNvSpPr>
          <p:nvPr>
            <p:ph type="dt" sz="half" idx="10"/>
          </p:nvPr>
        </p:nvSpPr>
        <p:spPr/>
        <p:txBody>
          <a:bodyPr/>
          <a:lstStyle/>
          <a:p>
            <a:fld id="{28ACD82B-EC8A-4DB0-9A9F-D05C44B9CB78}" type="datetime1">
              <a:rPr lang="en-US" smtClean="0"/>
              <a:t>1/12/2011</a:t>
            </a:fld>
            <a:endParaRPr lang="en-US"/>
          </a:p>
        </p:txBody>
      </p:sp>
      <p:sp>
        <p:nvSpPr>
          <p:cNvPr id="5" name="Footer Placeholder 4"/>
          <p:cNvSpPr>
            <a:spLocks noGrp="1"/>
          </p:cNvSpPr>
          <p:nvPr>
            <p:ph type="ftr" sz="quarter" idx="11"/>
          </p:nvPr>
        </p:nvSpPr>
        <p:spPr/>
        <p:txBody>
          <a:bodyPr/>
          <a:lstStyle/>
          <a:p>
            <a:r>
              <a:rPr lang="en-US" smtClean="0"/>
              <a:t>IEEE Interim Jan 2011, Kauai, Hawaii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p:cNvCxnSpPr/>
          <p:nvPr/>
        </p:nvCxnSpPr>
        <p:spPr>
          <a:xfrm rot="5400000">
            <a:off x="3695700" y="3695700"/>
            <a:ext cx="17526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076" name="Title 1"/>
          <p:cNvSpPr>
            <a:spLocks noGrp="1"/>
          </p:cNvSpPr>
          <p:nvPr>
            <p:ph type="title"/>
          </p:nvPr>
        </p:nvSpPr>
        <p:spPr/>
        <p:txBody>
          <a:bodyPr/>
          <a:lstStyle/>
          <a:p>
            <a:pPr eaLnBrk="1" hangingPunct="1"/>
            <a:r>
              <a:rPr lang="en-US" dirty="0" smtClean="0"/>
              <a:t>RNI Link Failure</a:t>
            </a:r>
            <a:endParaRPr lang="en-US" dirty="0" smtClean="0"/>
          </a:p>
        </p:txBody>
      </p:sp>
      <p:sp>
        <p:nvSpPr>
          <p:cNvPr id="4" name="Cloud 3"/>
          <p:cNvSpPr/>
          <p:nvPr/>
        </p:nvSpPr>
        <p:spPr>
          <a:xfrm>
            <a:off x="2133600" y="2819400"/>
            <a:ext cx="1905000" cy="1219200"/>
          </a:xfrm>
          <a:prstGeom prst="cloud">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n-US" b="1" dirty="0" smtClean="0"/>
              <a:t>Op1</a:t>
            </a:r>
            <a:endParaRPr lang="en-US" b="1" dirty="0"/>
          </a:p>
          <a:p>
            <a:pPr algn="ctr" fontAlgn="auto">
              <a:spcBef>
                <a:spcPts val="0"/>
              </a:spcBef>
              <a:spcAft>
                <a:spcPts val="0"/>
              </a:spcAft>
              <a:defRPr/>
            </a:pPr>
            <a:r>
              <a:rPr lang="en-US" sz="1600" b="1" dirty="0" smtClean="0"/>
              <a:t>L2 Network</a:t>
            </a:r>
            <a:endParaRPr lang="en-US" b="1" dirty="0"/>
          </a:p>
        </p:txBody>
      </p:sp>
      <p:sp>
        <p:nvSpPr>
          <p:cNvPr id="5" name="Cloud 4"/>
          <p:cNvSpPr/>
          <p:nvPr/>
        </p:nvSpPr>
        <p:spPr>
          <a:xfrm>
            <a:off x="5105400" y="2819400"/>
            <a:ext cx="1905000" cy="1219200"/>
          </a:xfrm>
          <a:prstGeom prst="cloud">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dirty="0" smtClean="0"/>
              <a:t>Op2</a:t>
            </a:r>
            <a:endParaRPr lang="en-US" dirty="0"/>
          </a:p>
          <a:p>
            <a:pPr algn="ctr" fontAlgn="auto">
              <a:spcBef>
                <a:spcPts val="0"/>
              </a:spcBef>
              <a:spcAft>
                <a:spcPts val="0"/>
              </a:spcAft>
              <a:defRPr/>
            </a:pPr>
            <a:r>
              <a:rPr lang="en-US" sz="1600" dirty="0" smtClean="0"/>
              <a:t>L2 Leased Line</a:t>
            </a:r>
            <a:endParaRPr lang="en-US" dirty="0"/>
          </a:p>
        </p:txBody>
      </p:sp>
      <p:sp>
        <p:nvSpPr>
          <p:cNvPr id="6" name="Cube 5"/>
          <p:cNvSpPr/>
          <p:nvPr/>
        </p:nvSpPr>
        <p:spPr>
          <a:xfrm>
            <a:off x="152400" y="2971800"/>
            <a:ext cx="762000" cy="762000"/>
          </a:xfrm>
          <a:prstGeom prst="cube">
            <a:avLst/>
          </a:prstGeom>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r>
              <a:rPr lang="en-US" dirty="0"/>
              <a:t>C1</a:t>
            </a:r>
          </a:p>
        </p:txBody>
      </p:sp>
      <p:sp>
        <p:nvSpPr>
          <p:cNvPr id="7" name="Cube 6"/>
          <p:cNvSpPr/>
          <p:nvPr/>
        </p:nvSpPr>
        <p:spPr>
          <a:xfrm>
            <a:off x="8229600" y="2971800"/>
            <a:ext cx="762000" cy="762000"/>
          </a:xfrm>
          <a:prstGeom prst="cube">
            <a:avLst/>
          </a:prstGeom>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r>
              <a:rPr lang="en-US" dirty="0"/>
              <a:t>C2</a:t>
            </a:r>
          </a:p>
        </p:txBody>
      </p:sp>
      <p:sp>
        <p:nvSpPr>
          <p:cNvPr id="3084" name="AutoShape 6" descr="data:image/jpg;base64,/9j/4AAQSkZJRgABAQAAAQABAAD/2wBDAAkGBwgHBgkIBwgKCgkLDRYPDQwMDRsUFRAWIB0iIiAdHx8kKDQsJCYxJx8fLT0tMTU3Ojo6Iys/RD84QzQ5Ojf/2wBDAQoKCg0MDRoPDxo3JR8lNzc3Nzc3Nzc3Nzc3Nzc3Nzc3Nzc3Nzc3Nzc3Nzc3Nzc3Nzc3Nzc3Nzc3Nzc3Nzc3Nzf/wAARCABeAG4DASIAAhEBAxEB/8QAGwABAAIDAQEAAAAAAAAAAAAAAAUGAQMEAgf/xAA4EAABAwMBBgQDBgUFAAAAAAABAAIDBAURMQYSIUFRcRMyYYEUIpEHFUKhsfAzQ2LB0SNScoLh/8QAGQEBAAMBAQAAAAAAAAAAAAAAAAIDBAUB/8QAIREAAwACAgIDAQEAAAAAAAAAAAECAxEEEiExEyJBUcH/2gAMAwEAAhEDEQA/APuCIiAIETRACiEhapqmGAEzSsZ3KA2oNVHuvNED/Ec71a0rZFdKOUgNnaCeTuCA7EWA5rgC0gg8wVlAFjK562upKGAzVtTFBEPxSPACqtz+0Sz0ga6njqKxhOPEijwwf9nYBUpi7epRGqmfbLmgUJsxtJR7R00k1I2SN0TsSRyAZaTxGnAjVTa8qXL1Xs9mlS2giIvD0LDjgZKyoW/1pY0U0bsFwy8jXHRAarjeXEujozgDgZOZ7KtPutG6VwkqQJAfmEmc/muv96Kt7SNpjUB8cg8c8JGjj791HLTxraNXDwRmvrWyeZV00nkqIj2eFtBDxluCOo4qhEBWzZ1pZa4ycDLnOB/fZQw53kemjTzeBPHjsq2TdJWz0hBied3m0+U+ynoKp1xhHw8rYXjhIC3ec3tnh9VWFupah9NUMljPEHiOo6LQ0cwn4bHQsn+InjNTUYx41SfEcB0GeAHoAFG7dXCktWzdV4jGF0zDFDHgcXEcuwyfZS1ddqOhtbrhVSiOnDQ7J5k8gOZ9F86tcVVt9tN8dWRllqo3/LETw6hnqTwLj7dFbght96epRRlrX1Xtlm+zOzOtezzZZmbs9WfFdnUNxhg+nH3Kt68sbujGAANML0qslvJTt/pbE9ZUhERQJAqmVkxnqpZD+Jxx2VxlOI3divl16u/g71PSn/UPmeD5e3qvHahbZdgwVnvpKPV5u4pw6CmIM2jn/wCz/wBVcZHJNJuMa58jjwGMkldlutc9e7f8kOf4jufYKz0dFBRR7lOzd6nPE+6zdLzvs/COy8+HhR0jzRWa60z0UDZnua5p8wb+BWKzs3bXTjOcsz9St8j4XvNNIWlzmbxjI1bnH6r1BEyCJkMYwxgwB0WiMCx1tHO5HNrPiU372e1x3S5UtrpXVFW75dGsHmeegH7Cir/tRTW3fgpt2erHAj8MZ9T19FSQbhtDc2tc50879M+Vjf7D0XSw8V1978I5d5UvE+yapZbrtteI6NrnCFji5rc5bAzQu9T36+y+0We201ot8NFRs3YYm4HVx5k9SdVXfs+s0Npp5o48PkIYZZeb3cfyVwwqeTmVPpHiV6GLH1+z9hERZS4IdFjKh9o7wLTQF4w6eTLYmnmcansvG9LbJY4rJSmV5ZwbXX/4KI0dJJipkHzOH8tp/uqdbrE8yeLcGua3ORG4YLuhPdWXZWxuqpvvW5jxHPO9G1/He/qI/RTN+ot5oqYxksGH41x1VUx8j7V6OhkzLjR8OF+f1/4QDQGtDWgAAaDks8kKcitX4c5vb2yjbb11RSX+klpn+G+CEFjh6kk59Fx3ba6trYBBTj4Vm5iQsPFx9DyC17cvL9opRvAhkTAAOXBQGOZHD6Lt4MEPHNNeTBeSuzR2Wy3VV1qhBSM3nauc7Rg6k/vK+l2Sz09npvChy6R3GSUji8/4XnZ2K3stkbrW3EMgySTlxOh3j1BUxSwSVM7IYxxdqeQC5/J5NZH19I0YsaS2yd2ehLKZ0p/mO/IcP1z9FLrXBE2GJkTB8rGgBbFgLgiLBQHnhxHqvnzZBtFtUxtS4eA0kNYTjLW6DuSvoWOByqpPsVA+qdLHVyRsc4uDN3JbnocqrKm9aNvDy48bru9Nrw/4WV8scEe/I5kTANXOAAHutEdfHVHdpGunboXgfJ9Tr7Lio9mbdTua+SN1Q9ujp3F+PbRTTQAMAYA0AVk7MtKE/q9kDcbK5pdLRjLdTF07KHc0tcWuBBHIjCvC0z08M4xNEx//ACblS2QKHUW+iqSXVFJBK52rnxgk++FxybN2aQfNb4Wj+jLf0IV/+56InPgkdnu/yvcVso4jlsDSRzcSf1Viy0vTIuU/wptj2djp3PFshfHHJguBe4sB0zx59lcrfQR0UeG/M8+Z55+i6wAAABgDksqFU6e2SQRFlRBhEQIAiIgMLKIEARCiAINUQaoAiIgCIiAIiBAf/9k=">
            <a:hlinkClick r:id="rId3"/>
          </p:cNvPr>
          <p:cNvSpPr>
            <a:spLocks noChangeAspect="1" noChangeArrowheads="1"/>
          </p:cNvSpPr>
          <p:nvPr/>
        </p:nvSpPr>
        <p:spPr bwMode="auto">
          <a:xfrm>
            <a:off x="155575" y="-427038"/>
            <a:ext cx="1047750" cy="895351"/>
          </a:xfrm>
          <a:prstGeom prst="rect">
            <a:avLst/>
          </a:prstGeom>
          <a:noFill/>
          <a:ln w="9525">
            <a:noFill/>
            <a:miter lim="800000"/>
            <a:headEnd/>
            <a:tailEnd/>
          </a:ln>
        </p:spPr>
        <p:txBody>
          <a:bodyPr/>
          <a:lstStyle/>
          <a:p>
            <a:endParaRPr lang="en-US">
              <a:latin typeface="Calibri" pitchFamily="34" charset="0"/>
            </a:endParaRPr>
          </a:p>
        </p:txBody>
      </p:sp>
      <p:sp>
        <p:nvSpPr>
          <p:cNvPr id="3085" name="TextBox 16"/>
          <p:cNvSpPr txBox="1">
            <a:spLocks noChangeArrowheads="1"/>
          </p:cNvSpPr>
          <p:nvPr/>
        </p:nvSpPr>
        <p:spPr bwMode="auto">
          <a:xfrm>
            <a:off x="971550" y="3352800"/>
            <a:ext cx="1085850" cy="915988"/>
          </a:xfrm>
          <a:prstGeom prst="rect">
            <a:avLst/>
          </a:prstGeom>
          <a:noFill/>
          <a:ln w="9525">
            <a:noFill/>
            <a:miter lim="800000"/>
            <a:headEnd/>
            <a:tailEnd/>
          </a:ln>
        </p:spPr>
        <p:txBody>
          <a:bodyPr wrap="none">
            <a:spAutoFit/>
          </a:bodyPr>
          <a:lstStyle/>
          <a:p>
            <a:pPr algn="ctr"/>
            <a:r>
              <a:rPr lang="en-US">
                <a:latin typeface="Calibri" pitchFamily="34" charset="0"/>
              </a:rPr>
              <a:t>Carrier </a:t>
            </a:r>
          </a:p>
          <a:p>
            <a:pPr algn="ctr"/>
            <a:r>
              <a:rPr lang="en-US">
                <a:latin typeface="Calibri" pitchFamily="34" charset="0"/>
              </a:rPr>
              <a:t>Ethernet/</a:t>
            </a:r>
          </a:p>
          <a:p>
            <a:pPr algn="ctr"/>
            <a:r>
              <a:rPr lang="en-US">
                <a:latin typeface="Calibri" pitchFamily="34" charset="0"/>
              </a:rPr>
              <a:t>EoSDH</a:t>
            </a:r>
          </a:p>
        </p:txBody>
      </p:sp>
      <p:sp>
        <p:nvSpPr>
          <p:cNvPr id="3086" name="TextBox 17"/>
          <p:cNvSpPr txBox="1">
            <a:spLocks noChangeArrowheads="1"/>
          </p:cNvSpPr>
          <p:nvPr/>
        </p:nvSpPr>
        <p:spPr bwMode="auto">
          <a:xfrm>
            <a:off x="7010400" y="3352800"/>
            <a:ext cx="1085850" cy="915988"/>
          </a:xfrm>
          <a:prstGeom prst="rect">
            <a:avLst/>
          </a:prstGeom>
          <a:noFill/>
          <a:ln w="9525">
            <a:noFill/>
            <a:miter lim="800000"/>
            <a:headEnd/>
            <a:tailEnd/>
          </a:ln>
        </p:spPr>
        <p:txBody>
          <a:bodyPr wrap="none">
            <a:spAutoFit/>
          </a:bodyPr>
          <a:lstStyle/>
          <a:p>
            <a:pPr algn="ctr"/>
            <a:r>
              <a:rPr lang="en-US">
                <a:latin typeface="Calibri" pitchFamily="34" charset="0"/>
              </a:rPr>
              <a:t>Carrier </a:t>
            </a:r>
          </a:p>
          <a:p>
            <a:pPr algn="ctr"/>
            <a:r>
              <a:rPr lang="en-US">
                <a:latin typeface="Calibri" pitchFamily="34" charset="0"/>
              </a:rPr>
              <a:t>Ethernet/</a:t>
            </a:r>
          </a:p>
          <a:p>
            <a:pPr algn="ctr"/>
            <a:r>
              <a:rPr lang="en-US">
                <a:latin typeface="Calibri" pitchFamily="34" charset="0"/>
              </a:rPr>
              <a:t>EoSDH</a:t>
            </a:r>
          </a:p>
        </p:txBody>
      </p:sp>
      <p:sp>
        <p:nvSpPr>
          <p:cNvPr id="3087" name="TextBox 18"/>
          <p:cNvSpPr txBox="1">
            <a:spLocks noChangeArrowheads="1"/>
          </p:cNvSpPr>
          <p:nvPr/>
        </p:nvSpPr>
        <p:spPr bwMode="auto">
          <a:xfrm>
            <a:off x="60023" y="2047875"/>
            <a:ext cx="1126142" cy="923330"/>
          </a:xfrm>
          <a:prstGeom prst="rect">
            <a:avLst/>
          </a:prstGeom>
          <a:noFill/>
          <a:ln w="9525">
            <a:noFill/>
            <a:miter lim="800000"/>
            <a:headEnd/>
            <a:tailEnd/>
          </a:ln>
        </p:spPr>
        <p:txBody>
          <a:bodyPr wrap="none">
            <a:spAutoFit/>
          </a:bodyPr>
          <a:lstStyle/>
          <a:p>
            <a:pPr algn="ctr"/>
            <a:r>
              <a:rPr lang="en-US" dirty="0" smtClean="0">
                <a:latin typeface="Calibri" pitchFamily="34" charset="0"/>
              </a:rPr>
              <a:t>Op1</a:t>
            </a:r>
            <a:endParaRPr lang="en-US" dirty="0">
              <a:latin typeface="Calibri" pitchFamily="34" charset="0"/>
            </a:endParaRPr>
          </a:p>
          <a:p>
            <a:pPr algn="ctr"/>
            <a:r>
              <a:rPr lang="en-US" dirty="0" smtClean="0">
                <a:latin typeface="Calibri" pitchFamily="34" charset="0"/>
              </a:rPr>
              <a:t>L2 Service</a:t>
            </a:r>
            <a:endParaRPr lang="en-US" dirty="0">
              <a:latin typeface="Calibri" pitchFamily="34" charset="0"/>
            </a:endParaRPr>
          </a:p>
          <a:p>
            <a:pPr algn="ctr"/>
            <a:r>
              <a:rPr lang="en-US" dirty="0">
                <a:latin typeface="Calibri" pitchFamily="34" charset="0"/>
              </a:rPr>
              <a:t>Customer</a:t>
            </a:r>
          </a:p>
        </p:txBody>
      </p:sp>
      <p:sp>
        <p:nvSpPr>
          <p:cNvPr id="3088" name="TextBox 19"/>
          <p:cNvSpPr txBox="1">
            <a:spLocks noChangeArrowheads="1"/>
          </p:cNvSpPr>
          <p:nvPr/>
        </p:nvSpPr>
        <p:spPr bwMode="auto">
          <a:xfrm>
            <a:off x="8034036" y="2057400"/>
            <a:ext cx="1126142" cy="923330"/>
          </a:xfrm>
          <a:prstGeom prst="rect">
            <a:avLst/>
          </a:prstGeom>
          <a:noFill/>
          <a:ln w="9525">
            <a:noFill/>
            <a:miter lim="800000"/>
            <a:headEnd/>
            <a:tailEnd/>
          </a:ln>
        </p:spPr>
        <p:txBody>
          <a:bodyPr wrap="none">
            <a:spAutoFit/>
          </a:bodyPr>
          <a:lstStyle/>
          <a:p>
            <a:pPr algn="ctr"/>
            <a:r>
              <a:rPr lang="en-US" dirty="0" smtClean="0">
                <a:latin typeface="Calibri" pitchFamily="34" charset="0"/>
              </a:rPr>
              <a:t>Op1</a:t>
            </a:r>
            <a:endParaRPr lang="en-US" dirty="0">
              <a:latin typeface="Calibri" pitchFamily="34" charset="0"/>
            </a:endParaRPr>
          </a:p>
          <a:p>
            <a:pPr algn="ctr"/>
            <a:r>
              <a:rPr lang="en-US" dirty="0" smtClean="0">
                <a:latin typeface="Calibri" pitchFamily="34" charset="0"/>
              </a:rPr>
              <a:t>L2 Service</a:t>
            </a:r>
            <a:endParaRPr lang="en-US" dirty="0">
              <a:latin typeface="Calibri" pitchFamily="34" charset="0"/>
            </a:endParaRPr>
          </a:p>
          <a:p>
            <a:pPr algn="ctr"/>
            <a:r>
              <a:rPr lang="en-US" dirty="0">
                <a:latin typeface="Calibri" pitchFamily="34" charset="0"/>
              </a:rPr>
              <a:t>Customer</a:t>
            </a:r>
          </a:p>
        </p:txBody>
      </p:sp>
      <p:sp>
        <p:nvSpPr>
          <p:cNvPr id="21" name="Rectangle 20"/>
          <p:cNvSpPr/>
          <p:nvPr/>
        </p:nvSpPr>
        <p:spPr>
          <a:xfrm>
            <a:off x="2286000" y="5105400"/>
            <a:ext cx="4648200" cy="12192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marL="342900" indent="-342900" fontAlgn="auto">
              <a:spcBef>
                <a:spcPts val="0"/>
              </a:spcBef>
              <a:spcAft>
                <a:spcPts val="0"/>
              </a:spcAft>
              <a:buFont typeface="+mj-lt"/>
              <a:buAutoNum type="arabicPeriod"/>
              <a:defRPr/>
            </a:pPr>
            <a:r>
              <a:rPr lang="en-US" sz="2000" dirty="0" smtClean="0"/>
              <a:t>Working-ENNI fails </a:t>
            </a:r>
            <a:r>
              <a:rPr lang="en-US" sz="2000" dirty="0" smtClean="0">
                <a:sym typeface="Wingdings" pitchFamily="2" charset="2"/>
              </a:rPr>
              <a:t> traffic switches to protection-ENNI</a:t>
            </a:r>
          </a:p>
          <a:p>
            <a:pPr marL="800100" lvl="1" indent="-342900">
              <a:buFont typeface="Arial" pitchFamily="34" charset="0"/>
              <a:buChar char="•"/>
              <a:defRPr/>
            </a:pPr>
            <a:r>
              <a:rPr lang="en-US" sz="2000" dirty="0" smtClean="0">
                <a:sym typeface="Wingdings" pitchFamily="2" charset="2"/>
              </a:rPr>
              <a:t>Protection-ENNI could be defined over the </a:t>
            </a:r>
            <a:r>
              <a:rPr lang="en-US" sz="2000" dirty="0" smtClean="0">
                <a:sym typeface="Wingdings" pitchFamily="2" charset="2"/>
              </a:rPr>
              <a:t>topologies </a:t>
            </a:r>
            <a:r>
              <a:rPr lang="en-US" sz="2000" dirty="0" smtClean="0">
                <a:sym typeface="Wingdings" pitchFamily="2" charset="2"/>
              </a:rPr>
              <a:t>mentioned</a:t>
            </a:r>
            <a:endParaRPr lang="en-US" sz="2000" dirty="0"/>
          </a:p>
        </p:txBody>
      </p:sp>
      <p:sp>
        <p:nvSpPr>
          <p:cNvPr id="3092" name="TextBox 25"/>
          <p:cNvSpPr txBox="1">
            <a:spLocks noChangeArrowheads="1"/>
          </p:cNvSpPr>
          <p:nvPr/>
        </p:nvSpPr>
        <p:spPr bwMode="auto">
          <a:xfrm>
            <a:off x="4224337" y="2373312"/>
            <a:ext cx="652463" cy="369888"/>
          </a:xfrm>
          <a:prstGeom prst="rect">
            <a:avLst/>
          </a:prstGeom>
          <a:noFill/>
          <a:ln w="9525">
            <a:noFill/>
            <a:miter lim="800000"/>
            <a:headEnd/>
            <a:tailEnd/>
          </a:ln>
        </p:spPr>
        <p:txBody>
          <a:bodyPr wrap="none">
            <a:spAutoFit/>
          </a:bodyPr>
          <a:lstStyle/>
          <a:p>
            <a:r>
              <a:rPr lang="en-US" dirty="0">
                <a:latin typeface="Calibri" pitchFamily="34" charset="0"/>
              </a:rPr>
              <a:t>ENNI</a:t>
            </a:r>
          </a:p>
        </p:txBody>
      </p:sp>
      <p:sp>
        <p:nvSpPr>
          <p:cNvPr id="3093" name="Line 24"/>
          <p:cNvSpPr>
            <a:spLocks noChangeShapeType="1"/>
          </p:cNvSpPr>
          <p:nvPr/>
        </p:nvSpPr>
        <p:spPr bwMode="auto">
          <a:xfrm>
            <a:off x="914400" y="3352800"/>
            <a:ext cx="1219200" cy="0"/>
          </a:xfrm>
          <a:prstGeom prst="line">
            <a:avLst/>
          </a:prstGeom>
          <a:noFill/>
          <a:ln w="9525">
            <a:solidFill>
              <a:schemeClr val="tx1"/>
            </a:solidFill>
            <a:round/>
            <a:headEnd/>
            <a:tailEnd/>
          </a:ln>
        </p:spPr>
        <p:txBody>
          <a:bodyPr/>
          <a:lstStyle/>
          <a:p>
            <a:endParaRPr lang="en-US"/>
          </a:p>
        </p:txBody>
      </p:sp>
      <p:sp>
        <p:nvSpPr>
          <p:cNvPr id="3094" name="Line 25"/>
          <p:cNvSpPr>
            <a:spLocks noChangeShapeType="1"/>
          </p:cNvSpPr>
          <p:nvPr/>
        </p:nvSpPr>
        <p:spPr bwMode="auto">
          <a:xfrm>
            <a:off x="6934200" y="3352800"/>
            <a:ext cx="1295400" cy="0"/>
          </a:xfrm>
          <a:prstGeom prst="line">
            <a:avLst/>
          </a:prstGeom>
          <a:noFill/>
          <a:ln w="9525">
            <a:solidFill>
              <a:schemeClr val="tx1"/>
            </a:solidFill>
            <a:round/>
            <a:headEnd/>
            <a:tailEnd/>
          </a:ln>
        </p:spPr>
        <p:txBody>
          <a:bodyPr/>
          <a:lstStyle/>
          <a:p>
            <a:endParaRPr lang="en-US"/>
          </a:p>
        </p:txBody>
      </p:sp>
      <p:sp>
        <p:nvSpPr>
          <p:cNvPr id="3095" name="Line 26"/>
          <p:cNvSpPr>
            <a:spLocks noChangeShapeType="1"/>
          </p:cNvSpPr>
          <p:nvPr/>
        </p:nvSpPr>
        <p:spPr bwMode="auto">
          <a:xfrm>
            <a:off x="3962400" y="3276600"/>
            <a:ext cx="1143000" cy="0"/>
          </a:xfrm>
          <a:prstGeom prst="line">
            <a:avLst/>
          </a:prstGeom>
          <a:noFill/>
          <a:ln w="9525">
            <a:solidFill>
              <a:schemeClr val="tx1"/>
            </a:solidFill>
            <a:round/>
            <a:headEnd/>
            <a:tailEnd/>
          </a:ln>
        </p:spPr>
        <p:txBody>
          <a:bodyPr/>
          <a:lstStyle/>
          <a:p>
            <a:endParaRPr lang="en-US"/>
          </a:p>
        </p:txBody>
      </p:sp>
      <p:sp>
        <p:nvSpPr>
          <p:cNvPr id="22" name="Freeform 21"/>
          <p:cNvSpPr/>
          <p:nvPr/>
        </p:nvSpPr>
        <p:spPr>
          <a:xfrm>
            <a:off x="3657600" y="3837904"/>
            <a:ext cx="1700011" cy="530181"/>
          </a:xfrm>
          <a:custGeom>
            <a:avLst/>
            <a:gdLst>
              <a:gd name="connsiteX0" fmla="*/ 0 w 1700011"/>
              <a:gd name="connsiteY0" fmla="*/ 0 h 530181"/>
              <a:gd name="connsiteX1" fmla="*/ 888642 w 1700011"/>
              <a:gd name="connsiteY1" fmla="*/ 528034 h 530181"/>
              <a:gd name="connsiteX2" fmla="*/ 1700011 w 1700011"/>
              <a:gd name="connsiteY2" fmla="*/ 12879 h 530181"/>
            </a:gdLst>
            <a:ahLst/>
            <a:cxnLst>
              <a:cxn ang="0">
                <a:pos x="connsiteX0" y="connsiteY0"/>
              </a:cxn>
              <a:cxn ang="0">
                <a:pos x="connsiteX1" y="connsiteY1"/>
              </a:cxn>
              <a:cxn ang="0">
                <a:pos x="connsiteX2" y="connsiteY2"/>
              </a:cxn>
            </a:cxnLst>
            <a:rect l="l" t="t" r="r" b="b"/>
            <a:pathLst>
              <a:path w="1700011" h="530181">
                <a:moveTo>
                  <a:pt x="0" y="0"/>
                </a:moveTo>
                <a:cubicBezTo>
                  <a:pt x="302653" y="262944"/>
                  <a:pt x="605307" y="525888"/>
                  <a:pt x="888642" y="528034"/>
                </a:cubicBezTo>
                <a:cubicBezTo>
                  <a:pt x="1171977" y="530181"/>
                  <a:pt x="1435994" y="271530"/>
                  <a:pt x="1700011" y="12879"/>
                </a:cubicBezTo>
              </a:path>
            </a:pathLst>
          </a:cu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extBox 22"/>
          <p:cNvSpPr txBox="1"/>
          <p:nvPr/>
        </p:nvSpPr>
        <p:spPr>
          <a:xfrm>
            <a:off x="4191000" y="2895600"/>
            <a:ext cx="686342" cy="369332"/>
          </a:xfrm>
          <a:prstGeom prst="rect">
            <a:avLst/>
          </a:prstGeom>
          <a:noFill/>
        </p:spPr>
        <p:txBody>
          <a:bodyPr wrap="none" rtlCol="0">
            <a:spAutoFit/>
          </a:bodyPr>
          <a:lstStyle/>
          <a:p>
            <a:r>
              <a:rPr lang="en-US" dirty="0" smtClean="0"/>
              <a:t>Work</a:t>
            </a:r>
            <a:endParaRPr lang="en-US" dirty="0"/>
          </a:p>
        </p:txBody>
      </p:sp>
      <p:sp>
        <p:nvSpPr>
          <p:cNvPr id="24" name="TextBox 23"/>
          <p:cNvSpPr txBox="1"/>
          <p:nvPr/>
        </p:nvSpPr>
        <p:spPr>
          <a:xfrm>
            <a:off x="4086865" y="3897868"/>
            <a:ext cx="866135" cy="369332"/>
          </a:xfrm>
          <a:prstGeom prst="rect">
            <a:avLst/>
          </a:prstGeom>
          <a:noFill/>
        </p:spPr>
        <p:txBody>
          <a:bodyPr wrap="none" rtlCol="0">
            <a:spAutoFit/>
          </a:bodyPr>
          <a:lstStyle/>
          <a:p>
            <a:r>
              <a:rPr lang="en-US" dirty="0" smtClean="0"/>
              <a:t>Protect</a:t>
            </a:r>
            <a:endParaRPr lang="en-US" dirty="0"/>
          </a:p>
        </p:txBody>
      </p:sp>
      <p:cxnSp>
        <p:nvCxnSpPr>
          <p:cNvPr id="33" name="Straight Connector 32"/>
          <p:cNvCxnSpPr/>
          <p:nvPr/>
        </p:nvCxnSpPr>
        <p:spPr>
          <a:xfrm>
            <a:off x="1981200" y="3200400"/>
            <a:ext cx="5181600" cy="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35" name="Freeform 34"/>
          <p:cNvSpPr/>
          <p:nvPr/>
        </p:nvSpPr>
        <p:spPr>
          <a:xfrm>
            <a:off x="1983346" y="3193962"/>
            <a:ext cx="5138671" cy="1140137"/>
          </a:xfrm>
          <a:custGeom>
            <a:avLst/>
            <a:gdLst>
              <a:gd name="connsiteX0" fmla="*/ 0 w 5138671"/>
              <a:gd name="connsiteY0" fmla="*/ 109470 h 1221346"/>
              <a:gd name="connsiteX1" fmla="*/ 695460 w 5138671"/>
              <a:gd name="connsiteY1" fmla="*/ 109470 h 1221346"/>
              <a:gd name="connsiteX2" fmla="*/ 1313646 w 5138671"/>
              <a:gd name="connsiteY2" fmla="*/ 109470 h 1221346"/>
              <a:gd name="connsiteX3" fmla="*/ 1803043 w 5138671"/>
              <a:gd name="connsiteY3" fmla="*/ 766293 h 1221346"/>
              <a:gd name="connsiteX4" fmla="*/ 2575775 w 5138671"/>
              <a:gd name="connsiteY4" fmla="*/ 1217053 h 1221346"/>
              <a:gd name="connsiteX5" fmla="*/ 3309871 w 5138671"/>
              <a:gd name="connsiteY5" fmla="*/ 740535 h 1221346"/>
              <a:gd name="connsiteX6" fmla="*/ 3683358 w 5138671"/>
              <a:gd name="connsiteY6" fmla="*/ 109470 h 1221346"/>
              <a:gd name="connsiteX7" fmla="*/ 4172755 w 5138671"/>
              <a:gd name="connsiteY7" fmla="*/ 109470 h 1221346"/>
              <a:gd name="connsiteX8" fmla="*/ 5138671 w 5138671"/>
              <a:gd name="connsiteY8" fmla="*/ 83713 h 1221346"/>
              <a:gd name="connsiteX0" fmla="*/ 0 w 5138671"/>
              <a:gd name="connsiteY0" fmla="*/ 105177 h 1217053"/>
              <a:gd name="connsiteX1" fmla="*/ 607454 w 5138671"/>
              <a:gd name="connsiteY1" fmla="*/ 390659 h 1217053"/>
              <a:gd name="connsiteX2" fmla="*/ 1313646 w 5138671"/>
              <a:gd name="connsiteY2" fmla="*/ 105177 h 1217053"/>
              <a:gd name="connsiteX3" fmla="*/ 1803043 w 5138671"/>
              <a:gd name="connsiteY3" fmla="*/ 762000 h 1217053"/>
              <a:gd name="connsiteX4" fmla="*/ 2575775 w 5138671"/>
              <a:gd name="connsiteY4" fmla="*/ 1212760 h 1217053"/>
              <a:gd name="connsiteX5" fmla="*/ 3309871 w 5138671"/>
              <a:gd name="connsiteY5" fmla="*/ 736242 h 1217053"/>
              <a:gd name="connsiteX6" fmla="*/ 3683358 w 5138671"/>
              <a:gd name="connsiteY6" fmla="*/ 105177 h 1217053"/>
              <a:gd name="connsiteX7" fmla="*/ 4172755 w 5138671"/>
              <a:gd name="connsiteY7" fmla="*/ 105177 h 1217053"/>
              <a:gd name="connsiteX8" fmla="*/ 5138671 w 5138671"/>
              <a:gd name="connsiteY8" fmla="*/ 79420 h 1217053"/>
              <a:gd name="connsiteX0" fmla="*/ 0 w 5138671"/>
              <a:gd name="connsiteY0" fmla="*/ 105177 h 1219557"/>
              <a:gd name="connsiteX1" fmla="*/ 607454 w 5138671"/>
              <a:gd name="connsiteY1" fmla="*/ 390659 h 1219557"/>
              <a:gd name="connsiteX2" fmla="*/ 1313646 w 5138671"/>
              <a:gd name="connsiteY2" fmla="*/ 105177 h 1219557"/>
              <a:gd name="connsiteX3" fmla="*/ 1750454 w 5138671"/>
              <a:gd name="connsiteY3" fmla="*/ 695459 h 1219557"/>
              <a:gd name="connsiteX4" fmla="*/ 2575775 w 5138671"/>
              <a:gd name="connsiteY4" fmla="*/ 1212760 h 1219557"/>
              <a:gd name="connsiteX5" fmla="*/ 3309871 w 5138671"/>
              <a:gd name="connsiteY5" fmla="*/ 736242 h 1219557"/>
              <a:gd name="connsiteX6" fmla="*/ 3683358 w 5138671"/>
              <a:gd name="connsiteY6" fmla="*/ 105177 h 1219557"/>
              <a:gd name="connsiteX7" fmla="*/ 4172755 w 5138671"/>
              <a:gd name="connsiteY7" fmla="*/ 105177 h 1219557"/>
              <a:gd name="connsiteX8" fmla="*/ 5138671 w 5138671"/>
              <a:gd name="connsiteY8" fmla="*/ 79420 h 1219557"/>
              <a:gd name="connsiteX0" fmla="*/ 0 w 5138671"/>
              <a:gd name="connsiteY0" fmla="*/ 50800 h 1165180"/>
              <a:gd name="connsiteX1" fmla="*/ 607454 w 5138671"/>
              <a:gd name="connsiteY1" fmla="*/ 336282 h 1165180"/>
              <a:gd name="connsiteX2" fmla="*/ 1313646 w 5138671"/>
              <a:gd name="connsiteY2" fmla="*/ 50800 h 1165180"/>
              <a:gd name="connsiteX3" fmla="*/ 1750454 w 5138671"/>
              <a:gd name="connsiteY3" fmla="*/ 641082 h 1165180"/>
              <a:gd name="connsiteX4" fmla="*/ 2575775 w 5138671"/>
              <a:gd name="connsiteY4" fmla="*/ 1158383 h 1165180"/>
              <a:gd name="connsiteX5" fmla="*/ 3309871 w 5138671"/>
              <a:gd name="connsiteY5" fmla="*/ 681865 h 1165180"/>
              <a:gd name="connsiteX6" fmla="*/ 3807854 w 5138671"/>
              <a:gd name="connsiteY6" fmla="*/ 336282 h 1165180"/>
              <a:gd name="connsiteX7" fmla="*/ 4172755 w 5138671"/>
              <a:gd name="connsiteY7" fmla="*/ 50800 h 1165180"/>
              <a:gd name="connsiteX8" fmla="*/ 5138671 w 5138671"/>
              <a:gd name="connsiteY8" fmla="*/ 25043 h 1165180"/>
              <a:gd name="connsiteX0" fmla="*/ 0 w 5138671"/>
              <a:gd name="connsiteY0" fmla="*/ 50800 h 1165180"/>
              <a:gd name="connsiteX1" fmla="*/ 607454 w 5138671"/>
              <a:gd name="connsiteY1" fmla="*/ 336282 h 1165180"/>
              <a:gd name="connsiteX2" fmla="*/ 1313646 w 5138671"/>
              <a:gd name="connsiteY2" fmla="*/ 50800 h 1165180"/>
              <a:gd name="connsiteX3" fmla="*/ 1750454 w 5138671"/>
              <a:gd name="connsiteY3" fmla="*/ 641082 h 1165180"/>
              <a:gd name="connsiteX4" fmla="*/ 2575775 w 5138671"/>
              <a:gd name="connsiteY4" fmla="*/ 1158383 h 1165180"/>
              <a:gd name="connsiteX5" fmla="*/ 3309871 w 5138671"/>
              <a:gd name="connsiteY5" fmla="*/ 681865 h 1165180"/>
              <a:gd name="connsiteX6" fmla="*/ 3807854 w 5138671"/>
              <a:gd name="connsiteY6" fmla="*/ 336282 h 1165180"/>
              <a:gd name="connsiteX7" fmla="*/ 4341254 w 5138671"/>
              <a:gd name="connsiteY7" fmla="*/ 260081 h 1165180"/>
              <a:gd name="connsiteX8" fmla="*/ 5138671 w 5138671"/>
              <a:gd name="connsiteY8" fmla="*/ 25043 h 1165180"/>
              <a:gd name="connsiteX0" fmla="*/ 0 w 5138671"/>
              <a:gd name="connsiteY0" fmla="*/ 25757 h 1140137"/>
              <a:gd name="connsiteX1" fmla="*/ 607454 w 5138671"/>
              <a:gd name="connsiteY1" fmla="*/ 311239 h 1140137"/>
              <a:gd name="connsiteX2" fmla="*/ 1293254 w 5138671"/>
              <a:gd name="connsiteY2" fmla="*/ 311238 h 1140137"/>
              <a:gd name="connsiteX3" fmla="*/ 1750454 w 5138671"/>
              <a:gd name="connsiteY3" fmla="*/ 616039 h 1140137"/>
              <a:gd name="connsiteX4" fmla="*/ 2575775 w 5138671"/>
              <a:gd name="connsiteY4" fmla="*/ 1133340 h 1140137"/>
              <a:gd name="connsiteX5" fmla="*/ 3309871 w 5138671"/>
              <a:gd name="connsiteY5" fmla="*/ 656822 h 1140137"/>
              <a:gd name="connsiteX6" fmla="*/ 3807854 w 5138671"/>
              <a:gd name="connsiteY6" fmla="*/ 311239 h 1140137"/>
              <a:gd name="connsiteX7" fmla="*/ 4341254 w 5138671"/>
              <a:gd name="connsiteY7" fmla="*/ 235038 h 1140137"/>
              <a:gd name="connsiteX8" fmla="*/ 5138671 w 5138671"/>
              <a:gd name="connsiteY8" fmla="*/ 0 h 1140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38671" h="1140137">
                <a:moveTo>
                  <a:pt x="0" y="25757"/>
                </a:moveTo>
                <a:lnTo>
                  <a:pt x="607454" y="311239"/>
                </a:lnTo>
                <a:cubicBezTo>
                  <a:pt x="826395" y="311239"/>
                  <a:pt x="1102754" y="260438"/>
                  <a:pt x="1293254" y="311238"/>
                </a:cubicBezTo>
                <a:cubicBezTo>
                  <a:pt x="1483754" y="362038"/>
                  <a:pt x="1536701" y="479022"/>
                  <a:pt x="1750454" y="616039"/>
                </a:cubicBezTo>
                <a:cubicBezTo>
                  <a:pt x="1964208" y="753056"/>
                  <a:pt x="2315872" y="1126543"/>
                  <a:pt x="2575775" y="1133340"/>
                </a:cubicBezTo>
                <a:cubicBezTo>
                  <a:pt x="2835678" y="1140137"/>
                  <a:pt x="3104525" y="793839"/>
                  <a:pt x="3309871" y="656822"/>
                </a:cubicBezTo>
                <a:cubicBezTo>
                  <a:pt x="3515217" y="519805"/>
                  <a:pt x="3635957" y="381536"/>
                  <a:pt x="3807854" y="311239"/>
                </a:cubicBezTo>
                <a:cubicBezTo>
                  <a:pt x="3979751" y="240942"/>
                  <a:pt x="4341254" y="235038"/>
                  <a:pt x="4341254" y="235038"/>
                </a:cubicBezTo>
                <a:lnTo>
                  <a:pt x="5138671" y="0"/>
                </a:lnTo>
              </a:path>
            </a:pathLst>
          </a:custGeom>
          <a:ln w="571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7" name="Straight Arrow Connector 36"/>
          <p:cNvCxnSpPr/>
          <p:nvPr/>
        </p:nvCxnSpPr>
        <p:spPr>
          <a:xfrm>
            <a:off x="5181600" y="3048000"/>
            <a:ext cx="457200" cy="1588"/>
          </a:xfrm>
          <a:prstGeom prst="straightConnector1">
            <a:avLst/>
          </a:prstGeom>
          <a:ln w="5715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10800000">
            <a:off x="3581400" y="3048000"/>
            <a:ext cx="4572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7315201" y="5180012"/>
            <a:ext cx="457200" cy="1588"/>
          </a:xfrm>
          <a:prstGeom prst="straightConnector1">
            <a:avLst/>
          </a:prstGeom>
          <a:ln w="5715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10800000">
            <a:off x="7239001" y="4951412"/>
            <a:ext cx="4572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7772400" y="4724400"/>
            <a:ext cx="1321196" cy="646331"/>
          </a:xfrm>
          <a:prstGeom prst="rect">
            <a:avLst/>
          </a:prstGeom>
          <a:noFill/>
        </p:spPr>
        <p:txBody>
          <a:bodyPr wrap="none" rtlCol="0">
            <a:spAutoFit/>
          </a:bodyPr>
          <a:lstStyle/>
          <a:p>
            <a:r>
              <a:rPr lang="en-US" dirty="0" smtClean="0"/>
              <a:t>Fault</a:t>
            </a:r>
          </a:p>
          <a:p>
            <a:r>
              <a:rPr lang="en-US" dirty="0" smtClean="0"/>
              <a:t>Notification</a:t>
            </a:r>
            <a:endParaRPr lang="en-US" dirty="0"/>
          </a:p>
        </p:txBody>
      </p:sp>
      <p:sp>
        <p:nvSpPr>
          <p:cNvPr id="28" name="&quot;No&quot; Symbol 27"/>
          <p:cNvSpPr/>
          <p:nvPr/>
        </p:nvSpPr>
        <p:spPr>
          <a:xfrm>
            <a:off x="4648200" y="3200400"/>
            <a:ext cx="381000" cy="381000"/>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Date Placeholder 30"/>
          <p:cNvSpPr>
            <a:spLocks noGrp="1"/>
          </p:cNvSpPr>
          <p:nvPr>
            <p:ph type="dt" sz="half" idx="10"/>
          </p:nvPr>
        </p:nvSpPr>
        <p:spPr/>
        <p:txBody>
          <a:bodyPr/>
          <a:lstStyle/>
          <a:p>
            <a:fld id="{DB608EE9-F39F-4842-A8B7-076829940E51}" type="datetime1">
              <a:rPr lang="en-US" smtClean="0"/>
              <a:t>1/12/2011</a:t>
            </a:fld>
            <a:endParaRPr lang="en-US"/>
          </a:p>
        </p:txBody>
      </p:sp>
      <p:sp>
        <p:nvSpPr>
          <p:cNvPr id="32" name="Footer Placeholder 31"/>
          <p:cNvSpPr>
            <a:spLocks noGrp="1"/>
          </p:cNvSpPr>
          <p:nvPr>
            <p:ph type="ftr" sz="quarter" idx="11"/>
          </p:nvPr>
        </p:nvSpPr>
        <p:spPr/>
        <p:txBody>
          <a:bodyPr/>
          <a:lstStyle/>
          <a:p>
            <a:r>
              <a:rPr lang="en-US" smtClean="0"/>
              <a:t>IEEE Interim Jan 2011, Kauai, Hawaii</a:t>
            </a:r>
            <a:endParaRPr lang="en-US"/>
          </a:p>
        </p:txBody>
      </p:sp>
      <p:sp>
        <p:nvSpPr>
          <p:cNvPr id="34" name="Slide Number Placeholder 3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par>
                                <p:cTn id="21" presetID="1" presetClass="exit" presetSubtype="0" fill="hold" nodeType="withEffect">
                                  <p:stCondLst>
                                    <p:cond delay="0"/>
                                  </p:stCondLst>
                                  <p:childTnLst>
                                    <p:set>
                                      <p:cBhvr>
                                        <p:cTn id="22" dur="1" fill="hold">
                                          <p:stCondLst>
                                            <p:cond delay="0"/>
                                          </p:stCondLst>
                                        </p:cTn>
                                        <p:tgtEl>
                                          <p:spTgt spid="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2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p:cNvCxnSpPr/>
          <p:nvPr/>
        </p:nvCxnSpPr>
        <p:spPr>
          <a:xfrm rot="5400000">
            <a:off x="3695700" y="3695700"/>
            <a:ext cx="17526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076" name="Title 1"/>
          <p:cNvSpPr>
            <a:spLocks noGrp="1"/>
          </p:cNvSpPr>
          <p:nvPr>
            <p:ph type="title"/>
          </p:nvPr>
        </p:nvSpPr>
        <p:spPr/>
        <p:txBody>
          <a:bodyPr/>
          <a:lstStyle/>
          <a:p>
            <a:pPr eaLnBrk="1" hangingPunct="1"/>
            <a:r>
              <a:rPr lang="en-US" dirty="0" smtClean="0"/>
              <a:t>RNI Node Failure</a:t>
            </a:r>
            <a:endParaRPr lang="en-US" dirty="0" smtClean="0"/>
          </a:p>
        </p:txBody>
      </p:sp>
      <p:sp>
        <p:nvSpPr>
          <p:cNvPr id="4" name="Cloud 3"/>
          <p:cNvSpPr/>
          <p:nvPr/>
        </p:nvSpPr>
        <p:spPr>
          <a:xfrm>
            <a:off x="2133600" y="2819400"/>
            <a:ext cx="1905000" cy="1219200"/>
          </a:xfrm>
          <a:prstGeom prst="cloud">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n-US" b="1" dirty="0" smtClean="0"/>
              <a:t>Op1</a:t>
            </a:r>
            <a:endParaRPr lang="en-US" b="1" dirty="0"/>
          </a:p>
          <a:p>
            <a:pPr algn="ctr" fontAlgn="auto">
              <a:spcBef>
                <a:spcPts val="0"/>
              </a:spcBef>
              <a:spcAft>
                <a:spcPts val="0"/>
              </a:spcAft>
              <a:defRPr/>
            </a:pPr>
            <a:r>
              <a:rPr lang="en-US" sz="1600" b="1" dirty="0" smtClean="0"/>
              <a:t>L2 Network</a:t>
            </a:r>
            <a:endParaRPr lang="en-US" b="1" dirty="0"/>
          </a:p>
        </p:txBody>
      </p:sp>
      <p:sp>
        <p:nvSpPr>
          <p:cNvPr id="5" name="Cloud 4"/>
          <p:cNvSpPr/>
          <p:nvPr/>
        </p:nvSpPr>
        <p:spPr>
          <a:xfrm>
            <a:off x="5105400" y="2819400"/>
            <a:ext cx="1905000" cy="1219200"/>
          </a:xfrm>
          <a:prstGeom prst="cloud">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dirty="0" smtClean="0"/>
              <a:t>Op2</a:t>
            </a:r>
            <a:endParaRPr lang="en-US" dirty="0"/>
          </a:p>
          <a:p>
            <a:pPr algn="ctr" fontAlgn="auto">
              <a:spcBef>
                <a:spcPts val="0"/>
              </a:spcBef>
              <a:spcAft>
                <a:spcPts val="0"/>
              </a:spcAft>
              <a:defRPr/>
            </a:pPr>
            <a:r>
              <a:rPr lang="en-US" sz="1600" dirty="0" smtClean="0"/>
              <a:t>L2 Leased Line</a:t>
            </a:r>
            <a:endParaRPr lang="en-US" dirty="0"/>
          </a:p>
        </p:txBody>
      </p:sp>
      <p:sp>
        <p:nvSpPr>
          <p:cNvPr id="6" name="Cube 5"/>
          <p:cNvSpPr/>
          <p:nvPr/>
        </p:nvSpPr>
        <p:spPr>
          <a:xfrm>
            <a:off x="152400" y="2971800"/>
            <a:ext cx="762000" cy="762000"/>
          </a:xfrm>
          <a:prstGeom prst="cube">
            <a:avLst/>
          </a:prstGeom>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r>
              <a:rPr lang="en-US" dirty="0"/>
              <a:t>C1</a:t>
            </a:r>
          </a:p>
        </p:txBody>
      </p:sp>
      <p:sp>
        <p:nvSpPr>
          <p:cNvPr id="7" name="Cube 6"/>
          <p:cNvSpPr/>
          <p:nvPr/>
        </p:nvSpPr>
        <p:spPr>
          <a:xfrm>
            <a:off x="8229600" y="2971800"/>
            <a:ext cx="762000" cy="762000"/>
          </a:xfrm>
          <a:prstGeom prst="cube">
            <a:avLst/>
          </a:prstGeom>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r>
              <a:rPr lang="en-US" dirty="0"/>
              <a:t>C2</a:t>
            </a:r>
          </a:p>
        </p:txBody>
      </p:sp>
      <p:sp>
        <p:nvSpPr>
          <p:cNvPr id="3084" name="AutoShape 6" descr="data:image/jpg;base64,/9j/4AAQSkZJRgABAQAAAQABAAD/2wBDAAkGBwgHBgkIBwgKCgkLDRYPDQwMDRsUFRAWIB0iIiAdHx8kKDQsJCYxJx8fLT0tMTU3Ojo6Iys/RD84QzQ5Ojf/2wBDAQoKCg0MDRoPDxo3JR8lNzc3Nzc3Nzc3Nzc3Nzc3Nzc3Nzc3Nzc3Nzc3Nzc3Nzc3Nzc3Nzc3Nzc3Nzc3Nzc3Nzf/wAARCABeAG4DASIAAhEBAxEB/8QAGwABAAIDAQEAAAAAAAAAAAAAAAUGAQMEAgf/xAA4EAABAwMBBgQDBgUFAAAAAAABAAIDBAURMQYSIUFRcRMyYYEUIpEHFUKhsfAzQ2LB0SNScoLh/8QAGQEBAAMBAQAAAAAAAAAAAAAAAAIDBAUB/8QAIREAAwACAgIDAQEAAAAAAAAAAAECAxEEEiExEyJBUcH/2gAMAwEAAhEDEQA/APuCIiAIETRACiEhapqmGAEzSsZ3KA2oNVHuvNED/Ec71a0rZFdKOUgNnaCeTuCA7EWA5rgC0gg8wVlAFjK562upKGAzVtTFBEPxSPACqtz+0Sz0ga6njqKxhOPEijwwf9nYBUpi7epRGqmfbLmgUJsxtJR7R00k1I2SN0TsSRyAZaTxGnAjVTa8qXL1Xs9mlS2giIvD0LDjgZKyoW/1pY0U0bsFwy8jXHRAarjeXEujozgDgZOZ7KtPutG6VwkqQJAfmEmc/muv96Kt7SNpjUB8cg8c8JGjj791HLTxraNXDwRmvrWyeZV00nkqIj2eFtBDxluCOo4qhEBWzZ1pZa4ycDLnOB/fZQw53kemjTzeBPHjsq2TdJWz0hBied3m0+U+ynoKp1xhHw8rYXjhIC3ec3tnh9VWFupah9NUMljPEHiOo6LQ0cwn4bHQsn+InjNTUYx41SfEcB0GeAHoAFG7dXCktWzdV4jGF0zDFDHgcXEcuwyfZS1ddqOhtbrhVSiOnDQ7J5k8gOZ9F86tcVVt9tN8dWRllqo3/LETw6hnqTwLj7dFbght96epRRlrX1Xtlm+zOzOtezzZZmbs9WfFdnUNxhg+nH3Kt68sbujGAANML0qslvJTt/pbE9ZUhERQJAqmVkxnqpZD+Jxx2VxlOI3divl16u/g71PSn/UPmeD5e3qvHahbZdgwVnvpKPV5u4pw6CmIM2jn/wCz/wBVcZHJNJuMa58jjwGMkldlutc9e7f8kOf4jufYKz0dFBRR7lOzd6nPE+6zdLzvs/COy8+HhR0jzRWa60z0UDZnua5p8wb+BWKzs3bXTjOcsz9St8j4XvNNIWlzmbxjI1bnH6r1BEyCJkMYwxgwB0WiMCx1tHO5HNrPiU372e1x3S5UtrpXVFW75dGsHmeegH7Cir/tRTW3fgpt2erHAj8MZ9T19FSQbhtDc2tc50879M+Vjf7D0XSw8V1978I5d5UvE+yapZbrtteI6NrnCFji5rc5bAzQu9T36+y+0We201ot8NFRs3YYm4HVx5k9SdVXfs+s0Npp5o48PkIYZZeb3cfyVwwqeTmVPpHiV6GLH1+z9hERZS4IdFjKh9o7wLTQF4w6eTLYmnmcansvG9LbJY4rJSmV5ZwbXX/4KI0dJJipkHzOH8tp/uqdbrE8yeLcGua3ORG4YLuhPdWXZWxuqpvvW5jxHPO9G1/He/qI/RTN+ot5oqYxksGH41x1VUx8j7V6OhkzLjR8OF+f1/4QDQGtDWgAAaDks8kKcitX4c5vb2yjbb11RSX+klpn+G+CEFjh6kk59Fx3ba6trYBBTj4Vm5iQsPFx9DyC17cvL9opRvAhkTAAOXBQGOZHD6Lt4MEPHNNeTBeSuzR2Wy3VV1qhBSM3nauc7Rg6k/vK+l2Sz09npvChy6R3GSUji8/4XnZ2K3stkbrW3EMgySTlxOh3j1BUxSwSVM7IYxxdqeQC5/J5NZH19I0YsaS2yd2ehLKZ0p/mO/IcP1z9FLrXBE2GJkTB8rGgBbFgLgiLBQHnhxHqvnzZBtFtUxtS4eA0kNYTjLW6DuSvoWOByqpPsVA+qdLHVyRsc4uDN3JbnocqrKm9aNvDy48bru9Nrw/4WV8scEe/I5kTANXOAAHutEdfHVHdpGunboXgfJ9Tr7Lio9mbdTua+SN1Q9ujp3F+PbRTTQAMAYA0AVk7MtKE/q9kDcbK5pdLRjLdTF07KHc0tcWuBBHIjCvC0z08M4xNEx//ACblS2QKHUW+iqSXVFJBK52rnxgk++FxybN2aQfNb4Wj+jLf0IV/+56InPgkdnu/yvcVso4jlsDSRzcSf1Viy0vTIuU/wptj2djp3PFshfHHJguBe4sB0zx59lcrfQR0UeG/M8+Z55+i6wAAABgDksqFU6e2SQRFlRBhEQIAiIgMLKIEARCiAINUQaoAiIgCIiAIiBAf/9k=">
            <a:hlinkClick r:id="rId3"/>
          </p:cNvPr>
          <p:cNvSpPr>
            <a:spLocks noChangeAspect="1" noChangeArrowheads="1"/>
          </p:cNvSpPr>
          <p:nvPr/>
        </p:nvSpPr>
        <p:spPr bwMode="auto">
          <a:xfrm>
            <a:off x="155575" y="-427038"/>
            <a:ext cx="1047750" cy="895351"/>
          </a:xfrm>
          <a:prstGeom prst="rect">
            <a:avLst/>
          </a:prstGeom>
          <a:noFill/>
          <a:ln w="9525">
            <a:noFill/>
            <a:miter lim="800000"/>
            <a:headEnd/>
            <a:tailEnd/>
          </a:ln>
        </p:spPr>
        <p:txBody>
          <a:bodyPr/>
          <a:lstStyle/>
          <a:p>
            <a:endParaRPr lang="en-US">
              <a:latin typeface="Calibri" pitchFamily="34" charset="0"/>
            </a:endParaRPr>
          </a:p>
        </p:txBody>
      </p:sp>
      <p:sp>
        <p:nvSpPr>
          <p:cNvPr id="3085" name="TextBox 16"/>
          <p:cNvSpPr txBox="1">
            <a:spLocks noChangeArrowheads="1"/>
          </p:cNvSpPr>
          <p:nvPr/>
        </p:nvSpPr>
        <p:spPr bwMode="auto">
          <a:xfrm>
            <a:off x="971550" y="3352800"/>
            <a:ext cx="1085850" cy="915988"/>
          </a:xfrm>
          <a:prstGeom prst="rect">
            <a:avLst/>
          </a:prstGeom>
          <a:noFill/>
          <a:ln w="9525">
            <a:noFill/>
            <a:miter lim="800000"/>
            <a:headEnd/>
            <a:tailEnd/>
          </a:ln>
        </p:spPr>
        <p:txBody>
          <a:bodyPr wrap="none">
            <a:spAutoFit/>
          </a:bodyPr>
          <a:lstStyle/>
          <a:p>
            <a:pPr algn="ctr"/>
            <a:r>
              <a:rPr lang="en-US">
                <a:latin typeface="Calibri" pitchFamily="34" charset="0"/>
              </a:rPr>
              <a:t>Carrier </a:t>
            </a:r>
          </a:p>
          <a:p>
            <a:pPr algn="ctr"/>
            <a:r>
              <a:rPr lang="en-US">
                <a:latin typeface="Calibri" pitchFamily="34" charset="0"/>
              </a:rPr>
              <a:t>Ethernet/</a:t>
            </a:r>
          </a:p>
          <a:p>
            <a:pPr algn="ctr"/>
            <a:r>
              <a:rPr lang="en-US">
                <a:latin typeface="Calibri" pitchFamily="34" charset="0"/>
              </a:rPr>
              <a:t>EoSDH</a:t>
            </a:r>
          </a:p>
        </p:txBody>
      </p:sp>
      <p:sp>
        <p:nvSpPr>
          <p:cNvPr id="3086" name="TextBox 17"/>
          <p:cNvSpPr txBox="1">
            <a:spLocks noChangeArrowheads="1"/>
          </p:cNvSpPr>
          <p:nvPr/>
        </p:nvSpPr>
        <p:spPr bwMode="auto">
          <a:xfrm>
            <a:off x="7010400" y="3352800"/>
            <a:ext cx="1085850" cy="915988"/>
          </a:xfrm>
          <a:prstGeom prst="rect">
            <a:avLst/>
          </a:prstGeom>
          <a:noFill/>
          <a:ln w="9525">
            <a:noFill/>
            <a:miter lim="800000"/>
            <a:headEnd/>
            <a:tailEnd/>
          </a:ln>
        </p:spPr>
        <p:txBody>
          <a:bodyPr wrap="none">
            <a:spAutoFit/>
          </a:bodyPr>
          <a:lstStyle/>
          <a:p>
            <a:pPr algn="ctr"/>
            <a:r>
              <a:rPr lang="en-US">
                <a:latin typeface="Calibri" pitchFamily="34" charset="0"/>
              </a:rPr>
              <a:t>Carrier </a:t>
            </a:r>
          </a:p>
          <a:p>
            <a:pPr algn="ctr"/>
            <a:r>
              <a:rPr lang="en-US">
                <a:latin typeface="Calibri" pitchFamily="34" charset="0"/>
              </a:rPr>
              <a:t>Ethernet/</a:t>
            </a:r>
          </a:p>
          <a:p>
            <a:pPr algn="ctr"/>
            <a:r>
              <a:rPr lang="en-US">
                <a:latin typeface="Calibri" pitchFamily="34" charset="0"/>
              </a:rPr>
              <a:t>EoSDH</a:t>
            </a:r>
          </a:p>
        </p:txBody>
      </p:sp>
      <p:sp>
        <p:nvSpPr>
          <p:cNvPr id="21" name="Rectangle 20"/>
          <p:cNvSpPr/>
          <p:nvPr/>
        </p:nvSpPr>
        <p:spPr>
          <a:xfrm>
            <a:off x="2286000" y="5334000"/>
            <a:ext cx="4648200" cy="7620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marL="457200" indent="-457200"/>
            <a:r>
              <a:rPr lang="en-US" sz="2000" dirty="0" smtClean="0"/>
              <a:t>	</a:t>
            </a:r>
            <a:r>
              <a:rPr lang="en-US" sz="2000" dirty="0" smtClean="0"/>
              <a:t>RNI Node fault may </a:t>
            </a:r>
            <a:r>
              <a:rPr lang="en-US" sz="2000" dirty="0" smtClean="0"/>
              <a:t>lead to  ENNI protection</a:t>
            </a:r>
          </a:p>
        </p:txBody>
      </p:sp>
      <p:sp>
        <p:nvSpPr>
          <p:cNvPr id="3092" name="TextBox 25"/>
          <p:cNvSpPr txBox="1">
            <a:spLocks noChangeArrowheads="1"/>
          </p:cNvSpPr>
          <p:nvPr/>
        </p:nvSpPr>
        <p:spPr bwMode="auto">
          <a:xfrm>
            <a:off x="4224337" y="2373312"/>
            <a:ext cx="652463" cy="369888"/>
          </a:xfrm>
          <a:prstGeom prst="rect">
            <a:avLst/>
          </a:prstGeom>
          <a:noFill/>
          <a:ln w="9525">
            <a:noFill/>
            <a:miter lim="800000"/>
            <a:headEnd/>
            <a:tailEnd/>
          </a:ln>
        </p:spPr>
        <p:txBody>
          <a:bodyPr wrap="none">
            <a:spAutoFit/>
          </a:bodyPr>
          <a:lstStyle/>
          <a:p>
            <a:r>
              <a:rPr lang="en-US" dirty="0">
                <a:latin typeface="Calibri" pitchFamily="34" charset="0"/>
              </a:rPr>
              <a:t>ENNI</a:t>
            </a:r>
          </a:p>
        </p:txBody>
      </p:sp>
      <p:sp>
        <p:nvSpPr>
          <p:cNvPr id="3093" name="Line 24"/>
          <p:cNvSpPr>
            <a:spLocks noChangeShapeType="1"/>
          </p:cNvSpPr>
          <p:nvPr/>
        </p:nvSpPr>
        <p:spPr bwMode="auto">
          <a:xfrm>
            <a:off x="914400" y="3352800"/>
            <a:ext cx="1219200" cy="0"/>
          </a:xfrm>
          <a:prstGeom prst="line">
            <a:avLst/>
          </a:prstGeom>
          <a:noFill/>
          <a:ln w="9525">
            <a:solidFill>
              <a:schemeClr val="tx1"/>
            </a:solidFill>
            <a:round/>
            <a:headEnd/>
            <a:tailEnd/>
          </a:ln>
        </p:spPr>
        <p:txBody>
          <a:bodyPr/>
          <a:lstStyle/>
          <a:p>
            <a:endParaRPr lang="en-US"/>
          </a:p>
        </p:txBody>
      </p:sp>
      <p:sp>
        <p:nvSpPr>
          <p:cNvPr id="3094" name="Line 25"/>
          <p:cNvSpPr>
            <a:spLocks noChangeShapeType="1"/>
          </p:cNvSpPr>
          <p:nvPr/>
        </p:nvSpPr>
        <p:spPr bwMode="auto">
          <a:xfrm>
            <a:off x="6934200" y="3352800"/>
            <a:ext cx="1295400" cy="0"/>
          </a:xfrm>
          <a:prstGeom prst="line">
            <a:avLst/>
          </a:prstGeom>
          <a:noFill/>
          <a:ln w="9525">
            <a:solidFill>
              <a:schemeClr val="tx1"/>
            </a:solidFill>
            <a:round/>
            <a:headEnd/>
            <a:tailEnd/>
          </a:ln>
        </p:spPr>
        <p:txBody>
          <a:bodyPr/>
          <a:lstStyle/>
          <a:p>
            <a:endParaRPr lang="en-US"/>
          </a:p>
        </p:txBody>
      </p:sp>
      <p:sp>
        <p:nvSpPr>
          <p:cNvPr id="3095" name="Line 26"/>
          <p:cNvSpPr>
            <a:spLocks noChangeShapeType="1"/>
          </p:cNvSpPr>
          <p:nvPr/>
        </p:nvSpPr>
        <p:spPr bwMode="auto">
          <a:xfrm>
            <a:off x="3962400" y="3276600"/>
            <a:ext cx="1143000" cy="0"/>
          </a:xfrm>
          <a:prstGeom prst="line">
            <a:avLst/>
          </a:prstGeom>
          <a:noFill/>
          <a:ln w="9525">
            <a:solidFill>
              <a:schemeClr val="tx1"/>
            </a:solidFill>
            <a:round/>
            <a:headEnd/>
            <a:tailEnd/>
          </a:ln>
        </p:spPr>
        <p:txBody>
          <a:bodyPr/>
          <a:lstStyle/>
          <a:p>
            <a:endParaRPr lang="en-US"/>
          </a:p>
        </p:txBody>
      </p:sp>
      <p:sp>
        <p:nvSpPr>
          <p:cNvPr id="22" name="Freeform 21"/>
          <p:cNvSpPr/>
          <p:nvPr/>
        </p:nvSpPr>
        <p:spPr>
          <a:xfrm>
            <a:off x="3657600" y="3837904"/>
            <a:ext cx="1700011" cy="530181"/>
          </a:xfrm>
          <a:custGeom>
            <a:avLst/>
            <a:gdLst>
              <a:gd name="connsiteX0" fmla="*/ 0 w 1700011"/>
              <a:gd name="connsiteY0" fmla="*/ 0 h 530181"/>
              <a:gd name="connsiteX1" fmla="*/ 888642 w 1700011"/>
              <a:gd name="connsiteY1" fmla="*/ 528034 h 530181"/>
              <a:gd name="connsiteX2" fmla="*/ 1700011 w 1700011"/>
              <a:gd name="connsiteY2" fmla="*/ 12879 h 530181"/>
            </a:gdLst>
            <a:ahLst/>
            <a:cxnLst>
              <a:cxn ang="0">
                <a:pos x="connsiteX0" y="connsiteY0"/>
              </a:cxn>
              <a:cxn ang="0">
                <a:pos x="connsiteX1" y="connsiteY1"/>
              </a:cxn>
              <a:cxn ang="0">
                <a:pos x="connsiteX2" y="connsiteY2"/>
              </a:cxn>
            </a:cxnLst>
            <a:rect l="l" t="t" r="r" b="b"/>
            <a:pathLst>
              <a:path w="1700011" h="530181">
                <a:moveTo>
                  <a:pt x="0" y="0"/>
                </a:moveTo>
                <a:cubicBezTo>
                  <a:pt x="302653" y="262944"/>
                  <a:pt x="605307" y="525888"/>
                  <a:pt x="888642" y="528034"/>
                </a:cubicBezTo>
                <a:cubicBezTo>
                  <a:pt x="1171977" y="530181"/>
                  <a:pt x="1435994" y="271530"/>
                  <a:pt x="1700011" y="12879"/>
                </a:cubicBezTo>
              </a:path>
            </a:pathLst>
          </a:cu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extBox 22"/>
          <p:cNvSpPr txBox="1"/>
          <p:nvPr/>
        </p:nvSpPr>
        <p:spPr>
          <a:xfrm>
            <a:off x="4191000" y="2895600"/>
            <a:ext cx="686342" cy="369332"/>
          </a:xfrm>
          <a:prstGeom prst="rect">
            <a:avLst/>
          </a:prstGeom>
          <a:noFill/>
        </p:spPr>
        <p:txBody>
          <a:bodyPr wrap="none" rtlCol="0">
            <a:spAutoFit/>
          </a:bodyPr>
          <a:lstStyle/>
          <a:p>
            <a:r>
              <a:rPr lang="en-US" dirty="0" smtClean="0"/>
              <a:t>Work</a:t>
            </a:r>
            <a:endParaRPr lang="en-US" dirty="0"/>
          </a:p>
        </p:txBody>
      </p:sp>
      <p:sp>
        <p:nvSpPr>
          <p:cNvPr id="24" name="TextBox 23"/>
          <p:cNvSpPr txBox="1"/>
          <p:nvPr/>
        </p:nvSpPr>
        <p:spPr>
          <a:xfrm>
            <a:off x="4086865" y="3897868"/>
            <a:ext cx="866135" cy="369332"/>
          </a:xfrm>
          <a:prstGeom prst="rect">
            <a:avLst/>
          </a:prstGeom>
          <a:noFill/>
        </p:spPr>
        <p:txBody>
          <a:bodyPr wrap="none" rtlCol="0">
            <a:spAutoFit/>
          </a:bodyPr>
          <a:lstStyle/>
          <a:p>
            <a:r>
              <a:rPr lang="en-US" dirty="0" smtClean="0"/>
              <a:t>Protect</a:t>
            </a:r>
            <a:endParaRPr lang="en-US" dirty="0"/>
          </a:p>
        </p:txBody>
      </p:sp>
      <p:cxnSp>
        <p:nvCxnSpPr>
          <p:cNvPr id="33" name="Straight Connector 32"/>
          <p:cNvCxnSpPr/>
          <p:nvPr/>
        </p:nvCxnSpPr>
        <p:spPr>
          <a:xfrm>
            <a:off x="1981200" y="3200400"/>
            <a:ext cx="5181600" cy="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35" name="Freeform 34"/>
          <p:cNvSpPr/>
          <p:nvPr/>
        </p:nvSpPr>
        <p:spPr>
          <a:xfrm>
            <a:off x="1983346" y="3193961"/>
            <a:ext cx="5138671" cy="1137633"/>
          </a:xfrm>
          <a:custGeom>
            <a:avLst/>
            <a:gdLst>
              <a:gd name="connsiteX0" fmla="*/ 0 w 5138671"/>
              <a:gd name="connsiteY0" fmla="*/ 109470 h 1221346"/>
              <a:gd name="connsiteX1" fmla="*/ 695460 w 5138671"/>
              <a:gd name="connsiteY1" fmla="*/ 109470 h 1221346"/>
              <a:gd name="connsiteX2" fmla="*/ 1313646 w 5138671"/>
              <a:gd name="connsiteY2" fmla="*/ 109470 h 1221346"/>
              <a:gd name="connsiteX3" fmla="*/ 1803043 w 5138671"/>
              <a:gd name="connsiteY3" fmla="*/ 766293 h 1221346"/>
              <a:gd name="connsiteX4" fmla="*/ 2575775 w 5138671"/>
              <a:gd name="connsiteY4" fmla="*/ 1217053 h 1221346"/>
              <a:gd name="connsiteX5" fmla="*/ 3309871 w 5138671"/>
              <a:gd name="connsiteY5" fmla="*/ 740535 h 1221346"/>
              <a:gd name="connsiteX6" fmla="*/ 3683358 w 5138671"/>
              <a:gd name="connsiteY6" fmla="*/ 109470 h 1221346"/>
              <a:gd name="connsiteX7" fmla="*/ 4172755 w 5138671"/>
              <a:gd name="connsiteY7" fmla="*/ 109470 h 1221346"/>
              <a:gd name="connsiteX8" fmla="*/ 5138671 w 5138671"/>
              <a:gd name="connsiteY8" fmla="*/ 83713 h 1221346"/>
              <a:gd name="connsiteX0" fmla="*/ 0 w 5138671"/>
              <a:gd name="connsiteY0" fmla="*/ 105177 h 1217053"/>
              <a:gd name="connsiteX1" fmla="*/ 695460 w 5138671"/>
              <a:gd name="connsiteY1" fmla="*/ 105177 h 1217053"/>
              <a:gd name="connsiteX2" fmla="*/ 1217054 w 5138671"/>
              <a:gd name="connsiteY2" fmla="*/ 466859 h 1217053"/>
              <a:gd name="connsiteX3" fmla="*/ 1803043 w 5138671"/>
              <a:gd name="connsiteY3" fmla="*/ 762000 h 1217053"/>
              <a:gd name="connsiteX4" fmla="*/ 2575775 w 5138671"/>
              <a:gd name="connsiteY4" fmla="*/ 1212760 h 1217053"/>
              <a:gd name="connsiteX5" fmla="*/ 3309871 w 5138671"/>
              <a:gd name="connsiteY5" fmla="*/ 736242 h 1217053"/>
              <a:gd name="connsiteX6" fmla="*/ 3683358 w 5138671"/>
              <a:gd name="connsiteY6" fmla="*/ 105177 h 1217053"/>
              <a:gd name="connsiteX7" fmla="*/ 4172755 w 5138671"/>
              <a:gd name="connsiteY7" fmla="*/ 105177 h 1217053"/>
              <a:gd name="connsiteX8" fmla="*/ 5138671 w 5138671"/>
              <a:gd name="connsiteY8" fmla="*/ 79420 h 1217053"/>
              <a:gd name="connsiteX0" fmla="*/ 0 w 5138671"/>
              <a:gd name="connsiteY0" fmla="*/ 105177 h 1217053"/>
              <a:gd name="connsiteX1" fmla="*/ 607454 w 5138671"/>
              <a:gd name="connsiteY1" fmla="*/ 314459 h 1217053"/>
              <a:gd name="connsiteX2" fmla="*/ 1217054 w 5138671"/>
              <a:gd name="connsiteY2" fmla="*/ 466859 h 1217053"/>
              <a:gd name="connsiteX3" fmla="*/ 1803043 w 5138671"/>
              <a:gd name="connsiteY3" fmla="*/ 762000 h 1217053"/>
              <a:gd name="connsiteX4" fmla="*/ 2575775 w 5138671"/>
              <a:gd name="connsiteY4" fmla="*/ 1212760 h 1217053"/>
              <a:gd name="connsiteX5" fmla="*/ 3309871 w 5138671"/>
              <a:gd name="connsiteY5" fmla="*/ 736242 h 1217053"/>
              <a:gd name="connsiteX6" fmla="*/ 3683358 w 5138671"/>
              <a:gd name="connsiteY6" fmla="*/ 105177 h 1217053"/>
              <a:gd name="connsiteX7" fmla="*/ 4172755 w 5138671"/>
              <a:gd name="connsiteY7" fmla="*/ 105177 h 1217053"/>
              <a:gd name="connsiteX8" fmla="*/ 5138671 w 5138671"/>
              <a:gd name="connsiteY8" fmla="*/ 79420 h 1217053"/>
              <a:gd name="connsiteX0" fmla="*/ 0 w 5138671"/>
              <a:gd name="connsiteY0" fmla="*/ 25757 h 1137633"/>
              <a:gd name="connsiteX1" fmla="*/ 607454 w 5138671"/>
              <a:gd name="connsiteY1" fmla="*/ 235039 h 1137633"/>
              <a:gd name="connsiteX2" fmla="*/ 1217054 w 5138671"/>
              <a:gd name="connsiteY2" fmla="*/ 387439 h 1137633"/>
              <a:gd name="connsiteX3" fmla="*/ 1803043 w 5138671"/>
              <a:gd name="connsiteY3" fmla="*/ 682580 h 1137633"/>
              <a:gd name="connsiteX4" fmla="*/ 2575775 w 5138671"/>
              <a:gd name="connsiteY4" fmla="*/ 1133340 h 1137633"/>
              <a:gd name="connsiteX5" fmla="*/ 3309871 w 5138671"/>
              <a:gd name="connsiteY5" fmla="*/ 656822 h 1137633"/>
              <a:gd name="connsiteX6" fmla="*/ 3731654 w 5138671"/>
              <a:gd name="connsiteY6" fmla="*/ 311239 h 1137633"/>
              <a:gd name="connsiteX7" fmla="*/ 4172755 w 5138671"/>
              <a:gd name="connsiteY7" fmla="*/ 25757 h 1137633"/>
              <a:gd name="connsiteX8" fmla="*/ 5138671 w 5138671"/>
              <a:gd name="connsiteY8" fmla="*/ 0 h 1137633"/>
              <a:gd name="connsiteX0" fmla="*/ 0 w 5138671"/>
              <a:gd name="connsiteY0" fmla="*/ 25757 h 1137633"/>
              <a:gd name="connsiteX1" fmla="*/ 607454 w 5138671"/>
              <a:gd name="connsiteY1" fmla="*/ 235039 h 1137633"/>
              <a:gd name="connsiteX2" fmla="*/ 1217054 w 5138671"/>
              <a:gd name="connsiteY2" fmla="*/ 387439 h 1137633"/>
              <a:gd name="connsiteX3" fmla="*/ 1803043 w 5138671"/>
              <a:gd name="connsiteY3" fmla="*/ 682580 h 1137633"/>
              <a:gd name="connsiteX4" fmla="*/ 2575775 w 5138671"/>
              <a:gd name="connsiteY4" fmla="*/ 1133340 h 1137633"/>
              <a:gd name="connsiteX5" fmla="*/ 3309871 w 5138671"/>
              <a:gd name="connsiteY5" fmla="*/ 656822 h 1137633"/>
              <a:gd name="connsiteX6" fmla="*/ 3731654 w 5138671"/>
              <a:gd name="connsiteY6" fmla="*/ 311239 h 1137633"/>
              <a:gd name="connsiteX7" fmla="*/ 4341254 w 5138671"/>
              <a:gd name="connsiteY7" fmla="*/ 311239 h 1137633"/>
              <a:gd name="connsiteX8" fmla="*/ 5138671 w 5138671"/>
              <a:gd name="connsiteY8" fmla="*/ 0 h 1137633"/>
              <a:gd name="connsiteX0" fmla="*/ 0 w 5138671"/>
              <a:gd name="connsiteY0" fmla="*/ 25757 h 1137633"/>
              <a:gd name="connsiteX1" fmla="*/ 607454 w 5138671"/>
              <a:gd name="connsiteY1" fmla="*/ 235039 h 1137633"/>
              <a:gd name="connsiteX2" fmla="*/ 1217054 w 5138671"/>
              <a:gd name="connsiteY2" fmla="*/ 387439 h 1137633"/>
              <a:gd name="connsiteX3" fmla="*/ 1803043 w 5138671"/>
              <a:gd name="connsiteY3" fmla="*/ 682580 h 1137633"/>
              <a:gd name="connsiteX4" fmla="*/ 2575775 w 5138671"/>
              <a:gd name="connsiteY4" fmla="*/ 1133340 h 1137633"/>
              <a:gd name="connsiteX5" fmla="*/ 3309871 w 5138671"/>
              <a:gd name="connsiteY5" fmla="*/ 656822 h 1137633"/>
              <a:gd name="connsiteX6" fmla="*/ 3731654 w 5138671"/>
              <a:gd name="connsiteY6" fmla="*/ 387439 h 1137633"/>
              <a:gd name="connsiteX7" fmla="*/ 4341254 w 5138671"/>
              <a:gd name="connsiteY7" fmla="*/ 311239 h 1137633"/>
              <a:gd name="connsiteX8" fmla="*/ 5138671 w 5138671"/>
              <a:gd name="connsiteY8" fmla="*/ 0 h 1137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38671" h="1137633">
                <a:moveTo>
                  <a:pt x="0" y="25757"/>
                </a:moveTo>
                <a:lnTo>
                  <a:pt x="607454" y="235039"/>
                </a:lnTo>
                <a:cubicBezTo>
                  <a:pt x="826395" y="235039"/>
                  <a:pt x="1017789" y="312849"/>
                  <a:pt x="1217054" y="387439"/>
                </a:cubicBezTo>
                <a:cubicBezTo>
                  <a:pt x="1416319" y="462029"/>
                  <a:pt x="1576590" y="558263"/>
                  <a:pt x="1803043" y="682580"/>
                </a:cubicBezTo>
                <a:cubicBezTo>
                  <a:pt x="2029496" y="806897"/>
                  <a:pt x="2324637" y="1137633"/>
                  <a:pt x="2575775" y="1133340"/>
                </a:cubicBezTo>
                <a:cubicBezTo>
                  <a:pt x="2826913" y="1129047"/>
                  <a:pt x="3117225" y="781139"/>
                  <a:pt x="3309871" y="656822"/>
                </a:cubicBezTo>
                <a:cubicBezTo>
                  <a:pt x="3502517" y="532505"/>
                  <a:pt x="3559757" y="445036"/>
                  <a:pt x="3731654" y="387439"/>
                </a:cubicBezTo>
                <a:cubicBezTo>
                  <a:pt x="3903551" y="329842"/>
                  <a:pt x="4341254" y="311239"/>
                  <a:pt x="4341254" y="311239"/>
                </a:cubicBezTo>
                <a:lnTo>
                  <a:pt x="5138671" y="0"/>
                </a:lnTo>
              </a:path>
            </a:pathLst>
          </a:custGeom>
          <a:ln w="571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7" name="Straight Arrow Connector 36"/>
          <p:cNvCxnSpPr/>
          <p:nvPr/>
        </p:nvCxnSpPr>
        <p:spPr>
          <a:xfrm>
            <a:off x="5181600" y="3048000"/>
            <a:ext cx="457200" cy="1588"/>
          </a:xfrm>
          <a:prstGeom prst="straightConnector1">
            <a:avLst/>
          </a:prstGeom>
          <a:ln w="5715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10800000">
            <a:off x="3276601" y="3048000"/>
            <a:ext cx="4572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7315201" y="5180012"/>
            <a:ext cx="457200" cy="1588"/>
          </a:xfrm>
          <a:prstGeom prst="straightConnector1">
            <a:avLst/>
          </a:prstGeom>
          <a:ln w="5715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10800000">
            <a:off x="7239001" y="4951412"/>
            <a:ext cx="4572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7772400" y="4724400"/>
            <a:ext cx="1321196" cy="646331"/>
          </a:xfrm>
          <a:prstGeom prst="rect">
            <a:avLst/>
          </a:prstGeom>
          <a:noFill/>
        </p:spPr>
        <p:txBody>
          <a:bodyPr wrap="none" rtlCol="0">
            <a:spAutoFit/>
          </a:bodyPr>
          <a:lstStyle/>
          <a:p>
            <a:r>
              <a:rPr lang="en-US" dirty="0" smtClean="0"/>
              <a:t>Fault</a:t>
            </a:r>
          </a:p>
          <a:p>
            <a:r>
              <a:rPr lang="en-US" dirty="0" smtClean="0"/>
              <a:t>Notification</a:t>
            </a:r>
            <a:endParaRPr lang="en-US" dirty="0"/>
          </a:p>
        </p:txBody>
      </p:sp>
      <p:sp>
        <p:nvSpPr>
          <p:cNvPr id="28" name="&quot;No&quot; Symbol 27"/>
          <p:cNvSpPr/>
          <p:nvPr/>
        </p:nvSpPr>
        <p:spPr>
          <a:xfrm>
            <a:off x="3810000" y="3124200"/>
            <a:ext cx="381000" cy="381000"/>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TextBox 18"/>
          <p:cNvSpPr txBox="1">
            <a:spLocks noChangeArrowheads="1"/>
          </p:cNvSpPr>
          <p:nvPr/>
        </p:nvSpPr>
        <p:spPr bwMode="auto">
          <a:xfrm>
            <a:off x="60023" y="2047875"/>
            <a:ext cx="1126142" cy="923330"/>
          </a:xfrm>
          <a:prstGeom prst="rect">
            <a:avLst/>
          </a:prstGeom>
          <a:noFill/>
          <a:ln w="9525">
            <a:noFill/>
            <a:miter lim="800000"/>
            <a:headEnd/>
            <a:tailEnd/>
          </a:ln>
        </p:spPr>
        <p:txBody>
          <a:bodyPr wrap="none">
            <a:spAutoFit/>
          </a:bodyPr>
          <a:lstStyle/>
          <a:p>
            <a:pPr algn="ctr"/>
            <a:r>
              <a:rPr lang="en-US" dirty="0" smtClean="0">
                <a:latin typeface="Calibri" pitchFamily="34" charset="0"/>
              </a:rPr>
              <a:t>Op1</a:t>
            </a:r>
            <a:endParaRPr lang="en-US" dirty="0">
              <a:latin typeface="Calibri" pitchFamily="34" charset="0"/>
            </a:endParaRPr>
          </a:p>
          <a:p>
            <a:pPr algn="ctr"/>
            <a:r>
              <a:rPr lang="en-US" dirty="0" smtClean="0">
                <a:latin typeface="Calibri" pitchFamily="34" charset="0"/>
              </a:rPr>
              <a:t>L2 Service</a:t>
            </a:r>
            <a:endParaRPr lang="en-US" dirty="0">
              <a:latin typeface="Calibri" pitchFamily="34" charset="0"/>
            </a:endParaRPr>
          </a:p>
          <a:p>
            <a:pPr algn="ctr"/>
            <a:r>
              <a:rPr lang="en-US" dirty="0">
                <a:latin typeface="Calibri" pitchFamily="34" charset="0"/>
              </a:rPr>
              <a:t>Customer</a:t>
            </a:r>
          </a:p>
        </p:txBody>
      </p:sp>
      <p:sp>
        <p:nvSpPr>
          <p:cNvPr id="32" name="TextBox 19"/>
          <p:cNvSpPr txBox="1">
            <a:spLocks noChangeArrowheads="1"/>
          </p:cNvSpPr>
          <p:nvPr/>
        </p:nvSpPr>
        <p:spPr bwMode="auto">
          <a:xfrm>
            <a:off x="8034036" y="2057400"/>
            <a:ext cx="1126142" cy="923330"/>
          </a:xfrm>
          <a:prstGeom prst="rect">
            <a:avLst/>
          </a:prstGeom>
          <a:noFill/>
          <a:ln w="9525">
            <a:noFill/>
            <a:miter lim="800000"/>
            <a:headEnd/>
            <a:tailEnd/>
          </a:ln>
        </p:spPr>
        <p:txBody>
          <a:bodyPr wrap="none">
            <a:spAutoFit/>
          </a:bodyPr>
          <a:lstStyle/>
          <a:p>
            <a:pPr algn="ctr"/>
            <a:r>
              <a:rPr lang="en-US" dirty="0" smtClean="0">
                <a:latin typeface="Calibri" pitchFamily="34" charset="0"/>
              </a:rPr>
              <a:t>Op1</a:t>
            </a:r>
            <a:endParaRPr lang="en-US" dirty="0">
              <a:latin typeface="Calibri" pitchFamily="34" charset="0"/>
            </a:endParaRPr>
          </a:p>
          <a:p>
            <a:pPr algn="ctr"/>
            <a:r>
              <a:rPr lang="en-US" dirty="0" smtClean="0">
                <a:latin typeface="Calibri" pitchFamily="34" charset="0"/>
              </a:rPr>
              <a:t>L2 Service</a:t>
            </a:r>
            <a:endParaRPr lang="en-US" dirty="0">
              <a:latin typeface="Calibri" pitchFamily="34" charset="0"/>
            </a:endParaRPr>
          </a:p>
          <a:p>
            <a:pPr algn="ctr"/>
            <a:r>
              <a:rPr lang="en-US" dirty="0">
                <a:latin typeface="Calibri" pitchFamily="34" charset="0"/>
              </a:rPr>
              <a:t>Customer</a:t>
            </a:r>
          </a:p>
        </p:txBody>
      </p:sp>
      <p:sp>
        <p:nvSpPr>
          <p:cNvPr id="34" name="Date Placeholder 33"/>
          <p:cNvSpPr>
            <a:spLocks noGrp="1"/>
          </p:cNvSpPr>
          <p:nvPr>
            <p:ph type="dt" sz="half" idx="10"/>
          </p:nvPr>
        </p:nvSpPr>
        <p:spPr/>
        <p:txBody>
          <a:bodyPr/>
          <a:lstStyle/>
          <a:p>
            <a:fld id="{A71F94B4-0119-4727-BD76-360CECED54B1}" type="datetime1">
              <a:rPr lang="en-US" smtClean="0"/>
              <a:t>1/12/2011</a:t>
            </a:fld>
            <a:endParaRPr lang="en-US"/>
          </a:p>
        </p:txBody>
      </p:sp>
      <p:sp>
        <p:nvSpPr>
          <p:cNvPr id="36" name="Footer Placeholder 35"/>
          <p:cNvSpPr>
            <a:spLocks noGrp="1"/>
          </p:cNvSpPr>
          <p:nvPr>
            <p:ph type="ftr" sz="quarter" idx="11"/>
          </p:nvPr>
        </p:nvSpPr>
        <p:spPr/>
        <p:txBody>
          <a:bodyPr/>
          <a:lstStyle/>
          <a:p>
            <a:r>
              <a:rPr lang="en-US" smtClean="0"/>
              <a:t>IEEE Interim Jan 2011, Kauai, Hawaii</a:t>
            </a:r>
            <a:endParaRPr lang="en-US"/>
          </a:p>
        </p:txBody>
      </p:sp>
      <p:sp>
        <p:nvSpPr>
          <p:cNvPr id="38" name="Slide Number Placeholder 37"/>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par>
                                <p:cTn id="21" presetID="1" presetClass="exit" presetSubtype="0" fill="hold" nodeType="withEffect">
                                  <p:stCondLst>
                                    <p:cond delay="0"/>
                                  </p:stCondLst>
                                  <p:childTnLst>
                                    <p:set>
                                      <p:cBhvr>
                                        <p:cTn id="22" dur="1" fill="hold">
                                          <p:stCondLst>
                                            <p:cond delay="0"/>
                                          </p:stCondLst>
                                        </p:cTn>
                                        <p:tgtEl>
                                          <p:spTgt spid="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2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lstStyle/>
          <a:p>
            <a:endParaRPr lang="en-US" dirty="0" smtClean="0"/>
          </a:p>
          <a:p>
            <a:r>
              <a:rPr lang="en-US" dirty="0" smtClean="0"/>
              <a:t>In </a:t>
            </a:r>
            <a:r>
              <a:rPr lang="en-US" dirty="0" smtClean="0"/>
              <a:t>case of ‘=’ topology failure of link/node triggers action in both the operators. </a:t>
            </a:r>
            <a:endParaRPr lang="en-US" dirty="0" smtClean="0"/>
          </a:p>
          <a:p>
            <a:pPr lvl="1"/>
            <a:r>
              <a:rPr lang="en-US" dirty="0" smtClean="0"/>
              <a:t>This </a:t>
            </a:r>
            <a:r>
              <a:rPr lang="en-US" dirty="0" err="1" smtClean="0"/>
              <a:t>behaviour</a:t>
            </a:r>
            <a:r>
              <a:rPr lang="en-US" dirty="0" smtClean="0"/>
              <a:t> should </a:t>
            </a:r>
            <a:r>
              <a:rPr lang="en-US" dirty="0" smtClean="0"/>
              <a:t>be </a:t>
            </a:r>
            <a:r>
              <a:rPr lang="en-US" dirty="0" smtClean="0"/>
              <a:t>allowed</a:t>
            </a:r>
          </a:p>
          <a:p>
            <a:pPr lvl="1"/>
            <a:r>
              <a:rPr lang="en-US" dirty="0" smtClean="0"/>
              <a:t>Similar </a:t>
            </a:r>
            <a:r>
              <a:rPr lang="en-US" dirty="0" err="1" smtClean="0"/>
              <a:t>behaviour</a:t>
            </a:r>
            <a:r>
              <a:rPr lang="en-US" dirty="0" smtClean="0"/>
              <a:t> is valid for any RNI node failure as it triggers action in adjoining operator network</a:t>
            </a:r>
            <a:endParaRPr lang="en-US" dirty="0" smtClean="0"/>
          </a:p>
          <a:p>
            <a:pPr>
              <a:buNone/>
            </a:pPr>
            <a:endParaRPr lang="en-US" dirty="0"/>
          </a:p>
        </p:txBody>
      </p:sp>
      <p:sp>
        <p:nvSpPr>
          <p:cNvPr id="5" name="Date Placeholder 4"/>
          <p:cNvSpPr>
            <a:spLocks noGrp="1"/>
          </p:cNvSpPr>
          <p:nvPr>
            <p:ph type="dt" sz="half" idx="10"/>
          </p:nvPr>
        </p:nvSpPr>
        <p:spPr/>
        <p:txBody>
          <a:bodyPr/>
          <a:lstStyle/>
          <a:p>
            <a:fld id="{AD159CCE-E8C1-4030-A441-2F3E9DF35A74}" type="datetime1">
              <a:rPr lang="en-US" smtClean="0"/>
              <a:t>1/12/2011</a:t>
            </a:fld>
            <a:endParaRPr lang="en-US"/>
          </a:p>
        </p:txBody>
      </p:sp>
      <p:sp>
        <p:nvSpPr>
          <p:cNvPr id="6" name="Footer Placeholder 5"/>
          <p:cNvSpPr>
            <a:spLocks noGrp="1"/>
          </p:cNvSpPr>
          <p:nvPr>
            <p:ph type="ftr" sz="quarter" idx="11"/>
          </p:nvPr>
        </p:nvSpPr>
        <p:spPr/>
        <p:txBody>
          <a:bodyPr/>
          <a:lstStyle/>
          <a:p>
            <a:r>
              <a:rPr lang="en-US" smtClean="0"/>
              <a:t>IEEE Interim Jan 2011, Kauai, Hawaii</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p:cNvCxnSpPr/>
          <p:nvPr/>
        </p:nvCxnSpPr>
        <p:spPr>
          <a:xfrm rot="5400000">
            <a:off x="3695700" y="3695700"/>
            <a:ext cx="17526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076" name="Title 1"/>
          <p:cNvSpPr>
            <a:spLocks noGrp="1"/>
          </p:cNvSpPr>
          <p:nvPr>
            <p:ph type="title"/>
          </p:nvPr>
        </p:nvSpPr>
        <p:spPr/>
        <p:txBody>
          <a:bodyPr/>
          <a:lstStyle/>
          <a:p>
            <a:pPr eaLnBrk="1" hangingPunct="1"/>
            <a:r>
              <a:rPr lang="en-US" dirty="0" smtClean="0"/>
              <a:t>Failure within Operator Network</a:t>
            </a:r>
            <a:endParaRPr lang="en-US" dirty="0" smtClean="0"/>
          </a:p>
        </p:txBody>
      </p:sp>
      <p:sp>
        <p:nvSpPr>
          <p:cNvPr id="4" name="Cloud 3"/>
          <p:cNvSpPr/>
          <p:nvPr/>
        </p:nvSpPr>
        <p:spPr>
          <a:xfrm>
            <a:off x="2133600" y="2819400"/>
            <a:ext cx="1905000" cy="1219200"/>
          </a:xfrm>
          <a:prstGeom prst="cloud">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n-US" b="1" dirty="0" smtClean="0"/>
              <a:t>Op1</a:t>
            </a:r>
            <a:endParaRPr lang="en-US" b="1" dirty="0"/>
          </a:p>
          <a:p>
            <a:pPr algn="ctr" fontAlgn="auto">
              <a:spcBef>
                <a:spcPts val="0"/>
              </a:spcBef>
              <a:spcAft>
                <a:spcPts val="0"/>
              </a:spcAft>
              <a:defRPr/>
            </a:pPr>
            <a:r>
              <a:rPr lang="en-US" sz="1600" b="1" dirty="0" smtClean="0"/>
              <a:t>L2 Network</a:t>
            </a:r>
            <a:endParaRPr lang="en-US" b="1" dirty="0"/>
          </a:p>
        </p:txBody>
      </p:sp>
      <p:sp>
        <p:nvSpPr>
          <p:cNvPr id="5" name="Cloud 4"/>
          <p:cNvSpPr/>
          <p:nvPr/>
        </p:nvSpPr>
        <p:spPr>
          <a:xfrm>
            <a:off x="5105400" y="2819400"/>
            <a:ext cx="1905000" cy="1219200"/>
          </a:xfrm>
          <a:prstGeom prst="cloud">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dirty="0" smtClean="0"/>
              <a:t>Op2</a:t>
            </a:r>
            <a:endParaRPr lang="en-US" dirty="0"/>
          </a:p>
          <a:p>
            <a:pPr algn="ctr" fontAlgn="auto">
              <a:spcBef>
                <a:spcPts val="0"/>
              </a:spcBef>
              <a:spcAft>
                <a:spcPts val="0"/>
              </a:spcAft>
              <a:defRPr/>
            </a:pPr>
            <a:r>
              <a:rPr lang="en-US" sz="1600" dirty="0" smtClean="0"/>
              <a:t>L2 Leased Line</a:t>
            </a:r>
            <a:endParaRPr lang="en-US" dirty="0"/>
          </a:p>
        </p:txBody>
      </p:sp>
      <p:sp>
        <p:nvSpPr>
          <p:cNvPr id="6" name="Cube 5"/>
          <p:cNvSpPr/>
          <p:nvPr/>
        </p:nvSpPr>
        <p:spPr>
          <a:xfrm>
            <a:off x="152400" y="2971800"/>
            <a:ext cx="762000" cy="762000"/>
          </a:xfrm>
          <a:prstGeom prst="cube">
            <a:avLst/>
          </a:prstGeom>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r>
              <a:rPr lang="en-US" dirty="0"/>
              <a:t>C1</a:t>
            </a:r>
          </a:p>
        </p:txBody>
      </p:sp>
      <p:sp>
        <p:nvSpPr>
          <p:cNvPr id="7" name="Cube 6"/>
          <p:cNvSpPr/>
          <p:nvPr/>
        </p:nvSpPr>
        <p:spPr>
          <a:xfrm>
            <a:off x="8229600" y="2971800"/>
            <a:ext cx="762000" cy="762000"/>
          </a:xfrm>
          <a:prstGeom prst="cube">
            <a:avLst/>
          </a:prstGeom>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r>
              <a:rPr lang="en-US" dirty="0"/>
              <a:t>C2</a:t>
            </a:r>
          </a:p>
        </p:txBody>
      </p:sp>
      <p:sp>
        <p:nvSpPr>
          <p:cNvPr id="3084" name="AutoShape 6" descr="data:image/jpg;base64,/9j/4AAQSkZJRgABAQAAAQABAAD/2wBDAAkGBwgHBgkIBwgKCgkLDRYPDQwMDRsUFRAWIB0iIiAdHx8kKDQsJCYxJx8fLT0tMTU3Ojo6Iys/RD84QzQ5Ojf/2wBDAQoKCg0MDRoPDxo3JR8lNzc3Nzc3Nzc3Nzc3Nzc3Nzc3Nzc3Nzc3Nzc3Nzc3Nzc3Nzc3Nzc3Nzc3Nzc3Nzc3Nzf/wAARCABeAG4DASIAAhEBAxEB/8QAGwABAAIDAQEAAAAAAAAAAAAAAAUGAQMEAgf/xAA4EAABAwMBBgQDBgUFAAAAAAABAAIDBAURMQYSIUFRcRMyYYEUIpEHFUKhsfAzQ2LB0SNScoLh/8QAGQEBAAMBAQAAAAAAAAAAAAAAAAIDBAUB/8QAIREAAwACAgIDAQEAAAAAAAAAAAECAxEEEiExEyJBUcH/2gAMAwEAAhEDEQA/APuCIiAIETRACiEhapqmGAEzSsZ3KA2oNVHuvNED/Ec71a0rZFdKOUgNnaCeTuCA7EWA5rgC0gg8wVlAFjK562upKGAzVtTFBEPxSPACqtz+0Sz0ga6njqKxhOPEijwwf9nYBUpi7epRGqmfbLmgUJsxtJR7R00k1I2SN0TsSRyAZaTxGnAjVTa8qXL1Xs9mlS2giIvD0LDjgZKyoW/1pY0U0bsFwy8jXHRAarjeXEujozgDgZOZ7KtPutG6VwkqQJAfmEmc/muv96Kt7SNpjUB8cg8c8JGjj791HLTxraNXDwRmvrWyeZV00nkqIj2eFtBDxluCOo4qhEBWzZ1pZa4ycDLnOB/fZQw53kemjTzeBPHjsq2TdJWz0hBied3m0+U+ynoKp1xhHw8rYXjhIC3ec3tnh9VWFupah9NUMljPEHiOo6LQ0cwn4bHQsn+InjNTUYx41SfEcB0GeAHoAFG7dXCktWzdV4jGF0zDFDHgcXEcuwyfZS1ddqOhtbrhVSiOnDQ7J5k8gOZ9F86tcVVt9tN8dWRllqo3/LETw6hnqTwLj7dFbght96epRRlrX1Xtlm+zOzOtezzZZmbs9WfFdnUNxhg+nH3Kt68sbujGAANML0qslvJTt/pbE9ZUhERQJAqmVkxnqpZD+Jxx2VxlOI3divl16u/g71PSn/UPmeD5e3qvHahbZdgwVnvpKPV5u4pw6CmIM2jn/wCz/wBVcZHJNJuMa58jjwGMkldlutc9e7f8kOf4jufYKz0dFBRR7lOzd6nPE+6zdLzvs/COy8+HhR0jzRWa60z0UDZnua5p8wb+BWKzs3bXTjOcsz9St8j4XvNNIWlzmbxjI1bnH6r1BEyCJkMYwxgwB0WiMCx1tHO5HNrPiU372e1x3S5UtrpXVFW75dGsHmeegH7Cir/tRTW3fgpt2erHAj8MZ9T19FSQbhtDc2tc50879M+Vjf7D0XSw8V1978I5d5UvE+yapZbrtteI6NrnCFji5rc5bAzQu9T36+y+0We201ot8NFRs3YYm4HVx5k9SdVXfs+s0Npp5o48PkIYZZeb3cfyVwwqeTmVPpHiV6GLH1+z9hERZS4IdFjKh9o7wLTQF4w6eTLYmnmcansvG9LbJY4rJSmV5ZwbXX/4KI0dJJipkHzOH8tp/uqdbrE8yeLcGua3ORG4YLuhPdWXZWxuqpvvW5jxHPO9G1/He/qI/RTN+ot5oqYxksGH41x1VUx8j7V6OhkzLjR8OF+f1/4QDQGtDWgAAaDks8kKcitX4c5vb2yjbb11RSX+klpn+G+CEFjh6kk59Fx3ba6trYBBTj4Vm5iQsPFx9DyC17cvL9opRvAhkTAAOXBQGOZHD6Lt4MEPHNNeTBeSuzR2Wy3VV1qhBSM3nauc7Rg6k/vK+l2Sz09npvChy6R3GSUji8/4XnZ2K3stkbrW3EMgySTlxOh3j1BUxSwSVM7IYxxdqeQC5/J5NZH19I0YsaS2yd2ehLKZ0p/mO/IcP1z9FLrXBE2GJkTB8rGgBbFgLgiLBQHnhxHqvnzZBtFtUxtS4eA0kNYTjLW6DuSvoWOByqpPsVA+qdLHVyRsc4uDN3JbnocqrKm9aNvDy48bru9Nrw/4WV8scEe/I5kTANXOAAHutEdfHVHdpGunboXgfJ9Tr7Lio9mbdTua+SN1Q9ujp3F+PbRTTQAMAYA0AVk7MtKE/q9kDcbK5pdLRjLdTF07KHc0tcWuBBHIjCvC0z08M4xNEx//ACblS2QKHUW+iqSXVFJBK52rnxgk++FxybN2aQfNb4Wj+jLf0IV/+56InPgkdnu/yvcVso4jlsDSRzcSf1Viy0vTIuU/wptj2djp3PFshfHHJguBe4sB0zx59lcrfQR0UeG/M8+Z55+i6wAAABgDksqFU6e2SQRFlRBhEQIAiIgMLKIEARCiAINUQaoAiIgCIiAIiBAf/9k=">
            <a:hlinkClick r:id="rId3"/>
          </p:cNvPr>
          <p:cNvSpPr>
            <a:spLocks noChangeAspect="1" noChangeArrowheads="1"/>
          </p:cNvSpPr>
          <p:nvPr/>
        </p:nvSpPr>
        <p:spPr bwMode="auto">
          <a:xfrm>
            <a:off x="155575" y="-427038"/>
            <a:ext cx="1047750" cy="895351"/>
          </a:xfrm>
          <a:prstGeom prst="rect">
            <a:avLst/>
          </a:prstGeom>
          <a:noFill/>
          <a:ln w="9525">
            <a:noFill/>
            <a:miter lim="800000"/>
            <a:headEnd/>
            <a:tailEnd/>
          </a:ln>
        </p:spPr>
        <p:txBody>
          <a:bodyPr/>
          <a:lstStyle/>
          <a:p>
            <a:endParaRPr lang="en-US">
              <a:latin typeface="Calibri" pitchFamily="34" charset="0"/>
            </a:endParaRPr>
          </a:p>
        </p:txBody>
      </p:sp>
      <p:sp>
        <p:nvSpPr>
          <p:cNvPr id="3085" name="TextBox 16"/>
          <p:cNvSpPr txBox="1">
            <a:spLocks noChangeArrowheads="1"/>
          </p:cNvSpPr>
          <p:nvPr/>
        </p:nvSpPr>
        <p:spPr bwMode="auto">
          <a:xfrm>
            <a:off x="971550" y="3352800"/>
            <a:ext cx="1085850" cy="915988"/>
          </a:xfrm>
          <a:prstGeom prst="rect">
            <a:avLst/>
          </a:prstGeom>
          <a:noFill/>
          <a:ln w="9525">
            <a:noFill/>
            <a:miter lim="800000"/>
            <a:headEnd/>
            <a:tailEnd/>
          </a:ln>
        </p:spPr>
        <p:txBody>
          <a:bodyPr wrap="none">
            <a:spAutoFit/>
          </a:bodyPr>
          <a:lstStyle/>
          <a:p>
            <a:pPr algn="ctr"/>
            <a:r>
              <a:rPr lang="en-US">
                <a:latin typeface="Calibri" pitchFamily="34" charset="0"/>
              </a:rPr>
              <a:t>Carrier </a:t>
            </a:r>
          </a:p>
          <a:p>
            <a:pPr algn="ctr"/>
            <a:r>
              <a:rPr lang="en-US">
                <a:latin typeface="Calibri" pitchFamily="34" charset="0"/>
              </a:rPr>
              <a:t>Ethernet/</a:t>
            </a:r>
          </a:p>
          <a:p>
            <a:pPr algn="ctr"/>
            <a:r>
              <a:rPr lang="en-US">
                <a:latin typeface="Calibri" pitchFamily="34" charset="0"/>
              </a:rPr>
              <a:t>EoSDH</a:t>
            </a:r>
          </a:p>
        </p:txBody>
      </p:sp>
      <p:sp>
        <p:nvSpPr>
          <p:cNvPr id="3086" name="TextBox 17"/>
          <p:cNvSpPr txBox="1">
            <a:spLocks noChangeArrowheads="1"/>
          </p:cNvSpPr>
          <p:nvPr/>
        </p:nvSpPr>
        <p:spPr bwMode="auto">
          <a:xfrm>
            <a:off x="7010400" y="3352800"/>
            <a:ext cx="1085850" cy="915988"/>
          </a:xfrm>
          <a:prstGeom prst="rect">
            <a:avLst/>
          </a:prstGeom>
          <a:noFill/>
          <a:ln w="9525">
            <a:noFill/>
            <a:miter lim="800000"/>
            <a:headEnd/>
            <a:tailEnd/>
          </a:ln>
        </p:spPr>
        <p:txBody>
          <a:bodyPr wrap="none">
            <a:spAutoFit/>
          </a:bodyPr>
          <a:lstStyle/>
          <a:p>
            <a:pPr algn="ctr"/>
            <a:r>
              <a:rPr lang="en-US">
                <a:latin typeface="Calibri" pitchFamily="34" charset="0"/>
              </a:rPr>
              <a:t>Carrier </a:t>
            </a:r>
          </a:p>
          <a:p>
            <a:pPr algn="ctr"/>
            <a:r>
              <a:rPr lang="en-US">
                <a:latin typeface="Calibri" pitchFamily="34" charset="0"/>
              </a:rPr>
              <a:t>Ethernet/</a:t>
            </a:r>
          </a:p>
          <a:p>
            <a:pPr algn="ctr"/>
            <a:r>
              <a:rPr lang="en-US">
                <a:latin typeface="Calibri" pitchFamily="34" charset="0"/>
              </a:rPr>
              <a:t>EoSDH</a:t>
            </a:r>
          </a:p>
        </p:txBody>
      </p:sp>
      <p:sp>
        <p:nvSpPr>
          <p:cNvPr id="21" name="Rectangle 20"/>
          <p:cNvSpPr/>
          <p:nvPr/>
        </p:nvSpPr>
        <p:spPr>
          <a:xfrm>
            <a:off x="2286000" y="5334000"/>
            <a:ext cx="4648200" cy="7620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marL="457200" indent="-457200"/>
            <a:r>
              <a:rPr lang="en-US" sz="2000" dirty="0" smtClean="0"/>
              <a:t>	Fault within the operator may lead to  </a:t>
            </a:r>
            <a:r>
              <a:rPr lang="en-US" sz="2000" dirty="0" smtClean="0"/>
              <a:t>triggering actions in other operator</a:t>
            </a:r>
            <a:endParaRPr lang="en-US" sz="2000" dirty="0" smtClean="0"/>
          </a:p>
        </p:txBody>
      </p:sp>
      <p:sp>
        <p:nvSpPr>
          <p:cNvPr id="3092" name="TextBox 25"/>
          <p:cNvSpPr txBox="1">
            <a:spLocks noChangeArrowheads="1"/>
          </p:cNvSpPr>
          <p:nvPr/>
        </p:nvSpPr>
        <p:spPr bwMode="auto">
          <a:xfrm>
            <a:off x="4224337" y="2373312"/>
            <a:ext cx="652463" cy="369888"/>
          </a:xfrm>
          <a:prstGeom prst="rect">
            <a:avLst/>
          </a:prstGeom>
          <a:noFill/>
          <a:ln w="9525">
            <a:noFill/>
            <a:miter lim="800000"/>
            <a:headEnd/>
            <a:tailEnd/>
          </a:ln>
        </p:spPr>
        <p:txBody>
          <a:bodyPr wrap="none">
            <a:spAutoFit/>
          </a:bodyPr>
          <a:lstStyle/>
          <a:p>
            <a:r>
              <a:rPr lang="en-US" dirty="0">
                <a:latin typeface="Calibri" pitchFamily="34" charset="0"/>
              </a:rPr>
              <a:t>ENNI</a:t>
            </a:r>
          </a:p>
        </p:txBody>
      </p:sp>
      <p:sp>
        <p:nvSpPr>
          <p:cNvPr id="3093" name="Line 24"/>
          <p:cNvSpPr>
            <a:spLocks noChangeShapeType="1"/>
          </p:cNvSpPr>
          <p:nvPr/>
        </p:nvSpPr>
        <p:spPr bwMode="auto">
          <a:xfrm>
            <a:off x="914400" y="3352800"/>
            <a:ext cx="1219200" cy="0"/>
          </a:xfrm>
          <a:prstGeom prst="line">
            <a:avLst/>
          </a:prstGeom>
          <a:noFill/>
          <a:ln w="9525">
            <a:solidFill>
              <a:schemeClr val="tx1"/>
            </a:solidFill>
            <a:round/>
            <a:headEnd/>
            <a:tailEnd/>
          </a:ln>
        </p:spPr>
        <p:txBody>
          <a:bodyPr/>
          <a:lstStyle/>
          <a:p>
            <a:endParaRPr lang="en-US"/>
          </a:p>
        </p:txBody>
      </p:sp>
      <p:sp>
        <p:nvSpPr>
          <p:cNvPr id="3094" name="Line 25"/>
          <p:cNvSpPr>
            <a:spLocks noChangeShapeType="1"/>
          </p:cNvSpPr>
          <p:nvPr/>
        </p:nvSpPr>
        <p:spPr bwMode="auto">
          <a:xfrm>
            <a:off x="6934200" y="3352800"/>
            <a:ext cx="1295400" cy="0"/>
          </a:xfrm>
          <a:prstGeom prst="line">
            <a:avLst/>
          </a:prstGeom>
          <a:noFill/>
          <a:ln w="9525">
            <a:solidFill>
              <a:schemeClr val="tx1"/>
            </a:solidFill>
            <a:round/>
            <a:headEnd/>
            <a:tailEnd/>
          </a:ln>
        </p:spPr>
        <p:txBody>
          <a:bodyPr/>
          <a:lstStyle/>
          <a:p>
            <a:endParaRPr lang="en-US"/>
          </a:p>
        </p:txBody>
      </p:sp>
      <p:sp>
        <p:nvSpPr>
          <p:cNvPr id="3095" name="Line 26"/>
          <p:cNvSpPr>
            <a:spLocks noChangeShapeType="1"/>
          </p:cNvSpPr>
          <p:nvPr/>
        </p:nvSpPr>
        <p:spPr bwMode="auto">
          <a:xfrm>
            <a:off x="3962400" y="3276600"/>
            <a:ext cx="1143000" cy="0"/>
          </a:xfrm>
          <a:prstGeom prst="line">
            <a:avLst/>
          </a:prstGeom>
          <a:noFill/>
          <a:ln w="9525">
            <a:solidFill>
              <a:schemeClr val="tx1"/>
            </a:solidFill>
            <a:round/>
            <a:headEnd/>
            <a:tailEnd/>
          </a:ln>
        </p:spPr>
        <p:txBody>
          <a:bodyPr/>
          <a:lstStyle/>
          <a:p>
            <a:endParaRPr lang="en-US"/>
          </a:p>
        </p:txBody>
      </p:sp>
      <p:sp>
        <p:nvSpPr>
          <p:cNvPr id="22" name="Freeform 21"/>
          <p:cNvSpPr/>
          <p:nvPr/>
        </p:nvSpPr>
        <p:spPr>
          <a:xfrm>
            <a:off x="3657600" y="3837904"/>
            <a:ext cx="1700011" cy="530181"/>
          </a:xfrm>
          <a:custGeom>
            <a:avLst/>
            <a:gdLst>
              <a:gd name="connsiteX0" fmla="*/ 0 w 1700011"/>
              <a:gd name="connsiteY0" fmla="*/ 0 h 530181"/>
              <a:gd name="connsiteX1" fmla="*/ 888642 w 1700011"/>
              <a:gd name="connsiteY1" fmla="*/ 528034 h 530181"/>
              <a:gd name="connsiteX2" fmla="*/ 1700011 w 1700011"/>
              <a:gd name="connsiteY2" fmla="*/ 12879 h 530181"/>
            </a:gdLst>
            <a:ahLst/>
            <a:cxnLst>
              <a:cxn ang="0">
                <a:pos x="connsiteX0" y="connsiteY0"/>
              </a:cxn>
              <a:cxn ang="0">
                <a:pos x="connsiteX1" y="connsiteY1"/>
              </a:cxn>
              <a:cxn ang="0">
                <a:pos x="connsiteX2" y="connsiteY2"/>
              </a:cxn>
            </a:cxnLst>
            <a:rect l="l" t="t" r="r" b="b"/>
            <a:pathLst>
              <a:path w="1700011" h="530181">
                <a:moveTo>
                  <a:pt x="0" y="0"/>
                </a:moveTo>
                <a:cubicBezTo>
                  <a:pt x="302653" y="262944"/>
                  <a:pt x="605307" y="525888"/>
                  <a:pt x="888642" y="528034"/>
                </a:cubicBezTo>
                <a:cubicBezTo>
                  <a:pt x="1171977" y="530181"/>
                  <a:pt x="1435994" y="271530"/>
                  <a:pt x="1700011" y="12879"/>
                </a:cubicBezTo>
              </a:path>
            </a:pathLst>
          </a:cu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extBox 22"/>
          <p:cNvSpPr txBox="1"/>
          <p:nvPr/>
        </p:nvSpPr>
        <p:spPr>
          <a:xfrm>
            <a:off x="4191000" y="2895600"/>
            <a:ext cx="686342" cy="369332"/>
          </a:xfrm>
          <a:prstGeom prst="rect">
            <a:avLst/>
          </a:prstGeom>
          <a:noFill/>
        </p:spPr>
        <p:txBody>
          <a:bodyPr wrap="none" rtlCol="0">
            <a:spAutoFit/>
          </a:bodyPr>
          <a:lstStyle/>
          <a:p>
            <a:r>
              <a:rPr lang="en-US" dirty="0" smtClean="0"/>
              <a:t>Work</a:t>
            </a:r>
            <a:endParaRPr lang="en-US" dirty="0"/>
          </a:p>
        </p:txBody>
      </p:sp>
      <p:sp>
        <p:nvSpPr>
          <p:cNvPr id="24" name="TextBox 23"/>
          <p:cNvSpPr txBox="1"/>
          <p:nvPr/>
        </p:nvSpPr>
        <p:spPr>
          <a:xfrm>
            <a:off x="4086865" y="3897868"/>
            <a:ext cx="866135" cy="369332"/>
          </a:xfrm>
          <a:prstGeom prst="rect">
            <a:avLst/>
          </a:prstGeom>
          <a:noFill/>
        </p:spPr>
        <p:txBody>
          <a:bodyPr wrap="none" rtlCol="0">
            <a:spAutoFit/>
          </a:bodyPr>
          <a:lstStyle/>
          <a:p>
            <a:r>
              <a:rPr lang="en-US" dirty="0" smtClean="0"/>
              <a:t>Protect</a:t>
            </a:r>
            <a:endParaRPr lang="en-US" dirty="0"/>
          </a:p>
        </p:txBody>
      </p:sp>
      <p:cxnSp>
        <p:nvCxnSpPr>
          <p:cNvPr id="33" name="Straight Connector 32"/>
          <p:cNvCxnSpPr/>
          <p:nvPr/>
        </p:nvCxnSpPr>
        <p:spPr>
          <a:xfrm>
            <a:off x="1981200" y="3200400"/>
            <a:ext cx="5181600" cy="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35" name="Freeform 34"/>
          <p:cNvSpPr/>
          <p:nvPr/>
        </p:nvSpPr>
        <p:spPr>
          <a:xfrm>
            <a:off x="1983346" y="3193961"/>
            <a:ext cx="5138671" cy="1137633"/>
          </a:xfrm>
          <a:custGeom>
            <a:avLst/>
            <a:gdLst>
              <a:gd name="connsiteX0" fmla="*/ 0 w 5138671"/>
              <a:gd name="connsiteY0" fmla="*/ 109470 h 1221346"/>
              <a:gd name="connsiteX1" fmla="*/ 695460 w 5138671"/>
              <a:gd name="connsiteY1" fmla="*/ 109470 h 1221346"/>
              <a:gd name="connsiteX2" fmla="*/ 1313646 w 5138671"/>
              <a:gd name="connsiteY2" fmla="*/ 109470 h 1221346"/>
              <a:gd name="connsiteX3" fmla="*/ 1803043 w 5138671"/>
              <a:gd name="connsiteY3" fmla="*/ 766293 h 1221346"/>
              <a:gd name="connsiteX4" fmla="*/ 2575775 w 5138671"/>
              <a:gd name="connsiteY4" fmla="*/ 1217053 h 1221346"/>
              <a:gd name="connsiteX5" fmla="*/ 3309871 w 5138671"/>
              <a:gd name="connsiteY5" fmla="*/ 740535 h 1221346"/>
              <a:gd name="connsiteX6" fmla="*/ 3683358 w 5138671"/>
              <a:gd name="connsiteY6" fmla="*/ 109470 h 1221346"/>
              <a:gd name="connsiteX7" fmla="*/ 4172755 w 5138671"/>
              <a:gd name="connsiteY7" fmla="*/ 109470 h 1221346"/>
              <a:gd name="connsiteX8" fmla="*/ 5138671 w 5138671"/>
              <a:gd name="connsiteY8" fmla="*/ 83713 h 1221346"/>
              <a:gd name="connsiteX0" fmla="*/ 0 w 5138671"/>
              <a:gd name="connsiteY0" fmla="*/ 109470 h 1221346"/>
              <a:gd name="connsiteX1" fmla="*/ 695460 w 5138671"/>
              <a:gd name="connsiteY1" fmla="*/ 109470 h 1221346"/>
              <a:gd name="connsiteX2" fmla="*/ 1313646 w 5138671"/>
              <a:gd name="connsiteY2" fmla="*/ 109470 h 1221346"/>
              <a:gd name="connsiteX3" fmla="*/ 1803043 w 5138671"/>
              <a:gd name="connsiteY3" fmla="*/ 766293 h 1221346"/>
              <a:gd name="connsiteX4" fmla="*/ 2575775 w 5138671"/>
              <a:gd name="connsiteY4" fmla="*/ 1217053 h 1221346"/>
              <a:gd name="connsiteX5" fmla="*/ 3309871 w 5138671"/>
              <a:gd name="connsiteY5" fmla="*/ 740535 h 1221346"/>
              <a:gd name="connsiteX6" fmla="*/ 3807854 w 5138671"/>
              <a:gd name="connsiteY6" fmla="*/ 318752 h 1221346"/>
              <a:gd name="connsiteX7" fmla="*/ 4172755 w 5138671"/>
              <a:gd name="connsiteY7" fmla="*/ 109470 h 1221346"/>
              <a:gd name="connsiteX8" fmla="*/ 5138671 w 5138671"/>
              <a:gd name="connsiteY8" fmla="*/ 83713 h 1221346"/>
              <a:gd name="connsiteX0" fmla="*/ 0 w 5138671"/>
              <a:gd name="connsiteY0" fmla="*/ 109470 h 1221346"/>
              <a:gd name="connsiteX1" fmla="*/ 695460 w 5138671"/>
              <a:gd name="connsiteY1" fmla="*/ 109470 h 1221346"/>
              <a:gd name="connsiteX2" fmla="*/ 1313646 w 5138671"/>
              <a:gd name="connsiteY2" fmla="*/ 109470 h 1221346"/>
              <a:gd name="connsiteX3" fmla="*/ 1803043 w 5138671"/>
              <a:gd name="connsiteY3" fmla="*/ 766293 h 1221346"/>
              <a:gd name="connsiteX4" fmla="*/ 2575775 w 5138671"/>
              <a:gd name="connsiteY4" fmla="*/ 1217053 h 1221346"/>
              <a:gd name="connsiteX5" fmla="*/ 3309871 w 5138671"/>
              <a:gd name="connsiteY5" fmla="*/ 740535 h 1221346"/>
              <a:gd name="connsiteX6" fmla="*/ 3807854 w 5138671"/>
              <a:gd name="connsiteY6" fmla="*/ 318752 h 1221346"/>
              <a:gd name="connsiteX7" fmla="*/ 4341254 w 5138671"/>
              <a:gd name="connsiteY7" fmla="*/ 242552 h 1221346"/>
              <a:gd name="connsiteX8" fmla="*/ 5138671 w 5138671"/>
              <a:gd name="connsiteY8" fmla="*/ 83713 h 1221346"/>
              <a:gd name="connsiteX0" fmla="*/ 0 w 5138671"/>
              <a:gd name="connsiteY0" fmla="*/ 109470 h 1221346"/>
              <a:gd name="connsiteX1" fmla="*/ 695460 w 5138671"/>
              <a:gd name="connsiteY1" fmla="*/ 109470 h 1221346"/>
              <a:gd name="connsiteX2" fmla="*/ 1313646 w 5138671"/>
              <a:gd name="connsiteY2" fmla="*/ 109470 h 1221346"/>
              <a:gd name="connsiteX3" fmla="*/ 1803043 w 5138671"/>
              <a:gd name="connsiteY3" fmla="*/ 766293 h 1221346"/>
              <a:gd name="connsiteX4" fmla="*/ 2575775 w 5138671"/>
              <a:gd name="connsiteY4" fmla="*/ 1217053 h 1221346"/>
              <a:gd name="connsiteX5" fmla="*/ 3309871 w 5138671"/>
              <a:gd name="connsiteY5" fmla="*/ 740535 h 1221346"/>
              <a:gd name="connsiteX6" fmla="*/ 3807854 w 5138671"/>
              <a:gd name="connsiteY6" fmla="*/ 471152 h 1221346"/>
              <a:gd name="connsiteX7" fmla="*/ 4341254 w 5138671"/>
              <a:gd name="connsiteY7" fmla="*/ 242552 h 1221346"/>
              <a:gd name="connsiteX8" fmla="*/ 5138671 w 5138671"/>
              <a:gd name="connsiteY8" fmla="*/ 83713 h 1221346"/>
              <a:gd name="connsiteX0" fmla="*/ 0 w 5138671"/>
              <a:gd name="connsiteY0" fmla="*/ 25757 h 1137633"/>
              <a:gd name="connsiteX1" fmla="*/ 695460 w 5138671"/>
              <a:gd name="connsiteY1" fmla="*/ 25757 h 1137633"/>
              <a:gd name="connsiteX2" fmla="*/ 1217054 w 5138671"/>
              <a:gd name="connsiteY2" fmla="*/ 311239 h 1137633"/>
              <a:gd name="connsiteX3" fmla="*/ 1803043 w 5138671"/>
              <a:gd name="connsiteY3" fmla="*/ 682580 h 1137633"/>
              <a:gd name="connsiteX4" fmla="*/ 2575775 w 5138671"/>
              <a:gd name="connsiteY4" fmla="*/ 1133340 h 1137633"/>
              <a:gd name="connsiteX5" fmla="*/ 3309871 w 5138671"/>
              <a:gd name="connsiteY5" fmla="*/ 656822 h 1137633"/>
              <a:gd name="connsiteX6" fmla="*/ 3807854 w 5138671"/>
              <a:gd name="connsiteY6" fmla="*/ 387439 h 1137633"/>
              <a:gd name="connsiteX7" fmla="*/ 4341254 w 5138671"/>
              <a:gd name="connsiteY7" fmla="*/ 158839 h 1137633"/>
              <a:gd name="connsiteX8" fmla="*/ 5138671 w 5138671"/>
              <a:gd name="connsiteY8" fmla="*/ 0 h 1137633"/>
              <a:gd name="connsiteX0" fmla="*/ 0 w 5138671"/>
              <a:gd name="connsiteY0" fmla="*/ 25757 h 1137633"/>
              <a:gd name="connsiteX1" fmla="*/ 683654 w 5138671"/>
              <a:gd name="connsiteY1" fmla="*/ 158839 h 1137633"/>
              <a:gd name="connsiteX2" fmla="*/ 1217054 w 5138671"/>
              <a:gd name="connsiteY2" fmla="*/ 311239 h 1137633"/>
              <a:gd name="connsiteX3" fmla="*/ 1803043 w 5138671"/>
              <a:gd name="connsiteY3" fmla="*/ 682580 h 1137633"/>
              <a:gd name="connsiteX4" fmla="*/ 2575775 w 5138671"/>
              <a:gd name="connsiteY4" fmla="*/ 1133340 h 1137633"/>
              <a:gd name="connsiteX5" fmla="*/ 3309871 w 5138671"/>
              <a:gd name="connsiteY5" fmla="*/ 656822 h 1137633"/>
              <a:gd name="connsiteX6" fmla="*/ 3807854 w 5138671"/>
              <a:gd name="connsiteY6" fmla="*/ 387439 h 1137633"/>
              <a:gd name="connsiteX7" fmla="*/ 4341254 w 5138671"/>
              <a:gd name="connsiteY7" fmla="*/ 158839 h 1137633"/>
              <a:gd name="connsiteX8" fmla="*/ 5138671 w 5138671"/>
              <a:gd name="connsiteY8" fmla="*/ 0 h 1137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38671" h="1137633">
                <a:moveTo>
                  <a:pt x="0" y="25757"/>
                </a:moveTo>
                <a:lnTo>
                  <a:pt x="683654" y="158839"/>
                </a:lnTo>
                <a:cubicBezTo>
                  <a:pt x="902595" y="158839"/>
                  <a:pt x="1030489" y="223949"/>
                  <a:pt x="1217054" y="311239"/>
                </a:cubicBezTo>
                <a:cubicBezTo>
                  <a:pt x="1403619" y="398529"/>
                  <a:pt x="1576590" y="545563"/>
                  <a:pt x="1803043" y="682580"/>
                </a:cubicBezTo>
                <a:cubicBezTo>
                  <a:pt x="2029496" y="819597"/>
                  <a:pt x="2324637" y="1137633"/>
                  <a:pt x="2575775" y="1133340"/>
                </a:cubicBezTo>
                <a:cubicBezTo>
                  <a:pt x="2826913" y="1129047"/>
                  <a:pt x="3104525" y="781139"/>
                  <a:pt x="3309871" y="656822"/>
                </a:cubicBezTo>
                <a:cubicBezTo>
                  <a:pt x="3515217" y="532505"/>
                  <a:pt x="3635957" y="470436"/>
                  <a:pt x="3807854" y="387439"/>
                </a:cubicBezTo>
                <a:cubicBezTo>
                  <a:pt x="3979751" y="304442"/>
                  <a:pt x="4341254" y="158839"/>
                  <a:pt x="4341254" y="158839"/>
                </a:cubicBezTo>
                <a:lnTo>
                  <a:pt x="5138671" y="0"/>
                </a:lnTo>
              </a:path>
            </a:pathLst>
          </a:custGeom>
          <a:ln w="571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7" name="Straight Arrow Connector 36"/>
          <p:cNvCxnSpPr/>
          <p:nvPr/>
        </p:nvCxnSpPr>
        <p:spPr>
          <a:xfrm>
            <a:off x="5181600" y="3048000"/>
            <a:ext cx="457200" cy="1588"/>
          </a:xfrm>
          <a:prstGeom prst="straightConnector1">
            <a:avLst/>
          </a:prstGeom>
          <a:ln w="5715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10800000">
            <a:off x="3276601" y="3048000"/>
            <a:ext cx="4572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7315201" y="5180012"/>
            <a:ext cx="457200" cy="1588"/>
          </a:xfrm>
          <a:prstGeom prst="straightConnector1">
            <a:avLst/>
          </a:prstGeom>
          <a:ln w="5715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10800000">
            <a:off x="7239001" y="4951412"/>
            <a:ext cx="4572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7772400" y="4724400"/>
            <a:ext cx="1321196" cy="646331"/>
          </a:xfrm>
          <a:prstGeom prst="rect">
            <a:avLst/>
          </a:prstGeom>
          <a:noFill/>
        </p:spPr>
        <p:txBody>
          <a:bodyPr wrap="none" rtlCol="0">
            <a:spAutoFit/>
          </a:bodyPr>
          <a:lstStyle/>
          <a:p>
            <a:r>
              <a:rPr lang="en-US" dirty="0" smtClean="0"/>
              <a:t>Fault</a:t>
            </a:r>
          </a:p>
          <a:p>
            <a:r>
              <a:rPr lang="en-US" dirty="0" smtClean="0"/>
              <a:t>Notification</a:t>
            </a:r>
            <a:endParaRPr lang="en-US" dirty="0"/>
          </a:p>
        </p:txBody>
      </p:sp>
      <p:sp>
        <p:nvSpPr>
          <p:cNvPr id="28" name="&quot;No&quot; Symbol 27"/>
          <p:cNvSpPr/>
          <p:nvPr/>
        </p:nvSpPr>
        <p:spPr>
          <a:xfrm>
            <a:off x="3429000" y="3048000"/>
            <a:ext cx="381000" cy="381000"/>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TextBox 18"/>
          <p:cNvSpPr txBox="1">
            <a:spLocks noChangeArrowheads="1"/>
          </p:cNvSpPr>
          <p:nvPr/>
        </p:nvSpPr>
        <p:spPr bwMode="auto">
          <a:xfrm>
            <a:off x="76200" y="1981200"/>
            <a:ext cx="1126142" cy="923330"/>
          </a:xfrm>
          <a:prstGeom prst="rect">
            <a:avLst/>
          </a:prstGeom>
          <a:noFill/>
          <a:ln w="9525">
            <a:noFill/>
            <a:miter lim="800000"/>
            <a:headEnd/>
            <a:tailEnd/>
          </a:ln>
        </p:spPr>
        <p:txBody>
          <a:bodyPr wrap="none">
            <a:spAutoFit/>
          </a:bodyPr>
          <a:lstStyle/>
          <a:p>
            <a:pPr algn="ctr"/>
            <a:r>
              <a:rPr lang="en-US" dirty="0" smtClean="0">
                <a:latin typeface="Calibri" pitchFamily="34" charset="0"/>
              </a:rPr>
              <a:t>Op1</a:t>
            </a:r>
            <a:endParaRPr lang="en-US" dirty="0">
              <a:latin typeface="Calibri" pitchFamily="34" charset="0"/>
            </a:endParaRPr>
          </a:p>
          <a:p>
            <a:pPr algn="ctr"/>
            <a:r>
              <a:rPr lang="en-US" dirty="0" smtClean="0">
                <a:latin typeface="Calibri" pitchFamily="34" charset="0"/>
              </a:rPr>
              <a:t>L2 Service</a:t>
            </a:r>
            <a:endParaRPr lang="en-US" dirty="0">
              <a:latin typeface="Calibri" pitchFamily="34" charset="0"/>
            </a:endParaRPr>
          </a:p>
          <a:p>
            <a:pPr algn="ctr"/>
            <a:r>
              <a:rPr lang="en-US" dirty="0">
                <a:latin typeface="Calibri" pitchFamily="34" charset="0"/>
              </a:rPr>
              <a:t>Customer</a:t>
            </a:r>
          </a:p>
        </p:txBody>
      </p:sp>
      <p:sp>
        <p:nvSpPr>
          <p:cNvPr id="32" name="TextBox 19"/>
          <p:cNvSpPr txBox="1">
            <a:spLocks noChangeArrowheads="1"/>
          </p:cNvSpPr>
          <p:nvPr/>
        </p:nvSpPr>
        <p:spPr bwMode="auto">
          <a:xfrm>
            <a:off x="8050213" y="1990725"/>
            <a:ext cx="1126142" cy="923330"/>
          </a:xfrm>
          <a:prstGeom prst="rect">
            <a:avLst/>
          </a:prstGeom>
          <a:noFill/>
          <a:ln w="9525">
            <a:noFill/>
            <a:miter lim="800000"/>
            <a:headEnd/>
            <a:tailEnd/>
          </a:ln>
        </p:spPr>
        <p:txBody>
          <a:bodyPr wrap="none">
            <a:spAutoFit/>
          </a:bodyPr>
          <a:lstStyle/>
          <a:p>
            <a:pPr algn="ctr"/>
            <a:r>
              <a:rPr lang="en-US" dirty="0" smtClean="0">
                <a:latin typeface="Calibri" pitchFamily="34" charset="0"/>
              </a:rPr>
              <a:t>Op1</a:t>
            </a:r>
            <a:endParaRPr lang="en-US" dirty="0">
              <a:latin typeface="Calibri" pitchFamily="34" charset="0"/>
            </a:endParaRPr>
          </a:p>
          <a:p>
            <a:pPr algn="ctr"/>
            <a:r>
              <a:rPr lang="en-US" dirty="0" smtClean="0">
                <a:latin typeface="Calibri" pitchFamily="34" charset="0"/>
              </a:rPr>
              <a:t>L2 Service</a:t>
            </a:r>
            <a:endParaRPr lang="en-US" dirty="0">
              <a:latin typeface="Calibri" pitchFamily="34" charset="0"/>
            </a:endParaRPr>
          </a:p>
          <a:p>
            <a:pPr algn="ctr"/>
            <a:r>
              <a:rPr lang="en-US" dirty="0">
                <a:latin typeface="Calibri" pitchFamily="34" charset="0"/>
              </a:rPr>
              <a:t>Customer</a:t>
            </a:r>
          </a:p>
        </p:txBody>
      </p:sp>
      <p:sp>
        <p:nvSpPr>
          <p:cNvPr id="34" name="Date Placeholder 33"/>
          <p:cNvSpPr>
            <a:spLocks noGrp="1"/>
          </p:cNvSpPr>
          <p:nvPr>
            <p:ph type="dt" sz="half" idx="10"/>
          </p:nvPr>
        </p:nvSpPr>
        <p:spPr/>
        <p:txBody>
          <a:bodyPr/>
          <a:lstStyle/>
          <a:p>
            <a:fld id="{A4B538C6-E9AF-413B-98D6-BB9A982CFED8}" type="datetime1">
              <a:rPr lang="en-US" smtClean="0"/>
              <a:t>1/12/2011</a:t>
            </a:fld>
            <a:endParaRPr lang="en-US"/>
          </a:p>
        </p:txBody>
      </p:sp>
      <p:sp>
        <p:nvSpPr>
          <p:cNvPr id="36" name="Footer Placeholder 35"/>
          <p:cNvSpPr>
            <a:spLocks noGrp="1"/>
          </p:cNvSpPr>
          <p:nvPr>
            <p:ph type="ftr" sz="quarter" idx="11"/>
          </p:nvPr>
        </p:nvSpPr>
        <p:spPr/>
        <p:txBody>
          <a:bodyPr/>
          <a:lstStyle/>
          <a:p>
            <a:r>
              <a:rPr lang="en-US" smtClean="0"/>
              <a:t>IEEE Interim Jan 2011, Kauai, Hawaii</a:t>
            </a:r>
            <a:endParaRPr lang="en-US"/>
          </a:p>
        </p:txBody>
      </p:sp>
      <p:sp>
        <p:nvSpPr>
          <p:cNvPr id="38" name="Slide Number Placeholder 37"/>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par>
                                <p:cTn id="21" presetID="1" presetClass="exit" presetSubtype="0" fill="hold" nodeType="withEffect">
                                  <p:stCondLst>
                                    <p:cond delay="0"/>
                                  </p:stCondLst>
                                  <p:childTnLst>
                                    <p:set>
                                      <p:cBhvr>
                                        <p:cTn id="22" dur="1" fill="hold">
                                          <p:stCondLst>
                                            <p:cond delay="0"/>
                                          </p:stCondLst>
                                        </p:cTn>
                                        <p:tgtEl>
                                          <p:spTgt spid="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2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we doing?</a:t>
            </a:r>
            <a:endParaRPr lang="en-US" dirty="0"/>
          </a:p>
        </p:txBody>
      </p:sp>
      <p:sp>
        <p:nvSpPr>
          <p:cNvPr id="3" name="Content Placeholder 2"/>
          <p:cNvSpPr>
            <a:spLocks noGrp="1"/>
          </p:cNvSpPr>
          <p:nvPr>
            <p:ph idx="1"/>
          </p:nvPr>
        </p:nvSpPr>
        <p:spPr/>
        <p:txBody>
          <a:bodyPr/>
          <a:lstStyle/>
          <a:p>
            <a:r>
              <a:rPr lang="en-US" dirty="0" smtClean="0"/>
              <a:t>Protection of the interconnects?</a:t>
            </a:r>
          </a:p>
          <a:p>
            <a:endParaRPr lang="en-US" dirty="0" smtClean="0"/>
          </a:p>
          <a:p>
            <a:pPr>
              <a:buNone/>
            </a:pPr>
            <a:r>
              <a:rPr lang="en-US" dirty="0" smtClean="0"/>
              <a:t>                        OR</a:t>
            </a:r>
          </a:p>
          <a:p>
            <a:pPr>
              <a:buNone/>
            </a:pPr>
            <a:r>
              <a:rPr lang="en-US" dirty="0" smtClean="0"/>
              <a:t> </a:t>
            </a:r>
            <a:r>
              <a:rPr lang="en-US" dirty="0" smtClean="0"/>
              <a:t>   </a:t>
            </a:r>
          </a:p>
          <a:p>
            <a:pPr>
              <a:buNone/>
            </a:pPr>
            <a:r>
              <a:rPr lang="en-US" dirty="0" smtClean="0"/>
              <a:t>    Protection of end-to-end services flowing over the interconnect by doing something nice at the interconnect nodes?</a:t>
            </a:r>
            <a:endParaRPr lang="en-US" dirty="0"/>
          </a:p>
        </p:txBody>
      </p:sp>
      <p:sp>
        <p:nvSpPr>
          <p:cNvPr id="4" name="Date Placeholder 3"/>
          <p:cNvSpPr>
            <a:spLocks noGrp="1"/>
          </p:cNvSpPr>
          <p:nvPr>
            <p:ph type="dt" sz="half" idx="10"/>
          </p:nvPr>
        </p:nvSpPr>
        <p:spPr/>
        <p:txBody>
          <a:bodyPr/>
          <a:lstStyle/>
          <a:p>
            <a:fld id="{599EE657-4F46-4FC3-B352-D35C067B1612}" type="datetime1">
              <a:rPr lang="en-US" smtClean="0"/>
              <a:t>1/12/2011</a:t>
            </a:fld>
            <a:endParaRPr lang="en-US"/>
          </a:p>
        </p:txBody>
      </p:sp>
      <p:sp>
        <p:nvSpPr>
          <p:cNvPr id="5" name="Footer Placeholder 4"/>
          <p:cNvSpPr>
            <a:spLocks noGrp="1"/>
          </p:cNvSpPr>
          <p:nvPr>
            <p:ph type="ftr" sz="quarter" idx="11"/>
          </p:nvPr>
        </p:nvSpPr>
        <p:spPr/>
        <p:txBody>
          <a:bodyPr/>
          <a:lstStyle/>
          <a:p>
            <a:r>
              <a:rPr lang="en-US" smtClean="0"/>
              <a:t>IEEE Interim Jan 2011, Kauai, Hawaii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Technology Independent</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4"/>
          <p:cNvSpPr>
            <a:spLocks noGrp="1"/>
          </p:cNvSpPr>
          <p:nvPr>
            <p:ph type="dt" sz="half" idx="10"/>
          </p:nvPr>
        </p:nvSpPr>
        <p:spPr/>
        <p:txBody>
          <a:bodyPr/>
          <a:lstStyle/>
          <a:p>
            <a:fld id="{DFA107A8-BBCB-460F-B18F-4621F46898A7}" type="datetime1">
              <a:rPr lang="en-US" smtClean="0"/>
              <a:t>1/12/2011</a:t>
            </a:fld>
            <a:endParaRPr lang="en-US"/>
          </a:p>
        </p:txBody>
      </p:sp>
      <p:sp>
        <p:nvSpPr>
          <p:cNvPr id="6" name="Footer Placeholder 5"/>
          <p:cNvSpPr>
            <a:spLocks noGrp="1"/>
          </p:cNvSpPr>
          <p:nvPr>
            <p:ph type="ftr" sz="quarter" idx="11"/>
          </p:nvPr>
        </p:nvSpPr>
        <p:spPr/>
        <p:txBody>
          <a:bodyPr/>
          <a:lstStyle/>
          <a:p>
            <a:r>
              <a:rPr lang="en-US" smtClean="0"/>
              <a:t>IEEE Interim Jan 2011, Kauai, Hawaii</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p:cNvCxnSpPr/>
          <p:nvPr/>
        </p:nvCxnSpPr>
        <p:spPr>
          <a:xfrm rot="5400000">
            <a:off x="3695700" y="3695700"/>
            <a:ext cx="17526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076" name="Title 1"/>
          <p:cNvSpPr>
            <a:spLocks noGrp="1"/>
          </p:cNvSpPr>
          <p:nvPr>
            <p:ph type="title"/>
          </p:nvPr>
        </p:nvSpPr>
        <p:spPr/>
        <p:txBody>
          <a:bodyPr>
            <a:normAutofit fontScale="90000"/>
          </a:bodyPr>
          <a:lstStyle/>
          <a:p>
            <a:r>
              <a:rPr lang="en-US" dirty="0" smtClean="0"/>
              <a:t>Avoid Further Encapsulation of Data</a:t>
            </a:r>
            <a:endParaRPr lang="en-US" dirty="0" smtClean="0"/>
          </a:p>
        </p:txBody>
      </p:sp>
      <p:sp>
        <p:nvSpPr>
          <p:cNvPr id="4" name="Cloud 3"/>
          <p:cNvSpPr/>
          <p:nvPr/>
        </p:nvSpPr>
        <p:spPr>
          <a:xfrm>
            <a:off x="2133600" y="2819400"/>
            <a:ext cx="1905000" cy="1219200"/>
          </a:xfrm>
          <a:prstGeom prst="cloud">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n-US" b="1" dirty="0" smtClean="0"/>
              <a:t>Op1</a:t>
            </a:r>
            <a:endParaRPr lang="en-US" b="1" dirty="0"/>
          </a:p>
          <a:p>
            <a:pPr algn="ctr" fontAlgn="auto">
              <a:spcBef>
                <a:spcPts val="0"/>
              </a:spcBef>
              <a:spcAft>
                <a:spcPts val="0"/>
              </a:spcAft>
              <a:defRPr/>
            </a:pPr>
            <a:r>
              <a:rPr lang="en-US" sz="1600" b="1" dirty="0" smtClean="0"/>
              <a:t>L2 Network</a:t>
            </a:r>
            <a:endParaRPr lang="en-US" b="1" dirty="0"/>
          </a:p>
        </p:txBody>
      </p:sp>
      <p:sp>
        <p:nvSpPr>
          <p:cNvPr id="5" name="Cloud 4"/>
          <p:cNvSpPr/>
          <p:nvPr/>
        </p:nvSpPr>
        <p:spPr>
          <a:xfrm>
            <a:off x="5105400" y="2819400"/>
            <a:ext cx="1905000" cy="1219200"/>
          </a:xfrm>
          <a:prstGeom prst="cloud">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dirty="0" smtClean="0"/>
              <a:t>Op2</a:t>
            </a:r>
            <a:endParaRPr lang="en-US" dirty="0"/>
          </a:p>
          <a:p>
            <a:pPr algn="ctr" fontAlgn="auto">
              <a:spcBef>
                <a:spcPts val="0"/>
              </a:spcBef>
              <a:spcAft>
                <a:spcPts val="0"/>
              </a:spcAft>
              <a:defRPr/>
            </a:pPr>
            <a:r>
              <a:rPr lang="en-US" sz="1600" dirty="0" smtClean="0"/>
              <a:t>L2 Leased Line</a:t>
            </a:r>
            <a:endParaRPr lang="en-US" dirty="0"/>
          </a:p>
        </p:txBody>
      </p:sp>
      <p:sp>
        <p:nvSpPr>
          <p:cNvPr id="6" name="Cube 5"/>
          <p:cNvSpPr/>
          <p:nvPr/>
        </p:nvSpPr>
        <p:spPr>
          <a:xfrm>
            <a:off x="152400" y="2971800"/>
            <a:ext cx="762000" cy="762000"/>
          </a:xfrm>
          <a:prstGeom prst="cube">
            <a:avLst/>
          </a:prstGeom>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r>
              <a:rPr lang="en-US" dirty="0"/>
              <a:t>C1</a:t>
            </a:r>
          </a:p>
        </p:txBody>
      </p:sp>
      <p:sp>
        <p:nvSpPr>
          <p:cNvPr id="7" name="Cube 6"/>
          <p:cNvSpPr/>
          <p:nvPr/>
        </p:nvSpPr>
        <p:spPr>
          <a:xfrm>
            <a:off x="8229600" y="2971800"/>
            <a:ext cx="762000" cy="762000"/>
          </a:xfrm>
          <a:prstGeom prst="cube">
            <a:avLst/>
          </a:prstGeom>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r>
              <a:rPr lang="en-US" dirty="0"/>
              <a:t>C2</a:t>
            </a:r>
          </a:p>
        </p:txBody>
      </p:sp>
      <p:sp>
        <p:nvSpPr>
          <p:cNvPr id="3084" name="AutoShape 6" descr="data:image/jpg;base64,/9j/4AAQSkZJRgABAQAAAQABAAD/2wBDAAkGBwgHBgkIBwgKCgkLDRYPDQwMDRsUFRAWIB0iIiAdHx8kKDQsJCYxJx8fLT0tMTU3Ojo6Iys/RD84QzQ5Ojf/2wBDAQoKCg0MDRoPDxo3JR8lNzc3Nzc3Nzc3Nzc3Nzc3Nzc3Nzc3Nzc3Nzc3Nzc3Nzc3Nzc3Nzc3Nzc3Nzc3Nzc3Nzf/wAARCABeAG4DASIAAhEBAxEB/8QAGwABAAIDAQEAAAAAAAAAAAAAAAUGAQMEAgf/xAA4EAABAwMBBgQDBgUFAAAAAAABAAIDBAURMQYSIUFRcRMyYYEUIpEHFUKhsfAzQ2LB0SNScoLh/8QAGQEBAAMBAQAAAAAAAAAAAAAAAAIDBAUB/8QAIREAAwACAgIDAQEAAAAAAAAAAAECAxEEEiExEyJBUcH/2gAMAwEAAhEDEQA/APuCIiAIETRACiEhapqmGAEzSsZ3KA2oNVHuvNED/Ec71a0rZFdKOUgNnaCeTuCA7EWA5rgC0gg8wVlAFjK562upKGAzVtTFBEPxSPACqtz+0Sz0ga6njqKxhOPEijwwf9nYBUpi7epRGqmfbLmgUJsxtJR7R00k1I2SN0TsSRyAZaTxGnAjVTa8qXL1Xs9mlS2giIvD0LDjgZKyoW/1pY0U0bsFwy8jXHRAarjeXEujozgDgZOZ7KtPutG6VwkqQJAfmEmc/muv96Kt7SNpjUB8cg8c8JGjj791HLTxraNXDwRmvrWyeZV00nkqIj2eFtBDxluCOo4qhEBWzZ1pZa4ycDLnOB/fZQw53kemjTzeBPHjsq2TdJWz0hBied3m0+U+ynoKp1xhHw8rYXjhIC3ec3tnh9VWFupah9NUMljPEHiOo6LQ0cwn4bHQsn+InjNTUYx41SfEcB0GeAHoAFG7dXCktWzdV4jGF0zDFDHgcXEcuwyfZS1ddqOhtbrhVSiOnDQ7J5k8gOZ9F86tcVVt9tN8dWRllqo3/LETw6hnqTwLj7dFbght96epRRlrX1Xtlm+zOzOtezzZZmbs9WfFdnUNxhg+nH3Kt68sbujGAANML0qslvJTt/pbE9ZUhERQJAqmVkxnqpZD+Jxx2VxlOI3divl16u/g71PSn/UPmeD5e3qvHahbZdgwVnvpKPV5u4pw6CmIM2jn/wCz/wBVcZHJNJuMa58jjwGMkldlutc9e7f8kOf4jufYKz0dFBRR7lOzd6nPE+6zdLzvs/COy8+HhR0jzRWa60z0UDZnua5p8wb+BWKzs3bXTjOcsz9St8j4XvNNIWlzmbxjI1bnH6r1BEyCJkMYwxgwB0WiMCx1tHO5HNrPiU372e1x3S5UtrpXVFW75dGsHmeegH7Cir/tRTW3fgpt2erHAj8MZ9T19FSQbhtDc2tc50879M+Vjf7D0XSw8V1978I5d5UvE+yapZbrtteI6NrnCFji5rc5bAzQu9T36+y+0We201ot8NFRs3YYm4HVx5k9SdVXfs+s0Npp5o48PkIYZZeb3cfyVwwqeTmVPpHiV6GLH1+z9hERZS4IdFjKh9o7wLTQF4w6eTLYmnmcansvG9LbJY4rJSmV5ZwbXX/4KI0dJJipkHzOH8tp/uqdbrE8yeLcGua3ORG4YLuhPdWXZWxuqpvvW5jxHPO9G1/He/qI/RTN+ot5oqYxksGH41x1VUx8j7V6OhkzLjR8OF+f1/4QDQGtDWgAAaDks8kKcitX4c5vb2yjbb11RSX+klpn+G+CEFjh6kk59Fx3ba6trYBBTj4Vm5iQsPFx9DyC17cvL9opRvAhkTAAOXBQGOZHD6Lt4MEPHNNeTBeSuzR2Wy3VV1qhBSM3nauc7Rg6k/vK+l2Sz09npvChy6R3GSUji8/4XnZ2K3stkbrW3EMgySTlxOh3j1BUxSwSVM7IYxxdqeQC5/J5NZH19I0YsaS2yd2ehLKZ0p/mO/IcP1z9FLrXBE2GJkTB8rGgBbFgLgiLBQHnhxHqvnzZBtFtUxtS4eA0kNYTjLW6DuSvoWOByqpPsVA+qdLHVyRsc4uDN3JbnocqrKm9aNvDy48bru9Nrw/4WV8scEe/I5kTANXOAAHutEdfHVHdpGunboXgfJ9Tr7Lio9mbdTua+SN1Q9ujp3F+PbRTTQAMAYA0AVk7MtKE/q9kDcbK5pdLRjLdTF07KHc0tcWuBBHIjCvC0z08M4xNEx//ACblS2QKHUW+iqSXVFJBK52rnxgk++FxybN2aQfNb4Wj+jLf0IV/+56InPgkdnu/yvcVso4jlsDSRzcSf1Viy0vTIuU/wptj2djp3PFshfHHJguBe4sB0zx59lcrfQR0UeG/M8+Z55+i6wAAABgDksqFU6e2SQRFlRBhEQIAiIgMLKIEARCiAINUQaoAiIgCIiAIiBAf/9k=">
            <a:hlinkClick r:id="rId3"/>
          </p:cNvPr>
          <p:cNvSpPr>
            <a:spLocks noChangeAspect="1" noChangeArrowheads="1"/>
          </p:cNvSpPr>
          <p:nvPr/>
        </p:nvSpPr>
        <p:spPr bwMode="auto">
          <a:xfrm>
            <a:off x="155575" y="-427038"/>
            <a:ext cx="1047750" cy="895351"/>
          </a:xfrm>
          <a:prstGeom prst="rect">
            <a:avLst/>
          </a:prstGeom>
          <a:noFill/>
          <a:ln w="9525">
            <a:noFill/>
            <a:miter lim="800000"/>
            <a:headEnd/>
            <a:tailEnd/>
          </a:ln>
        </p:spPr>
        <p:txBody>
          <a:bodyPr/>
          <a:lstStyle/>
          <a:p>
            <a:endParaRPr lang="en-US">
              <a:latin typeface="Calibri" pitchFamily="34" charset="0"/>
            </a:endParaRPr>
          </a:p>
        </p:txBody>
      </p:sp>
      <p:sp>
        <p:nvSpPr>
          <p:cNvPr id="3085" name="TextBox 16"/>
          <p:cNvSpPr txBox="1">
            <a:spLocks noChangeArrowheads="1"/>
          </p:cNvSpPr>
          <p:nvPr/>
        </p:nvSpPr>
        <p:spPr bwMode="auto">
          <a:xfrm>
            <a:off x="971550" y="3352800"/>
            <a:ext cx="1085850" cy="915988"/>
          </a:xfrm>
          <a:prstGeom prst="rect">
            <a:avLst/>
          </a:prstGeom>
          <a:noFill/>
          <a:ln w="9525">
            <a:noFill/>
            <a:miter lim="800000"/>
            <a:headEnd/>
            <a:tailEnd/>
          </a:ln>
        </p:spPr>
        <p:txBody>
          <a:bodyPr wrap="none">
            <a:spAutoFit/>
          </a:bodyPr>
          <a:lstStyle/>
          <a:p>
            <a:pPr algn="ctr"/>
            <a:r>
              <a:rPr lang="en-US">
                <a:latin typeface="Calibri" pitchFamily="34" charset="0"/>
              </a:rPr>
              <a:t>Carrier </a:t>
            </a:r>
          </a:p>
          <a:p>
            <a:pPr algn="ctr"/>
            <a:r>
              <a:rPr lang="en-US">
                <a:latin typeface="Calibri" pitchFamily="34" charset="0"/>
              </a:rPr>
              <a:t>Ethernet/</a:t>
            </a:r>
          </a:p>
          <a:p>
            <a:pPr algn="ctr"/>
            <a:r>
              <a:rPr lang="en-US">
                <a:latin typeface="Calibri" pitchFamily="34" charset="0"/>
              </a:rPr>
              <a:t>EoSDH</a:t>
            </a:r>
          </a:p>
        </p:txBody>
      </p:sp>
      <p:sp>
        <p:nvSpPr>
          <p:cNvPr id="3086" name="TextBox 17"/>
          <p:cNvSpPr txBox="1">
            <a:spLocks noChangeArrowheads="1"/>
          </p:cNvSpPr>
          <p:nvPr/>
        </p:nvSpPr>
        <p:spPr bwMode="auto">
          <a:xfrm>
            <a:off x="7010400" y="3352800"/>
            <a:ext cx="1085850" cy="915988"/>
          </a:xfrm>
          <a:prstGeom prst="rect">
            <a:avLst/>
          </a:prstGeom>
          <a:noFill/>
          <a:ln w="9525">
            <a:noFill/>
            <a:miter lim="800000"/>
            <a:headEnd/>
            <a:tailEnd/>
          </a:ln>
        </p:spPr>
        <p:txBody>
          <a:bodyPr wrap="none">
            <a:spAutoFit/>
          </a:bodyPr>
          <a:lstStyle/>
          <a:p>
            <a:pPr algn="ctr"/>
            <a:r>
              <a:rPr lang="en-US">
                <a:latin typeface="Calibri" pitchFamily="34" charset="0"/>
              </a:rPr>
              <a:t>Carrier </a:t>
            </a:r>
          </a:p>
          <a:p>
            <a:pPr algn="ctr"/>
            <a:r>
              <a:rPr lang="en-US">
                <a:latin typeface="Calibri" pitchFamily="34" charset="0"/>
              </a:rPr>
              <a:t>Ethernet/</a:t>
            </a:r>
          </a:p>
          <a:p>
            <a:pPr algn="ctr"/>
            <a:r>
              <a:rPr lang="en-US">
                <a:latin typeface="Calibri" pitchFamily="34" charset="0"/>
              </a:rPr>
              <a:t>EoSDH</a:t>
            </a:r>
          </a:p>
        </p:txBody>
      </p:sp>
      <p:sp>
        <p:nvSpPr>
          <p:cNvPr id="21" name="Rectangle 20"/>
          <p:cNvSpPr/>
          <p:nvPr/>
        </p:nvSpPr>
        <p:spPr>
          <a:xfrm>
            <a:off x="2286000" y="5334000"/>
            <a:ext cx="4648200" cy="6858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r>
              <a:rPr lang="en-US" sz="2000" dirty="0" smtClean="0"/>
              <a:t>No </a:t>
            </a:r>
            <a:r>
              <a:rPr lang="en-US" sz="2000" dirty="0" smtClean="0"/>
              <a:t>additional encapsulation at RNI nodes</a:t>
            </a:r>
            <a:endParaRPr lang="en-US" sz="2000" dirty="0" smtClean="0"/>
          </a:p>
        </p:txBody>
      </p:sp>
      <p:sp>
        <p:nvSpPr>
          <p:cNvPr id="3092" name="TextBox 25"/>
          <p:cNvSpPr txBox="1">
            <a:spLocks noChangeArrowheads="1"/>
          </p:cNvSpPr>
          <p:nvPr/>
        </p:nvSpPr>
        <p:spPr bwMode="auto">
          <a:xfrm>
            <a:off x="4224337" y="2373312"/>
            <a:ext cx="652463" cy="369888"/>
          </a:xfrm>
          <a:prstGeom prst="rect">
            <a:avLst/>
          </a:prstGeom>
          <a:noFill/>
          <a:ln w="9525">
            <a:noFill/>
            <a:miter lim="800000"/>
            <a:headEnd/>
            <a:tailEnd/>
          </a:ln>
        </p:spPr>
        <p:txBody>
          <a:bodyPr wrap="none">
            <a:spAutoFit/>
          </a:bodyPr>
          <a:lstStyle/>
          <a:p>
            <a:r>
              <a:rPr lang="en-US" dirty="0">
                <a:latin typeface="Calibri" pitchFamily="34" charset="0"/>
              </a:rPr>
              <a:t>ENNI</a:t>
            </a:r>
          </a:p>
        </p:txBody>
      </p:sp>
      <p:sp>
        <p:nvSpPr>
          <p:cNvPr id="3093" name="Line 24"/>
          <p:cNvSpPr>
            <a:spLocks noChangeShapeType="1"/>
          </p:cNvSpPr>
          <p:nvPr/>
        </p:nvSpPr>
        <p:spPr bwMode="auto">
          <a:xfrm>
            <a:off x="914400" y="3352800"/>
            <a:ext cx="1219200" cy="0"/>
          </a:xfrm>
          <a:prstGeom prst="line">
            <a:avLst/>
          </a:prstGeom>
          <a:noFill/>
          <a:ln w="9525">
            <a:solidFill>
              <a:schemeClr val="tx1"/>
            </a:solidFill>
            <a:round/>
            <a:headEnd/>
            <a:tailEnd/>
          </a:ln>
        </p:spPr>
        <p:txBody>
          <a:bodyPr/>
          <a:lstStyle/>
          <a:p>
            <a:endParaRPr lang="en-US"/>
          </a:p>
        </p:txBody>
      </p:sp>
      <p:sp>
        <p:nvSpPr>
          <p:cNvPr id="3094" name="Line 25"/>
          <p:cNvSpPr>
            <a:spLocks noChangeShapeType="1"/>
          </p:cNvSpPr>
          <p:nvPr/>
        </p:nvSpPr>
        <p:spPr bwMode="auto">
          <a:xfrm>
            <a:off x="6934200" y="3352800"/>
            <a:ext cx="1295400" cy="0"/>
          </a:xfrm>
          <a:prstGeom prst="line">
            <a:avLst/>
          </a:prstGeom>
          <a:noFill/>
          <a:ln w="9525">
            <a:solidFill>
              <a:schemeClr val="tx1"/>
            </a:solidFill>
            <a:round/>
            <a:headEnd/>
            <a:tailEnd/>
          </a:ln>
        </p:spPr>
        <p:txBody>
          <a:bodyPr/>
          <a:lstStyle/>
          <a:p>
            <a:endParaRPr lang="en-US"/>
          </a:p>
        </p:txBody>
      </p:sp>
      <p:sp>
        <p:nvSpPr>
          <p:cNvPr id="3095" name="Line 26"/>
          <p:cNvSpPr>
            <a:spLocks noChangeShapeType="1"/>
          </p:cNvSpPr>
          <p:nvPr/>
        </p:nvSpPr>
        <p:spPr bwMode="auto">
          <a:xfrm>
            <a:off x="3962400" y="3276600"/>
            <a:ext cx="1143000" cy="0"/>
          </a:xfrm>
          <a:prstGeom prst="line">
            <a:avLst/>
          </a:prstGeom>
          <a:noFill/>
          <a:ln w="9525">
            <a:solidFill>
              <a:schemeClr val="tx1"/>
            </a:solidFill>
            <a:round/>
            <a:headEnd/>
            <a:tailEnd/>
          </a:ln>
        </p:spPr>
        <p:txBody>
          <a:bodyPr/>
          <a:lstStyle/>
          <a:p>
            <a:endParaRPr lang="en-US"/>
          </a:p>
        </p:txBody>
      </p:sp>
      <p:sp>
        <p:nvSpPr>
          <p:cNvPr id="22" name="Freeform 21"/>
          <p:cNvSpPr/>
          <p:nvPr/>
        </p:nvSpPr>
        <p:spPr>
          <a:xfrm>
            <a:off x="3657600" y="3837904"/>
            <a:ext cx="1700011" cy="530181"/>
          </a:xfrm>
          <a:custGeom>
            <a:avLst/>
            <a:gdLst>
              <a:gd name="connsiteX0" fmla="*/ 0 w 1700011"/>
              <a:gd name="connsiteY0" fmla="*/ 0 h 530181"/>
              <a:gd name="connsiteX1" fmla="*/ 888642 w 1700011"/>
              <a:gd name="connsiteY1" fmla="*/ 528034 h 530181"/>
              <a:gd name="connsiteX2" fmla="*/ 1700011 w 1700011"/>
              <a:gd name="connsiteY2" fmla="*/ 12879 h 530181"/>
            </a:gdLst>
            <a:ahLst/>
            <a:cxnLst>
              <a:cxn ang="0">
                <a:pos x="connsiteX0" y="connsiteY0"/>
              </a:cxn>
              <a:cxn ang="0">
                <a:pos x="connsiteX1" y="connsiteY1"/>
              </a:cxn>
              <a:cxn ang="0">
                <a:pos x="connsiteX2" y="connsiteY2"/>
              </a:cxn>
            </a:cxnLst>
            <a:rect l="l" t="t" r="r" b="b"/>
            <a:pathLst>
              <a:path w="1700011" h="530181">
                <a:moveTo>
                  <a:pt x="0" y="0"/>
                </a:moveTo>
                <a:cubicBezTo>
                  <a:pt x="302653" y="262944"/>
                  <a:pt x="605307" y="525888"/>
                  <a:pt x="888642" y="528034"/>
                </a:cubicBezTo>
                <a:cubicBezTo>
                  <a:pt x="1171977" y="530181"/>
                  <a:pt x="1435994" y="271530"/>
                  <a:pt x="1700011" y="12879"/>
                </a:cubicBezTo>
              </a:path>
            </a:pathLst>
          </a:cu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extBox 22"/>
          <p:cNvSpPr txBox="1"/>
          <p:nvPr/>
        </p:nvSpPr>
        <p:spPr>
          <a:xfrm>
            <a:off x="4267200" y="3288268"/>
            <a:ext cx="686342" cy="369332"/>
          </a:xfrm>
          <a:prstGeom prst="rect">
            <a:avLst/>
          </a:prstGeom>
          <a:noFill/>
        </p:spPr>
        <p:txBody>
          <a:bodyPr wrap="none" rtlCol="0">
            <a:spAutoFit/>
          </a:bodyPr>
          <a:lstStyle/>
          <a:p>
            <a:r>
              <a:rPr lang="en-US" dirty="0" smtClean="0"/>
              <a:t>Work</a:t>
            </a:r>
            <a:endParaRPr lang="en-US" dirty="0"/>
          </a:p>
        </p:txBody>
      </p:sp>
      <p:sp>
        <p:nvSpPr>
          <p:cNvPr id="24" name="TextBox 23"/>
          <p:cNvSpPr txBox="1"/>
          <p:nvPr/>
        </p:nvSpPr>
        <p:spPr>
          <a:xfrm>
            <a:off x="4086865" y="3897868"/>
            <a:ext cx="866135" cy="369332"/>
          </a:xfrm>
          <a:prstGeom prst="rect">
            <a:avLst/>
          </a:prstGeom>
          <a:noFill/>
        </p:spPr>
        <p:txBody>
          <a:bodyPr wrap="none" rtlCol="0">
            <a:spAutoFit/>
          </a:bodyPr>
          <a:lstStyle/>
          <a:p>
            <a:r>
              <a:rPr lang="en-US" dirty="0" smtClean="0"/>
              <a:t>Protect</a:t>
            </a:r>
            <a:endParaRPr lang="en-US" dirty="0"/>
          </a:p>
        </p:txBody>
      </p:sp>
      <p:cxnSp>
        <p:nvCxnSpPr>
          <p:cNvPr id="33" name="Straight Connector 32"/>
          <p:cNvCxnSpPr/>
          <p:nvPr/>
        </p:nvCxnSpPr>
        <p:spPr>
          <a:xfrm>
            <a:off x="4191000" y="3200400"/>
            <a:ext cx="2971800" cy="0"/>
          </a:xfrm>
          <a:prstGeom prst="line">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7315201" y="5180012"/>
            <a:ext cx="457200" cy="1588"/>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10800000" flipH="1">
            <a:off x="7315200" y="4951412"/>
            <a:ext cx="457200" cy="1588"/>
          </a:xfrm>
          <a:prstGeom prst="straightConnector1">
            <a:avLst/>
          </a:prstGeom>
          <a:ln w="57150">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7772400" y="4495800"/>
            <a:ext cx="1122167" cy="923330"/>
          </a:xfrm>
          <a:prstGeom prst="rect">
            <a:avLst/>
          </a:prstGeom>
          <a:noFill/>
        </p:spPr>
        <p:txBody>
          <a:bodyPr wrap="none" rtlCol="0">
            <a:spAutoFit/>
          </a:bodyPr>
          <a:lstStyle/>
          <a:p>
            <a:r>
              <a:rPr lang="en-US" dirty="0" err="1" smtClean="0"/>
              <a:t>Tunnelled</a:t>
            </a:r>
            <a:endParaRPr lang="en-US" dirty="0" smtClean="0"/>
          </a:p>
          <a:p>
            <a:r>
              <a:rPr lang="en-US" dirty="0" smtClean="0"/>
              <a:t>Carrier</a:t>
            </a:r>
          </a:p>
          <a:p>
            <a:r>
              <a:rPr lang="en-US" dirty="0" smtClean="0"/>
              <a:t>Frames</a:t>
            </a:r>
            <a:endParaRPr lang="en-US" dirty="0"/>
          </a:p>
        </p:txBody>
      </p:sp>
      <p:cxnSp>
        <p:nvCxnSpPr>
          <p:cNvPr id="31" name="Straight Connector 30"/>
          <p:cNvCxnSpPr/>
          <p:nvPr/>
        </p:nvCxnSpPr>
        <p:spPr>
          <a:xfrm flipV="1">
            <a:off x="2057400" y="3179996"/>
            <a:ext cx="1925404" cy="20404"/>
          </a:xfrm>
          <a:prstGeom prst="line">
            <a:avLst/>
          </a:prstGeom>
          <a:ln w="57150">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6" name="Curved Down Arrow 35"/>
          <p:cNvSpPr/>
          <p:nvPr/>
        </p:nvSpPr>
        <p:spPr>
          <a:xfrm>
            <a:off x="3962400" y="3048000"/>
            <a:ext cx="609600" cy="274320"/>
          </a:xfrm>
          <a:prstGeom prst="curvedDown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urved Down Arrow 37"/>
          <p:cNvSpPr/>
          <p:nvPr/>
        </p:nvSpPr>
        <p:spPr>
          <a:xfrm flipH="1" flipV="1">
            <a:off x="3733800" y="3230880"/>
            <a:ext cx="609600" cy="274320"/>
          </a:xfrm>
          <a:prstGeom prst="curvedDown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5" name="Straight Connector 44"/>
          <p:cNvCxnSpPr/>
          <p:nvPr/>
        </p:nvCxnSpPr>
        <p:spPr>
          <a:xfrm>
            <a:off x="990600" y="3200400"/>
            <a:ext cx="990600" cy="0"/>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7086600" y="3200400"/>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7315200" y="5637212"/>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7772400" y="5449669"/>
            <a:ext cx="1120820" cy="646331"/>
          </a:xfrm>
          <a:prstGeom prst="rect">
            <a:avLst/>
          </a:prstGeom>
          <a:noFill/>
        </p:spPr>
        <p:txBody>
          <a:bodyPr wrap="none" rtlCol="0">
            <a:spAutoFit/>
          </a:bodyPr>
          <a:lstStyle/>
          <a:p>
            <a:r>
              <a:rPr lang="en-US" dirty="0" smtClean="0"/>
              <a:t>Customer</a:t>
            </a:r>
          </a:p>
          <a:p>
            <a:r>
              <a:rPr lang="en-US" dirty="0" smtClean="0"/>
              <a:t>Frames</a:t>
            </a:r>
            <a:endParaRPr lang="en-US" dirty="0"/>
          </a:p>
        </p:txBody>
      </p:sp>
      <p:sp>
        <p:nvSpPr>
          <p:cNvPr id="34" name="Curved Down Arrow 33"/>
          <p:cNvSpPr/>
          <p:nvPr/>
        </p:nvSpPr>
        <p:spPr>
          <a:xfrm>
            <a:off x="7239000" y="6172200"/>
            <a:ext cx="609600" cy="274320"/>
          </a:xfrm>
          <a:prstGeom prst="curvedDown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Curved Down Arrow 34"/>
          <p:cNvSpPr/>
          <p:nvPr/>
        </p:nvSpPr>
        <p:spPr>
          <a:xfrm flipH="1" flipV="1">
            <a:off x="7010400" y="6355080"/>
            <a:ext cx="609600" cy="274320"/>
          </a:xfrm>
          <a:prstGeom prst="curvedDown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 name="TextBox 36"/>
          <p:cNvSpPr txBox="1"/>
          <p:nvPr/>
        </p:nvSpPr>
        <p:spPr>
          <a:xfrm>
            <a:off x="7772400" y="6096000"/>
            <a:ext cx="1295291" cy="646331"/>
          </a:xfrm>
          <a:prstGeom prst="rect">
            <a:avLst/>
          </a:prstGeom>
          <a:noFill/>
        </p:spPr>
        <p:txBody>
          <a:bodyPr wrap="none" rtlCol="0">
            <a:spAutoFit/>
          </a:bodyPr>
          <a:lstStyle/>
          <a:p>
            <a:r>
              <a:rPr lang="en-US" dirty="0" smtClean="0"/>
              <a:t>Translation </a:t>
            </a:r>
          </a:p>
          <a:p>
            <a:r>
              <a:rPr lang="en-US" dirty="0" smtClean="0"/>
              <a:t>of Frames</a:t>
            </a:r>
            <a:endParaRPr lang="en-US" dirty="0"/>
          </a:p>
        </p:txBody>
      </p:sp>
      <p:sp>
        <p:nvSpPr>
          <p:cNvPr id="39" name="TextBox 18"/>
          <p:cNvSpPr txBox="1">
            <a:spLocks noChangeArrowheads="1"/>
          </p:cNvSpPr>
          <p:nvPr/>
        </p:nvSpPr>
        <p:spPr bwMode="auto">
          <a:xfrm>
            <a:off x="76200" y="1981200"/>
            <a:ext cx="1126142" cy="923330"/>
          </a:xfrm>
          <a:prstGeom prst="rect">
            <a:avLst/>
          </a:prstGeom>
          <a:noFill/>
          <a:ln w="9525">
            <a:noFill/>
            <a:miter lim="800000"/>
            <a:headEnd/>
            <a:tailEnd/>
          </a:ln>
        </p:spPr>
        <p:txBody>
          <a:bodyPr wrap="none">
            <a:spAutoFit/>
          </a:bodyPr>
          <a:lstStyle/>
          <a:p>
            <a:pPr algn="ctr"/>
            <a:r>
              <a:rPr lang="en-US" dirty="0" smtClean="0">
                <a:latin typeface="Calibri" pitchFamily="34" charset="0"/>
              </a:rPr>
              <a:t>Op1</a:t>
            </a:r>
            <a:endParaRPr lang="en-US" dirty="0">
              <a:latin typeface="Calibri" pitchFamily="34" charset="0"/>
            </a:endParaRPr>
          </a:p>
          <a:p>
            <a:pPr algn="ctr"/>
            <a:r>
              <a:rPr lang="en-US" dirty="0" smtClean="0">
                <a:latin typeface="Calibri" pitchFamily="34" charset="0"/>
              </a:rPr>
              <a:t>L2 Service</a:t>
            </a:r>
            <a:endParaRPr lang="en-US" dirty="0">
              <a:latin typeface="Calibri" pitchFamily="34" charset="0"/>
            </a:endParaRPr>
          </a:p>
          <a:p>
            <a:pPr algn="ctr"/>
            <a:r>
              <a:rPr lang="en-US" dirty="0">
                <a:latin typeface="Calibri" pitchFamily="34" charset="0"/>
              </a:rPr>
              <a:t>Customer</a:t>
            </a:r>
          </a:p>
        </p:txBody>
      </p:sp>
      <p:sp>
        <p:nvSpPr>
          <p:cNvPr id="43" name="TextBox 19"/>
          <p:cNvSpPr txBox="1">
            <a:spLocks noChangeArrowheads="1"/>
          </p:cNvSpPr>
          <p:nvPr/>
        </p:nvSpPr>
        <p:spPr bwMode="auto">
          <a:xfrm>
            <a:off x="8050213" y="1990725"/>
            <a:ext cx="1126142" cy="923330"/>
          </a:xfrm>
          <a:prstGeom prst="rect">
            <a:avLst/>
          </a:prstGeom>
          <a:noFill/>
          <a:ln w="9525">
            <a:noFill/>
            <a:miter lim="800000"/>
            <a:headEnd/>
            <a:tailEnd/>
          </a:ln>
        </p:spPr>
        <p:txBody>
          <a:bodyPr wrap="none">
            <a:spAutoFit/>
          </a:bodyPr>
          <a:lstStyle/>
          <a:p>
            <a:pPr algn="ctr"/>
            <a:r>
              <a:rPr lang="en-US" dirty="0" smtClean="0">
                <a:latin typeface="Calibri" pitchFamily="34" charset="0"/>
              </a:rPr>
              <a:t>Op1</a:t>
            </a:r>
            <a:endParaRPr lang="en-US" dirty="0">
              <a:latin typeface="Calibri" pitchFamily="34" charset="0"/>
            </a:endParaRPr>
          </a:p>
          <a:p>
            <a:pPr algn="ctr"/>
            <a:r>
              <a:rPr lang="en-US" dirty="0" smtClean="0">
                <a:latin typeface="Calibri" pitchFamily="34" charset="0"/>
              </a:rPr>
              <a:t>L2 Service</a:t>
            </a:r>
            <a:endParaRPr lang="en-US" dirty="0">
              <a:latin typeface="Calibri" pitchFamily="34" charset="0"/>
            </a:endParaRPr>
          </a:p>
          <a:p>
            <a:pPr algn="ctr"/>
            <a:r>
              <a:rPr lang="en-US" dirty="0">
                <a:latin typeface="Calibri" pitchFamily="34" charset="0"/>
              </a:rPr>
              <a:t>Customer</a:t>
            </a:r>
          </a:p>
        </p:txBody>
      </p:sp>
      <p:sp>
        <p:nvSpPr>
          <p:cNvPr id="44" name="Date Placeholder 43"/>
          <p:cNvSpPr>
            <a:spLocks noGrp="1"/>
          </p:cNvSpPr>
          <p:nvPr>
            <p:ph type="dt" sz="half" idx="10"/>
          </p:nvPr>
        </p:nvSpPr>
        <p:spPr/>
        <p:txBody>
          <a:bodyPr/>
          <a:lstStyle/>
          <a:p>
            <a:fld id="{96DC1782-F077-402C-97F0-21A27C872D44}" type="datetime1">
              <a:rPr lang="en-US" smtClean="0"/>
              <a:t>1/12/2011</a:t>
            </a:fld>
            <a:endParaRPr lang="en-US"/>
          </a:p>
        </p:txBody>
      </p:sp>
      <p:sp>
        <p:nvSpPr>
          <p:cNvPr id="46" name="Footer Placeholder 45"/>
          <p:cNvSpPr>
            <a:spLocks noGrp="1"/>
          </p:cNvSpPr>
          <p:nvPr>
            <p:ph type="ftr" sz="quarter" idx="11"/>
          </p:nvPr>
        </p:nvSpPr>
        <p:spPr/>
        <p:txBody>
          <a:bodyPr/>
          <a:lstStyle/>
          <a:p>
            <a:r>
              <a:rPr lang="en-US" smtClean="0"/>
              <a:t>IEEE Interim Jan 2011, Kauai, Hawaii</a:t>
            </a:r>
            <a:endParaRPr lang="en-US"/>
          </a:p>
        </p:txBody>
      </p:sp>
      <p:sp>
        <p:nvSpPr>
          <p:cNvPr id="48" name="Slide Number Placeholder 47"/>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8" grpId="0" animBg="1"/>
      <p:bldP spid="34" grpId="0" animBg="1"/>
      <p:bldP spid="3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p:cNvCxnSpPr/>
          <p:nvPr/>
        </p:nvCxnSpPr>
        <p:spPr>
          <a:xfrm rot="5400000">
            <a:off x="3695700" y="3695700"/>
            <a:ext cx="17526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076" name="Title 1"/>
          <p:cNvSpPr>
            <a:spLocks noGrp="1"/>
          </p:cNvSpPr>
          <p:nvPr>
            <p:ph type="title"/>
          </p:nvPr>
        </p:nvSpPr>
        <p:spPr/>
        <p:txBody>
          <a:bodyPr/>
          <a:lstStyle/>
          <a:p>
            <a:pPr eaLnBrk="1" hangingPunct="1"/>
            <a:r>
              <a:rPr lang="en-US" dirty="0" smtClean="0"/>
              <a:t>No Change to Customer Frames</a:t>
            </a:r>
            <a:endParaRPr lang="en-US" dirty="0" smtClean="0"/>
          </a:p>
        </p:txBody>
      </p:sp>
      <p:sp>
        <p:nvSpPr>
          <p:cNvPr id="4" name="Cloud 3"/>
          <p:cNvSpPr/>
          <p:nvPr/>
        </p:nvSpPr>
        <p:spPr>
          <a:xfrm>
            <a:off x="2133600" y="2819400"/>
            <a:ext cx="1905000" cy="1219200"/>
          </a:xfrm>
          <a:prstGeom prst="cloud">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n-US" b="1" dirty="0" smtClean="0"/>
              <a:t>Op1</a:t>
            </a:r>
            <a:endParaRPr lang="en-US" b="1" dirty="0"/>
          </a:p>
          <a:p>
            <a:pPr algn="ctr" fontAlgn="auto">
              <a:spcBef>
                <a:spcPts val="0"/>
              </a:spcBef>
              <a:spcAft>
                <a:spcPts val="0"/>
              </a:spcAft>
              <a:defRPr/>
            </a:pPr>
            <a:r>
              <a:rPr lang="en-US" sz="1600" b="1" dirty="0" smtClean="0"/>
              <a:t>L2 Network</a:t>
            </a:r>
            <a:endParaRPr lang="en-US" b="1" dirty="0"/>
          </a:p>
        </p:txBody>
      </p:sp>
      <p:sp>
        <p:nvSpPr>
          <p:cNvPr id="5" name="Cloud 4"/>
          <p:cNvSpPr/>
          <p:nvPr/>
        </p:nvSpPr>
        <p:spPr>
          <a:xfrm>
            <a:off x="5105400" y="2819400"/>
            <a:ext cx="1905000" cy="1219200"/>
          </a:xfrm>
          <a:prstGeom prst="cloud">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dirty="0" smtClean="0"/>
              <a:t>Op2</a:t>
            </a:r>
            <a:endParaRPr lang="en-US" dirty="0"/>
          </a:p>
          <a:p>
            <a:pPr algn="ctr" fontAlgn="auto">
              <a:spcBef>
                <a:spcPts val="0"/>
              </a:spcBef>
              <a:spcAft>
                <a:spcPts val="0"/>
              </a:spcAft>
              <a:defRPr/>
            </a:pPr>
            <a:r>
              <a:rPr lang="en-US" sz="1600" dirty="0" smtClean="0"/>
              <a:t>L2 Leased Line</a:t>
            </a:r>
            <a:endParaRPr lang="en-US" dirty="0"/>
          </a:p>
        </p:txBody>
      </p:sp>
      <p:sp>
        <p:nvSpPr>
          <p:cNvPr id="6" name="Cube 5"/>
          <p:cNvSpPr/>
          <p:nvPr/>
        </p:nvSpPr>
        <p:spPr>
          <a:xfrm>
            <a:off x="152400" y="2971800"/>
            <a:ext cx="762000" cy="762000"/>
          </a:xfrm>
          <a:prstGeom prst="cube">
            <a:avLst/>
          </a:prstGeom>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r>
              <a:rPr lang="en-US" dirty="0"/>
              <a:t>C1</a:t>
            </a:r>
          </a:p>
        </p:txBody>
      </p:sp>
      <p:sp>
        <p:nvSpPr>
          <p:cNvPr id="7" name="Cube 6"/>
          <p:cNvSpPr/>
          <p:nvPr/>
        </p:nvSpPr>
        <p:spPr>
          <a:xfrm>
            <a:off x="8229600" y="2971800"/>
            <a:ext cx="762000" cy="762000"/>
          </a:xfrm>
          <a:prstGeom prst="cube">
            <a:avLst/>
          </a:prstGeom>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r>
              <a:rPr lang="en-US" dirty="0"/>
              <a:t>C2</a:t>
            </a:r>
          </a:p>
        </p:txBody>
      </p:sp>
      <p:sp>
        <p:nvSpPr>
          <p:cNvPr id="3084" name="AutoShape 6" descr="data:image/jpg;base64,/9j/4AAQSkZJRgABAQAAAQABAAD/2wBDAAkGBwgHBgkIBwgKCgkLDRYPDQwMDRsUFRAWIB0iIiAdHx8kKDQsJCYxJx8fLT0tMTU3Ojo6Iys/RD84QzQ5Ojf/2wBDAQoKCg0MDRoPDxo3JR8lNzc3Nzc3Nzc3Nzc3Nzc3Nzc3Nzc3Nzc3Nzc3Nzc3Nzc3Nzc3Nzc3Nzc3Nzc3Nzc3Nzf/wAARCABeAG4DASIAAhEBAxEB/8QAGwABAAIDAQEAAAAAAAAAAAAAAAUGAQMEAgf/xAA4EAABAwMBBgQDBgUFAAAAAAABAAIDBAURMQYSIUFRcRMyYYEUIpEHFUKhsfAzQ2LB0SNScoLh/8QAGQEBAAMBAQAAAAAAAAAAAAAAAAIDBAUB/8QAIREAAwACAgIDAQEAAAAAAAAAAAECAxEEEiExEyJBUcH/2gAMAwEAAhEDEQA/APuCIiAIETRACiEhapqmGAEzSsZ3KA2oNVHuvNED/Ec71a0rZFdKOUgNnaCeTuCA7EWA5rgC0gg8wVlAFjK562upKGAzVtTFBEPxSPACqtz+0Sz0ga6njqKxhOPEijwwf9nYBUpi7epRGqmfbLmgUJsxtJR7R00k1I2SN0TsSRyAZaTxGnAjVTa8qXL1Xs9mlS2giIvD0LDjgZKyoW/1pY0U0bsFwy8jXHRAarjeXEujozgDgZOZ7KtPutG6VwkqQJAfmEmc/muv96Kt7SNpjUB8cg8c8JGjj791HLTxraNXDwRmvrWyeZV00nkqIj2eFtBDxluCOo4qhEBWzZ1pZa4ycDLnOB/fZQw53kemjTzeBPHjsq2TdJWz0hBied3m0+U+ynoKp1xhHw8rYXjhIC3ec3tnh9VWFupah9NUMljPEHiOo6LQ0cwn4bHQsn+InjNTUYx41SfEcB0GeAHoAFG7dXCktWzdV4jGF0zDFDHgcXEcuwyfZS1ddqOhtbrhVSiOnDQ7J5k8gOZ9F86tcVVt9tN8dWRllqo3/LETw6hnqTwLj7dFbght96epRRlrX1Xtlm+zOzOtezzZZmbs9WfFdnUNxhg+nH3Kt68sbujGAANML0qslvJTt/pbE9ZUhERQJAqmVkxnqpZD+Jxx2VxlOI3divl16u/g71PSn/UPmeD5e3qvHahbZdgwVnvpKPV5u4pw6CmIM2jn/wCz/wBVcZHJNJuMa58jjwGMkldlutc9e7f8kOf4jufYKz0dFBRR7lOzd6nPE+6zdLzvs/COy8+HhR0jzRWa60z0UDZnua5p8wb+BWKzs3bXTjOcsz9St8j4XvNNIWlzmbxjI1bnH6r1BEyCJkMYwxgwB0WiMCx1tHO5HNrPiU372e1x3S5UtrpXVFW75dGsHmeegH7Cir/tRTW3fgpt2erHAj8MZ9T19FSQbhtDc2tc50879M+Vjf7D0XSw8V1978I5d5UvE+yapZbrtteI6NrnCFji5rc5bAzQu9T36+y+0We201ot8NFRs3YYm4HVx5k9SdVXfs+s0Npp5o48PkIYZZeb3cfyVwwqeTmVPpHiV6GLH1+z9hERZS4IdFjKh9o7wLTQF4w6eTLYmnmcansvG9LbJY4rJSmV5ZwbXX/4KI0dJJipkHzOH8tp/uqdbrE8yeLcGua3ORG4YLuhPdWXZWxuqpvvW5jxHPO9G1/He/qI/RTN+ot5oqYxksGH41x1VUx8j7V6OhkzLjR8OF+f1/4QDQGtDWgAAaDks8kKcitX4c5vb2yjbb11RSX+klpn+G+CEFjh6kk59Fx3ba6trYBBTj4Vm5iQsPFx9DyC17cvL9opRvAhkTAAOXBQGOZHD6Lt4MEPHNNeTBeSuzR2Wy3VV1qhBSM3nauc7Rg6k/vK+l2Sz09npvChy6R3GSUji8/4XnZ2K3stkbrW3EMgySTlxOh3j1BUxSwSVM7IYxxdqeQC5/J5NZH19I0YsaS2yd2ehLKZ0p/mO/IcP1z9FLrXBE2GJkTB8rGgBbFgLgiLBQHnhxHqvnzZBtFtUxtS4eA0kNYTjLW6DuSvoWOByqpPsVA+qdLHVyRsc4uDN3JbnocqrKm9aNvDy48bru9Nrw/4WV8scEe/I5kTANXOAAHutEdfHVHdpGunboXgfJ9Tr7Lio9mbdTua+SN1Q9ujp3F+PbRTTQAMAYA0AVk7MtKE/q9kDcbK5pdLRjLdTF07KHc0tcWuBBHIjCvC0z08M4xNEx//ACblS2QKHUW+iqSXVFJBK52rnxgk++FxybN2aQfNb4Wj+jLf0IV/+56InPgkdnu/yvcVso4jlsDSRzcSf1Viy0vTIuU/wptj2djp3PFshfHHJguBe4sB0zx59lcrfQR0UeG/M8+Z55+i6wAAABgDksqFU6e2SQRFlRBhEQIAiIgMLKIEARCiAINUQaoAiIgCIiAIiBAf/9k=">
            <a:hlinkClick r:id="rId3"/>
          </p:cNvPr>
          <p:cNvSpPr>
            <a:spLocks noChangeAspect="1" noChangeArrowheads="1"/>
          </p:cNvSpPr>
          <p:nvPr/>
        </p:nvSpPr>
        <p:spPr bwMode="auto">
          <a:xfrm>
            <a:off x="155575" y="-427038"/>
            <a:ext cx="1047750" cy="895351"/>
          </a:xfrm>
          <a:prstGeom prst="rect">
            <a:avLst/>
          </a:prstGeom>
          <a:noFill/>
          <a:ln w="9525">
            <a:noFill/>
            <a:miter lim="800000"/>
            <a:headEnd/>
            <a:tailEnd/>
          </a:ln>
        </p:spPr>
        <p:txBody>
          <a:bodyPr/>
          <a:lstStyle/>
          <a:p>
            <a:endParaRPr lang="en-US">
              <a:latin typeface="Calibri" pitchFamily="34" charset="0"/>
            </a:endParaRPr>
          </a:p>
        </p:txBody>
      </p:sp>
      <p:sp>
        <p:nvSpPr>
          <p:cNvPr id="3085" name="TextBox 16"/>
          <p:cNvSpPr txBox="1">
            <a:spLocks noChangeArrowheads="1"/>
          </p:cNvSpPr>
          <p:nvPr/>
        </p:nvSpPr>
        <p:spPr bwMode="auto">
          <a:xfrm>
            <a:off x="971550" y="3352800"/>
            <a:ext cx="1085850" cy="915988"/>
          </a:xfrm>
          <a:prstGeom prst="rect">
            <a:avLst/>
          </a:prstGeom>
          <a:noFill/>
          <a:ln w="9525">
            <a:noFill/>
            <a:miter lim="800000"/>
            <a:headEnd/>
            <a:tailEnd/>
          </a:ln>
        </p:spPr>
        <p:txBody>
          <a:bodyPr wrap="none">
            <a:spAutoFit/>
          </a:bodyPr>
          <a:lstStyle/>
          <a:p>
            <a:pPr algn="ctr"/>
            <a:r>
              <a:rPr lang="en-US">
                <a:latin typeface="Calibri" pitchFamily="34" charset="0"/>
              </a:rPr>
              <a:t>Carrier </a:t>
            </a:r>
          </a:p>
          <a:p>
            <a:pPr algn="ctr"/>
            <a:r>
              <a:rPr lang="en-US">
                <a:latin typeface="Calibri" pitchFamily="34" charset="0"/>
              </a:rPr>
              <a:t>Ethernet/</a:t>
            </a:r>
          </a:p>
          <a:p>
            <a:pPr algn="ctr"/>
            <a:r>
              <a:rPr lang="en-US">
                <a:latin typeface="Calibri" pitchFamily="34" charset="0"/>
              </a:rPr>
              <a:t>EoSDH</a:t>
            </a:r>
          </a:p>
        </p:txBody>
      </p:sp>
      <p:sp>
        <p:nvSpPr>
          <p:cNvPr id="3086" name="TextBox 17"/>
          <p:cNvSpPr txBox="1">
            <a:spLocks noChangeArrowheads="1"/>
          </p:cNvSpPr>
          <p:nvPr/>
        </p:nvSpPr>
        <p:spPr bwMode="auto">
          <a:xfrm>
            <a:off x="7010400" y="3352800"/>
            <a:ext cx="1085850" cy="915988"/>
          </a:xfrm>
          <a:prstGeom prst="rect">
            <a:avLst/>
          </a:prstGeom>
          <a:noFill/>
          <a:ln w="9525">
            <a:noFill/>
            <a:miter lim="800000"/>
            <a:headEnd/>
            <a:tailEnd/>
          </a:ln>
        </p:spPr>
        <p:txBody>
          <a:bodyPr wrap="none">
            <a:spAutoFit/>
          </a:bodyPr>
          <a:lstStyle/>
          <a:p>
            <a:pPr algn="ctr"/>
            <a:r>
              <a:rPr lang="en-US">
                <a:latin typeface="Calibri" pitchFamily="34" charset="0"/>
              </a:rPr>
              <a:t>Carrier </a:t>
            </a:r>
          </a:p>
          <a:p>
            <a:pPr algn="ctr"/>
            <a:r>
              <a:rPr lang="en-US">
                <a:latin typeface="Calibri" pitchFamily="34" charset="0"/>
              </a:rPr>
              <a:t>Ethernet/</a:t>
            </a:r>
          </a:p>
          <a:p>
            <a:pPr algn="ctr"/>
            <a:r>
              <a:rPr lang="en-US">
                <a:latin typeface="Calibri" pitchFamily="34" charset="0"/>
              </a:rPr>
              <a:t>EoSDH</a:t>
            </a:r>
          </a:p>
        </p:txBody>
      </p:sp>
      <p:sp>
        <p:nvSpPr>
          <p:cNvPr id="21" name="Rectangle 20"/>
          <p:cNvSpPr/>
          <p:nvPr/>
        </p:nvSpPr>
        <p:spPr>
          <a:xfrm>
            <a:off x="2286000" y="5334000"/>
            <a:ext cx="4648200" cy="6858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r>
              <a:rPr lang="en-US" sz="2000" dirty="0" smtClean="0"/>
              <a:t>No change to the customer frames</a:t>
            </a:r>
          </a:p>
        </p:txBody>
      </p:sp>
      <p:sp>
        <p:nvSpPr>
          <p:cNvPr id="3092" name="TextBox 25"/>
          <p:cNvSpPr txBox="1">
            <a:spLocks noChangeArrowheads="1"/>
          </p:cNvSpPr>
          <p:nvPr/>
        </p:nvSpPr>
        <p:spPr bwMode="auto">
          <a:xfrm>
            <a:off x="4224337" y="2373312"/>
            <a:ext cx="652463" cy="369888"/>
          </a:xfrm>
          <a:prstGeom prst="rect">
            <a:avLst/>
          </a:prstGeom>
          <a:noFill/>
          <a:ln w="9525">
            <a:noFill/>
            <a:miter lim="800000"/>
            <a:headEnd/>
            <a:tailEnd/>
          </a:ln>
        </p:spPr>
        <p:txBody>
          <a:bodyPr wrap="none">
            <a:spAutoFit/>
          </a:bodyPr>
          <a:lstStyle/>
          <a:p>
            <a:r>
              <a:rPr lang="en-US" dirty="0">
                <a:latin typeface="Calibri" pitchFamily="34" charset="0"/>
              </a:rPr>
              <a:t>ENNI</a:t>
            </a:r>
          </a:p>
        </p:txBody>
      </p:sp>
      <p:sp>
        <p:nvSpPr>
          <p:cNvPr id="3093" name="Line 24"/>
          <p:cNvSpPr>
            <a:spLocks noChangeShapeType="1"/>
          </p:cNvSpPr>
          <p:nvPr/>
        </p:nvSpPr>
        <p:spPr bwMode="auto">
          <a:xfrm>
            <a:off x="914400" y="3352800"/>
            <a:ext cx="1219200" cy="0"/>
          </a:xfrm>
          <a:prstGeom prst="line">
            <a:avLst/>
          </a:prstGeom>
          <a:noFill/>
          <a:ln w="9525">
            <a:solidFill>
              <a:schemeClr val="tx1"/>
            </a:solidFill>
            <a:round/>
            <a:headEnd/>
            <a:tailEnd/>
          </a:ln>
        </p:spPr>
        <p:txBody>
          <a:bodyPr/>
          <a:lstStyle/>
          <a:p>
            <a:endParaRPr lang="en-US"/>
          </a:p>
        </p:txBody>
      </p:sp>
      <p:sp>
        <p:nvSpPr>
          <p:cNvPr id="3094" name="Line 25"/>
          <p:cNvSpPr>
            <a:spLocks noChangeShapeType="1"/>
          </p:cNvSpPr>
          <p:nvPr/>
        </p:nvSpPr>
        <p:spPr bwMode="auto">
          <a:xfrm>
            <a:off x="6934200" y="3352800"/>
            <a:ext cx="1295400" cy="0"/>
          </a:xfrm>
          <a:prstGeom prst="line">
            <a:avLst/>
          </a:prstGeom>
          <a:noFill/>
          <a:ln w="9525">
            <a:solidFill>
              <a:schemeClr val="tx1"/>
            </a:solidFill>
            <a:round/>
            <a:headEnd/>
            <a:tailEnd/>
          </a:ln>
        </p:spPr>
        <p:txBody>
          <a:bodyPr/>
          <a:lstStyle/>
          <a:p>
            <a:endParaRPr lang="en-US"/>
          </a:p>
        </p:txBody>
      </p:sp>
      <p:sp>
        <p:nvSpPr>
          <p:cNvPr id="3095" name="Line 26"/>
          <p:cNvSpPr>
            <a:spLocks noChangeShapeType="1"/>
          </p:cNvSpPr>
          <p:nvPr/>
        </p:nvSpPr>
        <p:spPr bwMode="auto">
          <a:xfrm>
            <a:off x="3962400" y="3276600"/>
            <a:ext cx="1143000" cy="0"/>
          </a:xfrm>
          <a:prstGeom prst="line">
            <a:avLst/>
          </a:prstGeom>
          <a:noFill/>
          <a:ln w="9525">
            <a:solidFill>
              <a:schemeClr val="tx1"/>
            </a:solidFill>
            <a:round/>
            <a:headEnd/>
            <a:tailEnd/>
          </a:ln>
        </p:spPr>
        <p:txBody>
          <a:bodyPr/>
          <a:lstStyle/>
          <a:p>
            <a:endParaRPr lang="en-US"/>
          </a:p>
        </p:txBody>
      </p:sp>
      <p:sp>
        <p:nvSpPr>
          <p:cNvPr id="22" name="Freeform 21"/>
          <p:cNvSpPr/>
          <p:nvPr/>
        </p:nvSpPr>
        <p:spPr>
          <a:xfrm>
            <a:off x="3657600" y="3837904"/>
            <a:ext cx="1700011" cy="530181"/>
          </a:xfrm>
          <a:custGeom>
            <a:avLst/>
            <a:gdLst>
              <a:gd name="connsiteX0" fmla="*/ 0 w 1700011"/>
              <a:gd name="connsiteY0" fmla="*/ 0 h 530181"/>
              <a:gd name="connsiteX1" fmla="*/ 888642 w 1700011"/>
              <a:gd name="connsiteY1" fmla="*/ 528034 h 530181"/>
              <a:gd name="connsiteX2" fmla="*/ 1700011 w 1700011"/>
              <a:gd name="connsiteY2" fmla="*/ 12879 h 530181"/>
            </a:gdLst>
            <a:ahLst/>
            <a:cxnLst>
              <a:cxn ang="0">
                <a:pos x="connsiteX0" y="connsiteY0"/>
              </a:cxn>
              <a:cxn ang="0">
                <a:pos x="connsiteX1" y="connsiteY1"/>
              </a:cxn>
              <a:cxn ang="0">
                <a:pos x="connsiteX2" y="connsiteY2"/>
              </a:cxn>
            </a:cxnLst>
            <a:rect l="l" t="t" r="r" b="b"/>
            <a:pathLst>
              <a:path w="1700011" h="530181">
                <a:moveTo>
                  <a:pt x="0" y="0"/>
                </a:moveTo>
                <a:cubicBezTo>
                  <a:pt x="302653" y="262944"/>
                  <a:pt x="605307" y="525888"/>
                  <a:pt x="888642" y="528034"/>
                </a:cubicBezTo>
                <a:cubicBezTo>
                  <a:pt x="1171977" y="530181"/>
                  <a:pt x="1435994" y="271530"/>
                  <a:pt x="1700011" y="12879"/>
                </a:cubicBezTo>
              </a:path>
            </a:pathLst>
          </a:cu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extBox 22"/>
          <p:cNvSpPr txBox="1"/>
          <p:nvPr/>
        </p:nvSpPr>
        <p:spPr>
          <a:xfrm>
            <a:off x="4267200" y="3288268"/>
            <a:ext cx="686342" cy="369332"/>
          </a:xfrm>
          <a:prstGeom prst="rect">
            <a:avLst/>
          </a:prstGeom>
          <a:noFill/>
        </p:spPr>
        <p:txBody>
          <a:bodyPr wrap="none" rtlCol="0">
            <a:spAutoFit/>
          </a:bodyPr>
          <a:lstStyle/>
          <a:p>
            <a:r>
              <a:rPr lang="en-US" dirty="0" smtClean="0"/>
              <a:t>Work</a:t>
            </a:r>
            <a:endParaRPr lang="en-US" dirty="0"/>
          </a:p>
        </p:txBody>
      </p:sp>
      <p:sp>
        <p:nvSpPr>
          <p:cNvPr id="24" name="TextBox 23"/>
          <p:cNvSpPr txBox="1"/>
          <p:nvPr/>
        </p:nvSpPr>
        <p:spPr>
          <a:xfrm>
            <a:off x="4086865" y="3897868"/>
            <a:ext cx="866135" cy="369332"/>
          </a:xfrm>
          <a:prstGeom prst="rect">
            <a:avLst/>
          </a:prstGeom>
          <a:noFill/>
        </p:spPr>
        <p:txBody>
          <a:bodyPr wrap="none" rtlCol="0">
            <a:spAutoFit/>
          </a:bodyPr>
          <a:lstStyle/>
          <a:p>
            <a:r>
              <a:rPr lang="en-US" dirty="0" smtClean="0"/>
              <a:t>Protect</a:t>
            </a:r>
            <a:endParaRPr lang="en-US" dirty="0"/>
          </a:p>
        </p:txBody>
      </p:sp>
      <p:cxnSp>
        <p:nvCxnSpPr>
          <p:cNvPr id="33" name="Straight Connector 32"/>
          <p:cNvCxnSpPr/>
          <p:nvPr/>
        </p:nvCxnSpPr>
        <p:spPr>
          <a:xfrm>
            <a:off x="4191000" y="3200400"/>
            <a:ext cx="2971800" cy="0"/>
          </a:xfrm>
          <a:prstGeom prst="line">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7315201" y="5180012"/>
            <a:ext cx="457200" cy="1588"/>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10800000" flipH="1">
            <a:off x="7315200" y="4951412"/>
            <a:ext cx="457200" cy="1588"/>
          </a:xfrm>
          <a:prstGeom prst="straightConnector1">
            <a:avLst/>
          </a:prstGeom>
          <a:ln w="57150">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7772400" y="4495800"/>
            <a:ext cx="1122167" cy="923330"/>
          </a:xfrm>
          <a:prstGeom prst="rect">
            <a:avLst/>
          </a:prstGeom>
          <a:noFill/>
        </p:spPr>
        <p:txBody>
          <a:bodyPr wrap="none" rtlCol="0">
            <a:spAutoFit/>
          </a:bodyPr>
          <a:lstStyle/>
          <a:p>
            <a:r>
              <a:rPr lang="en-US" dirty="0" err="1" smtClean="0"/>
              <a:t>Tunnelled</a:t>
            </a:r>
            <a:endParaRPr lang="en-US" dirty="0" smtClean="0"/>
          </a:p>
          <a:p>
            <a:r>
              <a:rPr lang="en-US" dirty="0" smtClean="0"/>
              <a:t>Carrier</a:t>
            </a:r>
          </a:p>
          <a:p>
            <a:r>
              <a:rPr lang="en-US" dirty="0" smtClean="0"/>
              <a:t>Frames</a:t>
            </a:r>
            <a:endParaRPr lang="en-US" dirty="0"/>
          </a:p>
        </p:txBody>
      </p:sp>
      <p:cxnSp>
        <p:nvCxnSpPr>
          <p:cNvPr id="31" name="Straight Connector 30"/>
          <p:cNvCxnSpPr/>
          <p:nvPr/>
        </p:nvCxnSpPr>
        <p:spPr>
          <a:xfrm flipV="1">
            <a:off x="2057400" y="3179996"/>
            <a:ext cx="1925404" cy="20404"/>
          </a:xfrm>
          <a:prstGeom prst="line">
            <a:avLst/>
          </a:prstGeom>
          <a:ln w="57150">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6" name="Curved Down Arrow 35"/>
          <p:cNvSpPr/>
          <p:nvPr/>
        </p:nvSpPr>
        <p:spPr>
          <a:xfrm>
            <a:off x="3962400" y="3048000"/>
            <a:ext cx="609600" cy="274320"/>
          </a:xfrm>
          <a:prstGeom prst="curvedDown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urved Down Arrow 37"/>
          <p:cNvSpPr/>
          <p:nvPr/>
        </p:nvSpPr>
        <p:spPr>
          <a:xfrm flipH="1" flipV="1">
            <a:off x="3733800" y="3230880"/>
            <a:ext cx="609600" cy="274320"/>
          </a:xfrm>
          <a:prstGeom prst="curvedDown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5" name="Straight Connector 44"/>
          <p:cNvCxnSpPr/>
          <p:nvPr/>
        </p:nvCxnSpPr>
        <p:spPr>
          <a:xfrm>
            <a:off x="990600" y="3200400"/>
            <a:ext cx="990600" cy="0"/>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7086600" y="3200400"/>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7315200" y="5637212"/>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7772400" y="5449669"/>
            <a:ext cx="1120820" cy="646331"/>
          </a:xfrm>
          <a:prstGeom prst="rect">
            <a:avLst/>
          </a:prstGeom>
          <a:noFill/>
        </p:spPr>
        <p:txBody>
          <a:bodyPr wrap="none" rtlCol="0">
            <a:spAutoFit/>
          </a:bodyPr>
          <a:lstStyle/>
          <a:p>
            <a:r>
              <a:rPr lang="en-US" dirty="0" smtClean="0"/>
              <a:t>Customer</a:t>
            </a:r>
          </a:p>
          <a:p>
            <a:r>
              <a:rPr lang="en-US" dirty="0" smtClean="0"/>
              <a:t>Frames</a:t>
            </a:r>
            <a:endParaRPr lang="en-US" dirty="0"/>
          </a:p>
        </p:txBody>
      </p:sp>
      <p:sp>
        <p:nvSpPr>
          <p:cNvPr id="34" name="Curved Down Arrow 33"/>
          <p:cNvSpPr/>
          <p:nvPr/>
        </p:nvSpPr>
        <p:spPr>
          <a:xfrm>
            <a:off x="7239000" y="6172200"/>
            <a:ext cx="609600" cy="274320"/>
          </a:xfrm>
          <a:prstGeom prst="curvedDown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Curved Down Arrow 34"/>
          <p:cNvSpPr/>
          <p:nvPr/>
        </p:nvSpPr>
        <p:spPr>
          <a:xfrm flipH="1" flipV="1">
            <a:off x="7010400" y="6355080"/>
            <a:ext cx="609600" cy="274320"/>
          </a:xfrm>
          <a:prstGeom prst="curvedDown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 name="TextBox 36"/>
          <p:cNvSpPr txBox="1"/>
          <p:nvPr/>
        </p:nvSpPr>
        <p:spPr>
          <a:xfrm>
            <a:off x="7772400" y="6096000"/>
            <a:ext cx="1295291" cy="646331"/>
          </a:xfrm>
          <a:prstGeom prst="rect">
            <a:avLst/>
          </a:prstGeom>
          <a:noFill/>
        </p:spPr>
        <p:txBody>
          <a:bodyPr wrap="none" rtlCol="0">
            <a:spAutoFit/>
          </a:bodyPr>
          <a:lstStyle/>
          <a:p>
            <a:r>
              <a:rPr lang="en-US" dirty="0" smtClean="0"/>
              <a:t>Translation </a:t>
            </a:r>
          </a:p>
          <a:p>
            <a:r>
              <a:rPr lang="en-US" dirty="0" smtClean="0"/>
              <a:t>of Frames</a:t>
            </a:r>
            <a:endParaRPr lang="en-US" dirty="0"/>
          </a:p>
        </p:txBody>
      </p:sp>
      <p:sp>
        <p:nvSpPr>
          <p:cNvPr id="39" name="TextBox 18"/>
          <p:cNvSpPr txBox="1">
            <a:spLocks noChangeArrowheads="1"/>
          </p:cNvSpPr>
          <p:nvPr/>
        </p:nvSpPr>
        <p:spPr bwMode="auto">
          <a:xfrm>
            <a:off x="76200" y="1981200"/>
            <a:ext cx="1126142" cy="923330"/>
          </a:xfrm>
          <a:prstGeom prst="rect">
            <a:avLst/>
          </a:prstGeom>
          <a:noFill/>
          <a:ln w="9525">
            <a:noFill/>
            <a:miter lim="800000"/>
            <a:headEnd/>
            <a:tailEnd/>
          </a:ln>
        </p:spPr>
        <p:txBody>
          <a:bodyPr wrap="none">
            <a:spAutoFit/>
          </a:bodyPr>
          <a:lstStyle/>
          <a:p>
            <a:pPr algn="ctr"/>
            <a:r>
              <a:rPr lang="en-US" dirty="0" smtClean="0">
                <a:latin typeface="Calibri" pitchFamily="34" charset="0"/>
              </a:rPr>
              <a:t>Op1</a:t>
            </a:r>
            <a:endParaRPr lang="en-US" dirty="0">
              <a:latin typeface="Calibri" pitchFamily="34" charset="0"/>
            </a:endParaRPr>
          </a:p>
          <a:p>
            <a:pPr algn="ctr"/>
            <a:r>
              <a:rPr lang="en-US" dirty="0" smtClean="0">
                <a:latin typeface="Calibri" pitchFamily="34" charset="0"/>
              </a:rPr>
              <a:t>L2 Service</a:t>
            </a:r>
            <a:endParaRPr lang="en-US" dirty="0">
              <a:latin typeface="Calibri" pitchFamily="34" charset="0"/>
            </a:endParaRPr>
          </a:p>
          <a:p>
            <a:pPr algn="ctr"/>
            <a:r>
              <a:rPr lang="en-US" dirty="0">
                <a:latin typeface="Calibri" pitchFamily="34" charset="0"/>
              </a:rPr>
              <a:t>Customer</a:t>
            </a:r>
          </a:p>
        </p:txBody>
      </p:sp>
      <p:sp>
        <p:nvSpPr>
          <p:cNvPr id="43" name="TextBox 19"/>
          <p:cNvSpPr txBox="1">
            <a:spLocks noChangeArrowheads="1"/>
          </p:cNvSpPr>
          <p:nvPr/>
        </p:nvSpPr>
        <p:spPr bwMode="auto">
          <a:xfrm>
            <a:off x="8050213" y="1972270"/>
            <a:ext cx="1126142" cy="923330"/>
          </a:xfrm>
          <a:prstGeom prst="rect">
            <a:avLst/>
          </a:prstGeom>
          <a:noFill/>
          <a:ln w="9525">
            <a:noFill/>
            <a:miter lim="800000"/>
            <a:headEnd/>
            <a:tailEnd/>
          </a:ln>
        </p:spPr>
        <p:txBody>
          <a:bodyPr wrap="none">
            <a:spAutoFit/>
          </a:bodyPr>
          <a:lstStyle/>
          <a:p>
            <a:pPr algn="ctr"/>
            <a:r>
              <a:rPr lang="en-US" dirty="0" smtClean="0">
                <a:latin typeface="Calibri" pitchFamily="34" charset="0"/>
              </a:rPr>
              <a:t>Op1</a:t>
            </a:r>
            <a:endParaRPr lang="en-US" dirty="0">
              <a:latin typeface="Calibri" pitchFamily="34" charset="0"/>
            </a:endParaRPr>
          </a:p>
          <a:p>
            <a:pPr algn="ctr"/>
            <a:r>
              <a:rPr lang="en-US" dirty="0" smtClean="0">
                <a:latin typeface="Calibri" pitchFamily="34" charset="0"/>
              </a:rPr>
              <a:t>L2 Service</a:t>
            </a:r>
            <a:endParaRPr lang="en-US" dirty="0">
              <a:latin typeface="Calibri" pitchFamily="34" charset="0"/>
            </a:endParaRPr>
          </a:p>
          <a:p>
            <a:pPr algn="ctr"/>
            <a:r>
              <a:rPr lang="en-US" dirty="0">
                <a:latin typeface="Calibri" pitchFamily="34" charset="0"/>
              </a:rPr>
              <a:t>Customer</a:t>
            </a:r>
          </a:p>
        </p:txBody>
      </p:sp>
      <p:sp>
        <p:nvSpPr>
          <p:cNvPr id="44" name="Date Placeholder 43"/>
          <p:cNvSpPr>
            <a:spLocks noGrp="1"/>
          </p:cNvSpPr>
          <p:nvPr>
            <p:ph type="dt" sz="half" idx="10"/>
          </p:nvPr>
        </p:nvSpPr>
        <p:spPr/>
        <p:txBody>
          <a:bodyPr/>
          <a:lstStyle/>
          <a:p>
            <a:fld id="{09AB1BA8-E128-4E5C-AE5F-51A5BCCBA209}" type="datetime1">
              <a:rPr lang="en-US" smtClean="0"/>
              <a:t>1/12/2011</a:t>
            </a:fld>
            <a:endParaRPr lang="en-US"/>
          </a:p>
        </p:txBody>
      </p:sp>
      <p:sp>
        <p:nvSpPr>
          <p:cNvPr id="46" name="Footer Placeholder 45"/>
          <p:cNvSpPr>
            <a:spLocks noGrp="1"/>
          </p:cNvSpPr>
          <p:nvPr>
            <p:ph type="ftr" sz="quarter" idx="11"/>
          </p:nvPr>
        </p:nvSpPr>
        <p:spPr/>
        <p:txBody>
          <a:bodyPr/>
          <a:lstStyle/>
          <a:p>
            <a:r>
              <a:rPr lang="en-US" smtClean="0"/>
              <a:t>IEEE Interim Jan 2011, Kauai, Hawaii</a:t>
            </a:r>
            <a:endParaRPr lang="en-US"/>
          </a:p>
        </p:txBody>
      </p:sp>
      <p:sp>
        <p:nvSpPr>
          <p:cNvPr id="48" name="Slide Number Placeholder 47"/>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8" grpId="0" animBg="1"/>
      <p:bldP spid="34" grpId="0" animBg="1"/>
      <p:bldP spid="3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Date Placeholder 5"/>
          <p:cNvSpPr>
            <a:spLocks noGrp="1"/>
          </p:cNvSpPr>
          <p:nvPr>
            <p:ph type="dt" sz="half" idx="10"/>
          </p:nvPr>
        </p:nvSpPr>
        <p:spPr/>
        <p:txBody>
          <a:bodyPr/>
          <a:lstStyle/>
          <a:p>
            <a:fld id="{2446ABB1-0D41-484C-87F0-F466F8524CD9}" type="datetime1">
              <a:rPr lang="en-US" smtClean="0"/>
              <a:t>1/12/2011</a:t>
            </a:fld>
            <a:endParaRPr lang="en-US"/>
          </a:p>
        </p:txBody>
      </p:sp>
      <p:sp>
        <p:nvSpPr>
          <p:cNvPr id="7" name="Footer Placeholder 6"/>
          <p:cNvSpPr>
            <a:spLocks noGrp="1"/>
          </p:cNvSpPr>
          <p:nvPr>
            <p:ph type="ftr" sz="quarter" idx="11"/>
          </p:nvPr>
        </p:nvSpPr>
        <p:spPr/>
        <p:txBody>
          <a:bodyPr/>
          <a:lstStyle/>
          <a:p>
            <a:r>
              <a:rPr lang="en-US" smtClean="0"/>
              <a:t>IEEE Interim Jan 2011, Kauai, Hawaii</a:t>
            </a:r>
            <a:endParaRPr lang="en-US"/>
          </a:p>
        </p:txBody>
      </p:sp>
      <p:sp>
        <p:nvSpPr>
          <p:cNvPr id="8" name="Slide Number Placeholder 7"/>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of Major Ideas</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hlinkClick r:id="rId2"/>
              </a:rPr>
              <a:t>new-alon-INSP-NNI-protection-11-10-v01.pdf</a:t>
            </a:r>
            <a:endParaRPr lang="en-US" dirty="0" smtClean="0"/>
          </a:p>
          <a:p>
            <a:pPr marL="514350" indent="-514350">
              <a:buFont typeface="+mj-lt"/>
              <a:buAutoNum type="arabicPeriod"/>
            </a:pPr>
            <a:r>
              <a:rPr lang="en-US" dirty="0" smtClean="0">
                <a:hlinkClick r:id="rId3"/>
              </a:rPr>
              <a:t>new-haddock-resilient-network-interconnect-LAG-0910-v3b.pdf</a:t>
            </a:r>
            <a:endParaRPr lang="en-US" dirty="0" smtClean="0"/>
          </a:p>
          <a:p>
            <a:pPr marL="514350" indent="-514350">
              <a:buFont typeface="+mj-lt"/>
              <a:buAutoNum type="arabicPeriod"/>
            </a:pPr>
            <a:r>
              <a:rPr lang="en-US" dirty="0" smtClean="0">
                <a:hlinkClick r:id="rId4"/>
              </a:rPr>
              <a:t>new-nfinn-LACP-vs-buffer-networks-1110-v1.pdf</a:t>
            </a:r>
            <a:endParaRPr lang="en-US" dirty="0" smtClean="0"/>
          </a:p>
          <a:p>
            <a:pPr marL="514350" indent="-514350">
              <a:buFont typeface="+mj-lt"/>
              <a:buAutoNum type="arabicPeriod"/>
            </a:pPr>
            <a:r>
              <a:rPr lang="en-US" dirty="0" smtClean="0">
                <a:hlinkClick r:id="rId5"/>
              </a:rPr>
              <a:t>new-vinod-ENNI-Protection-0310-v03.pptx</a:t>
            </a:r>
            <a:endParaRPr lang="en-US" dirty="0" smtClean="0"/>
          </a:p>
          <a:p>
            <a:pPr marL="514350" indent="-514350">
              <a:buFont typeface="+mj-lt"/>
              <a:buAutoNum type="arabicPeriod"/>
            </a:pPr>
            <a:r>
              <a:rPr lang="en-US" dirty="0" smtClean="0">
                <a:hlinkClick r:id="rId6"/>
              </a:rPr>
              <a:t>new-farkas-network-interconnect-resiliency-requirements-0710-v02.pdf</a:t>
            </a:r>
            <a:endParaRPr lang="en-US" dirty="0" smtClean="0"/>
          </a:p>
          <a:p>
            <a:pPr marL="514350" indent="-514350">
              <a:buFont typeface="+mj-lt"/>
              <a:buAutoNum type="arabicPeriod"/>
            </a:pPr>
            <a:r>
              <a:rPr lang="en-US" dirty="0" smtClean="0">
                <a:hlinkClick r:id="rId6"/>
              </a:rPr>
              <a:t>new-farkas-network-interconnect-resiliency-requirements-0710-v02.pdf</a:t>
            </a:r>
            <a:endParaRPr lang="en-US" dirty="0"/>
          </a:p>
        </p:txBody>
      </p:sp>
      <p:sp>
        <p:nvSpPr>
          <p:cNvPr id="4" name="Date Placeholder 3"/>
          <p:cNvSpPr>
            <a:spLocks noGrp="1"/>
          </p:cNvSpPr>
          <p:nvPr>
            <p:ph type="dt" sz="half" idx="10"/>
          </p:nvPr>
        </p:nvSpPr>
        <p:spPr/>
        <p:txBody>
          <a:bodyPr/>
          <a:lstStyle/>
          <a:p>
            <a:fld id="{60F77564-EFD2-4074-B392-497F550203AC}" type="datetime1">
              <a:rPr lang="en-US" smtClean="0"/>
              <a:t>1/12/2011</a:t>
            </a:fld>
            <a:endParaRPr lang="en-US"/>
          </a:p>
        </p:txBody>
      </p:sp>
      <p:sp>
        <p:nvSpPr>
          <p:cNvPr id="5" name="Footer Placeholder 4"/>
          <p:cNvSpPr>
            <a:spLocks noGrp="1"/>
          </p:cNvSpPr>
          <p:nvPr>
            <p:ph type="ftr" sz="quarter" idx="11"/>
          </p:nvPr>
        </p:nvSpPr>
        <p:spPr/>
        <p:txBody>
          <a:bodyPr/>
          <a:lstStyle/>
          <a:p>
            <a:r>
              <a:rPr lang="en-US" smtClean="0"/>
              <a:t>IEEE Interim Jan 2011, Kauai, Hawaii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Bundling</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4"/>
          <p:cNvSpPr>
            <a:spLocks noGrp="1"/>
          </p:cNvSpPr>
          <p:nvPr>
            <p:ph type="dt" sz="half" idx="10"/>
          </p:nvPr>
        </p:nvSpPr>
        <p:spPr/>
        <p:txBody>
          <a:bodyPr/>
          <a:lstStyle/>
          <a:p>
            <a:fld id="{88C2CD3D-D9FF-4913-9EB8-BB13636A69D2}" type="datetime1">
              <a:rPr lang="en-US" smtClean="0"/>
              <a:t>1/12/2011</a:t>
            </a:fld>
            <a:endParaRPr lang="en-US"/>
          </a:p>
        </p:txBody>
      </p:sp>
      <p:sp>
        <p:nvSpPr>
          <p:cNvPr id="6" name="Footer Placeholder 5"/>
          <p:cNvSpPr>
            <a:spLocks noGrp="1"/>
          </p:cNvSpPr>
          <p:nvPr>
            <p:ph type="ftr" sz="quarter" idx="11"/>
          </p:nvPr>
        </p:nvSpPr>
        <p:spPr/>
        <p:txBody>
          <a:bodyPr/>
          <a:lstStyle/>
          <a:p>
            <a:r>
              <a:rPr lang="en-US" smtClean="0"/>
              <a:t>IEEE Interim Jan 2011, Kauai, Hawaii</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Traffic Loss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4"/>
          <p:cNvSpPr>
            <a:spLocks noGrp="1"/>
          </p:cNvSpPr>
          <p:nvPr>
            <p:ph type="dt" sz="half" idx="10"/>
          </p:nvPr>
        </p:nvSpPr>
        <p:spPr/>
        <p:txBody>
          <a:bodyPr/>
          <a:lstStyle/>
          <a:p>
            <a:fld id="{B6E3053E-4140-4D78-ABA4-85B16C1947E6}" type="datetime1">
              <a:rPr lang="en-US" smtClean="0"/>
              <a:t>1/12/2011</a:t>
            </a:fld>
            <a:endParaRPr lang="en-US"/>
          </a:p>
        </p:txBody>
      </p:sp>
      <p:sp>
        <p:nvSpPr>
          <p:cNvPr id="6" name="Footer Placeholder 5"/>
          <p:cNvSpPr>
            <a:spLocks noGrp="1"/>
          </p:cNvSpPr>
          <p:nvPr>
            <p:ph type="ftr" sz="quarter" idx="11"/>
          </p:nvPr>
        </p:nvSpPr>
        <p:spPr/>
        <p:txBody>
          <a:bodyPr/>
          <a:lstStyle/>
          <a:p>
            <a:r>
              <a:rPr lang="en-US" smtClean="0"/>
              <a:t>IEEE Interim Jan 2011, Kauai, Hawaii</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Oval 45"/>
          <p:cNvSpPr/>
          <p:nvPr/>
        </p:nvSpPr>
        <p:spPr>
          <a:xfrm>
            <a:off x="3581400" y="36576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endParaRPr lang="en-US" dirty="0"/>
          </a:p>
        </p:txBody>
      </p:sp>
      <p:cxnSp>
        <p:nvCxnSpPr>
          <p:cNvPr id="25" name="Straight Connector 24"/>
          <p:cNvCxnSpPr/>
          <p:nvPr/>
        </p:nvCxnSpPr>
        <p:spPr>
          <a:xfrm rot="5400000">
            <a:off x="3695700" y="3695700"/>
            <a:ext cx="17526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076" name="Title 1"/>
          <p:cNvSpPr>
            <a:spLocks noGrp="1"/>
          </p:cNvSpPr>
          <p:nvPr>
            <p:ph type="title"/>
          </p:nvPr>
        </p:nvSpPr>
        <p:spPr/>
        <p:txBody>
          <a:bodyPr>
            <a:normAutofit/>
          </a:bodyPr>
          <a:lstStyle/>
          <a:p>
            <a:pPr eaLnBrk="1" hangingPunct="1"/>
            <a:r>
              <a:rPr lang="en-US" dirty="0" smtClean="0"/>
              <a:t>Forwarding Ambiguity</a:t>
            </a:r>
            <a:endParaRPr lang="en-US" dirty="0" smtClean="0"/>
          </a:p>
        </p:txBody>
      </p:sp>
      <p:sp>
        <p:nvSpPr>
          <p:cNvPr id="4" name="Cloud 3"/>
          <p:cNvSpPr/>
          <p:nvPr/>
        </p:nvSpPr>
        <p:spPr>
          <a:xfrm>
            <a:off x="2133600" y="2819400"/>
            <a:ext cx="1905000" cy="1219200"/>
          </a:xfrm>
          <a:prstGeom prst="cloud">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n-US" b="1" dirty="0" smtClean="0"/>
              <a:t>Op1</a:t>
            </a:r>
            <a:endParaRPr lang="en-US" b="1" dirty="0"/>
          </a:p>
          <a:p>
            <a:pPr algn="ctr" fontAlgn="auto">
              <a:spcBef>
                <a:spcPts val="0"/>
              </a:spcBef>
              <a:spcAft>
                <a:spcPts val="0"/>
              </a:spcAft>
              <a:defRPr/>
            </a:pPr>
            <a:r>
              <a:rPr lang="en-US" sz="1600" b="1" dirty="0" smtClean="0"/>
              <a:t>L2 Network</a:t>
            </a:r>
            <a:endParaRPr lang="en-US" b="1" dirty="0"/>
          </a:p>
        </p:txBody>
      </p:sp>
      <p:sp>
        <p:nvSpPr>
          <p:cNvPr id="5" name="Cloud 4"/>
          <p:cNvSpPr/>
          <p:nvPr/>
        </p:nvSpPr>
        <p:spPr>
          <a:xfrm>
            <a:off x="5105400" y="2819400"/>
            <a:ext cx="1905000" cy="1219200"/>
          </a:xfrm>
          <a:prstGeom prst="cloud">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dirty="0" smtClean="0"/>
              <a:t>Op2</a:t>
            </a:r>
            <a:endParaRPr lang="en-US" dirty="0"/>
          </a:p>
          <a:p>
            <a:pPr algn="ctr" fontAlgn="auto">
              <a:spcBef>
                <a:spcPts val="0"/>
              </a:spcBef>
              <a:spcAft>
                <a:spcPts val="0"/>
              </a:spcAft>
              <a:defRPr/>
            </a:pPr>
            <a:r>
              <a:rPr lang="en-US" sz="1600" dirty="0" smtClean="0"/>
              <a:t>L2 Leased Line</a:t>
            </a:r>
            <a:endParaRPr lang="en-US" dirty="0"/>
          </a:p>
        </p:txBody>
      </p:sp>
      <p:sp>
        <p:nvSpPr>
          <p:cNvPr id="6" name="Cube 5"/>
          <p:cNvSpPr/>
          <p:nvPr/>
        </p:nvSpPr>
        <p:spPr>
          <a:xfrm>
            <a:off x="152400" y="2971800"/>
            <a:ext cx="762000" cy="762000"/>
          </a:xfrm>
          <a:prstGeom prst="cube">
            <a:avLst/>
          </a:prstGeom>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r>
              <a:rPr lang="en-US" dirty="0"/>
              <a:t>C1</a:t>
            </a:r>
          </a:p>
        </p:txBody>
      </p:sp>
      <p:sp>
        <p:nvSpPr>
          <p:cNvPr id="7" name="Cube 6"/>
          <p:cNvSpPr/>
          <p:nvPr/>
        </p:nvSpPr>
        <p:spPr>
          <a:xfrm>
            <a:off x="8229600" y="2971800"/>
            <a:ext cx="762000" cy="762000"/>
          </a:xfrm>
          <a:prstGeom prst="cube">
            <a:avLst/>
          </a:prstGeom>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r>
              <a:rPr lang="en-US" dirty="0"/>
              <a:t>C2</a:t>
            </a:r>
          </a:p>
        </p:txBody>
      </p:sp>
      <p:sp>
        <p:nvSpPr>
          <p:cNvPr id="3084" name="AutoShape 6" descr="data:image/jpg;base64,/9j/4AAQSkZJRgABAQAAAQABAAD/2wBDAAkGBwgHBgkIBwgKCgkLDRYPDQwMDRsUFRAWIB0iIiAdHx8kKDQsJCYxJx8fLT0tMTU3Ojo6Iys/RD84QzQ5Ojf/2wBDAQoKCg0MDRoPDxo3JR8lNzc3Nzc3Nzc3Nzc3Nzc3Nzc3Nzc3Nzc3Nzc3Nzc3Nzc3Nzc3Nzc3Nzc3Nzc3Nzc3Nzf/wAARCABeAG4DASIAAhEBAxEB/8QAGwABAAIDAQEAAAAAAAAAAAAAAAUGAQMEAgf/xAA4EAABAwMBBgQDBgUFAAAAAAABAAIDBAURMQYSIUFRcRMyYYEUIpEHFUKhsfAzQ2LB0SNScoLh/8QAGQEBAAMBAQAAAAAAAAAAAAAAAAIDBAUB/8QAIREAAwACAgIDAQEAAAAAAAAAAAECAxEEEiExEyJBUcH/2gAMAwEAAhEDEQA/APuCIiAIETRACiEhapqmGAEzSsZ3KA2oNVHuvNED/Ec71a0rZFdKOUgNnaCeTuCA7EWA5rgC0gg8wVlAFjK562upKGAzVtTFBEPxSPACqtz+0Sz0ga6njqKxhOPEijwwf9nYBUpi7epRGqmfbLmgUJsxtJR7R00k1I2SN0TsSRyAZaTxGnAjVTa8qXL1Xs9mlS2giIvD0LDjgZKyoW/1pY0U0bsFwy8jXHRAarjeXEujozgDgZOZ7KtPutG6VwkqQJAfmEmc/muv96Kt7SNpjUB8cg8c8JGjj791HLTxraNXDwRmvrWyeZV00nkqIj2eFtBDxluCOo4qhEBWzZ1pZa4ycDLnOB/fZQw53kemjTzeBPHjsq2TdJWz0hBied3m0+U+ynoKp1xhHw8rYXjhIC3ec3tnh9VWFupah9NUMljPEHiOo6LQ0cwn4bHQsn+InjNTUYx41SfEcB0GeAHoAFG7dXCktWzdV4jGF0zDFDHgcXEcuwyfZS1ddqOhtbrhVSiOnDQ7J5k8gOZ9F86tcVVt9tN8dWRllqo3/LETw6hnqTwLj7dFbght96epRRlrX1Xtlm+zOzOtezzZZmbs9WfFdnUNxhg+nH3Kt68sbujGAANML0qslvJTt/pbE9ZUhERQJAqmVkxnqpZD+Jxx2VxlOI3divl16u/g71PSn/UPmeD5e3qvHahbZdgwVnvpKPV5u4pw6CmIM2jn/wCz/wBVcZHJNJuMa58jjwGMkldlutc9e7f8kOf4jufYKz0dFBRR7lOzd6nPE+6zdLzvs/COy8+HhR0jzRWa60z0UDZnua5p8wb+BWKzs3bXTjOcsz9St8j4XvNNIWlzmbxjI1bnH6r1BEyCJkMYwxgwB0WiMCx1tHO5HNrPiU372e1x3S5UtrpXVFW75dGsHmeegH7Cir/tRTW3fgpt2erHAj8MZ9T19FSQbhtDc2tc50879M+Vjf7D0XSw8V1978I5d5UvE+yapZbrtteI6NrnCFji5rc5bAzQu9T36+y+0We201ot8NFRs3YYm4HVx5k9SdVXfs+s0Npp5o48PkIYZZeb3cfyVwwqeTmVPpHiV6GLH1+z9hERZS4IdFjKh9o7wLTQF4w6eTLYmnmcansvG9LbJY4rJSmV5ZwbXX/4KI0dJJipkHzOH8tp/uqdbrE8yeLcGua3ORG4YLuhPdWXZWxuqpvvW5jxHPO9G1/He/qI/RTN+ot5oqYxksGH41x1VUx8j7V6OhkzLjR8OF+f1/4QDQGtDWgAAaDks8kKcitX4c5vb2yjbb11RSX+klpn+G+CEFjh6kk59Fx3ba6trYBBTj4Vm5iQsPFx9DyC17cvL9opRvAhkTAAOXBQGOZHD6Lt4MEPHNNeTBeSuzR2Wy3VV1qhBSM3nauc7Rg6k/vK+l2Sz09npvChy6R3GSUji8/4XnZ2K3stkbrW3EMgySTlxOh3j1BUxSwSVM7IYxxdqeQC5/J5NZH19I0YsaS2yd2ehLKZ0p/mO/IcP1z9FLrXBE2GJkTB8rGgBbFgLgiLBQHnhxHqvnzZBtFtUxtS4eA0kNYTjLW6DuSvoWOByqpPsVA+qdLHVyRsc4uDN3JbnocqrKm9aNvDy48bru9Nrw/4WV8scEe/I5kTANXOAAHutEdfHVHdpGunboXgfJ9Tr7Lio9mbdTua+SN1Q9ujp3F+PbRTTQAMAYA0AVk7MtKE/q9kDcbK5pdLRjLdTF07KHc0tcWuBBHIjCvC0z08M4xNEx//ACblS2QKHUW+iqSXVFJBK52rnxgk++FxybN2aQfNb4Wj+jLf0IV/+56InPgkdnu/yvcVso4jlsDSRzcSf1Viy0vTIuU/wptj2djp3PFshfHHJguBe4sB0zx59lcrfQR0UeG/M8+Z55+i6wAAABgDksqFU6e2SQRFlRBhEQIAiIgMLKIEARCiAINUQaoAiIgCIiAIiBAf/9k=">
            <a:hlinkClick r:id="rId3"/>
          </p:cNvPr>
          <p:cNvSpPr>
            <a:spLocks noChangeAspect="1" noChangeArrowheads="1"/>
          </p:cNvSpPr>
          <p:nvPr/>
        </p:nvSpPr>
        <p:spPr bwMode="auto">
          <a:xfrm>
            <a:off x="155575" y="-427038"/>
            <a:ext cx="1047750" cy="895351"/>
          </a:xfrm>
          <a:prstGeom prst="rect">
            <a:avLst/>
          </a:prstGeom>
          <a:noFill/>
          <a:ln w="9525">
            <a:noFill/>
            <a:miter lim="800000"/>
            <a:headEnd/>
            <a:tailEnd/>
          </a:ln>
        </p:spPr>
        <p:txBody>
          <a:bodyPr/>
          <a:lstStyle/>
          <a:p>
            <a:endParaRPr lang="en-US">
              <a:latin typeface="Calibri" pitchFamily="34" charset="0"/>
            </a:endParaRPr>
          </a:p>
        </p:txBody>
      </p:sp>
      <p:sp>
        <p:nvSpPr>
          <p:cNvPr id="3085" name="TextBox 16"/>
          <p:cNvSpPr txBox="1">
            <a:spLocks noChangeArrowheads="1"/>
          </p:cNvSpPr>
          <p:nvPr/>
        </p:nvSpPr>
        <p:spPr bwMode="auto">
          <a:xfrm>
            <a:off x="971550" y="3352800"/>
            <a:ext cx="1085850" cy="915988"/>
          </a:xfrm>
          <a:prstGeom prst="rect">
            <a:avLst/>
          </a:prstGeom>
          <a:noFill/>
          <a:ln w="9525">
            <a:noFill/>
            <a:miter lim="800000"/>
            <a:headEnd/>
            <a:tailEnd/>
          </a:ln>
        </p:spPr>
        <p:txBody>
          <a:bodyPr wrap="none">
            <a:spAutoFit/>
          </a:bodyPr>
          <a:lstStyle/>
          <a:p>
            <a:pPr algn="ctr"/>
            <a:r>
              <a:rPr lang="en-US">
                <a:latin typeface="Calibri" pitchFamily="34" charset="0"/>
              </a:rPr>
              <a:t>Carrier </a:t>
            </a:r>
          </a:p>
          <a:p>
            <a:pPr algn="ctr"/>
            <a:r>
              <a:rPr lang="en-US">
                <a:latin typeface="Calibri" pitchFamily="34" charset="0"/>
              </a:rPr>
              <a:t>Ethernet/</a:t>
            </a:r>
          </a:p>
          <a:p>
            <a:pPr algn="ctr"/>
            <a:r>
              <a:rPr lang="en-US">
                <a:latin typeface="Calibri" pitchFamily="34" charset="0"/>
              </a:rPr>
              <a:t>EoSDH</a:t>
            </a:r>
          </a:p>
        </p:txBody>
      </p:sp>
      <p:sp>
        <p:nvSpPr>
          <p:cNvPr id="3086" name="TextBox 17"/>
          <p:cNvSpPr txBox="1">
            <a:spLocks noChangeArrowheads="1"/>
          </p:cNvSpPr>
          <p:nvPr/>
        </p:nvSpPr>
        <p:spPr bwMode="auto">
          <a:xfrm>
            <a:off x="7010400" y="3352800"/>
            <a:ext cx="1085850" cy="915988"/>
          </a:xfrm>
          <a:prstGeom prst="rect">
            <a:avLst/>
          </a:prstGeom>
          <a:noFill/>
          <a:ln w="9525">
            <a:noFill/>
            <a:miter lim="800000"/>
            <a:headEnd/>
            <a:tailEnd/>
          </a:ln>
        </p:spPr>
        <p:txBody>
          <a:bodyPr wrap="none">
            <a:spAutoFit/>
          </a:bodyPr>
          <a:lstStyle/>
          <a:p>
            <a:pPr algn="ctr"/>
            <a:r>
              <a:rPr lang="en-US">
                <a:latin typeface="Calibri" pitchFamily="34" charset="0"/>
              </a:rPr>
              <a:t>Carrier </a:t>
            </a:r>
          </a:p>
          <a:p>
            <a:pPr algn="ctr"/>
            <a:r>
              <a:rPr lang="en-US">
                <a:latin typeface="Calibri" pitchFamily="34" charset="0"/>
              </a:rPr>
              <a:t>Ethernet/</a:t>
            </a:r>
          </a:p>
          <a:p>
            <a:pPr algn="ctr"/>
            <a:r>
              <a:rPr lang="en-US">
                <a:latin typeface="Calibri" pitchFamily="34" charset="0"/>
              </a:rPr>
              <a:t>EoSDH</a:t>
            </a:r>
          </a:p>
        </p:txBody>
      </p:sp>
      <p:sp>
        <p:nvSpPr>
          <p:cNvPr id="21" name="Rectangle 20"/>
          <p:cNvSpPr/>
          <p:nvPr/>
        </p:nvSpPr>
        <p:spPr>
          <a:xfrm>
            <a:off x="2286000" y="5334000"/>
            <a:ext cx="4648200" cy="7620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marL="457200" indent="-457200"/>
            <a:r>
              <a:rPr lang="en-US" sz="2000" dirty="0" smtClean="0"/>
              <a:t>	</a:t>
            </a:r>
            <a:r>
              <a:rPr lang="en-US" sz="2000" dirty="0" smtClean="0"/>
              <a:t>TESI stitch</a:t>
            </a:r>
            <a:r>
              <a:rPr lang="en-US" sz="2000" dirty="0" smtClean="0"/>
              <a:t>ing at the RNI nodes</a:t>
            </a:r>
            <a:endParaRPr lang="en-US" sz="2000" dirty="0" smtClean="0"/>
          </a:p>
        </p:txBody>
      </p:sp>
      <p:sp>
        <p:nvSpPr>
          <p:cNvPr id="3092" name="TextBox 25"/>
          <p:cNvSpPr txBox="1">
            <a:spLocks noChangeArrowheads="1"/>
          </p:cNvSpPr>
          <p:nvPr/>
        </p:nvSpPr>
        <p:spPr bwMode="auto">
          <a:xfrm>
            <a:off x="4224337" y="2373312"/>
            <a:ext cx="652463" cy="369888"/>
          </a:xfrm>
          <a:prstGeom prst="rect">
            <a:avLst/>
          </a:prstGeom>
          <a:noFill/>
          <a:ln w="9525">
            <a:noFill/>
            <a:miter lim="800000"/>
            <a:headEnd/>
            <a:tailEnd/>
          </a:ln>
        </p:spPr>
        <p:txBody>
          <a:bodyPr wrap="none">
            <a:spAutoFit/>
          </a:bodyPr>
          <a:lstStyle/>
          <a:p>
            <a:r>
              <a:rPr lang="en-US" dirty="0">
                <a:latin typeface="Calibri" pitchFamily="34" charset="0"/>
              </a:rPr>
              <a:t>ENNI</a:t>
            </a:r>
          </a:p>
        </p:txBody>
      </p:sp>
      <p:sp>
        <p:nvSpPr>
          <p:cNvPr id="3093" name="Line 24"/>
          <p:cNvSpPr>
            <a:spLocks noChangeShapeType="1"/>
          </p:cNvSpPr>
          <p:nvPr/>
        </p:nvSpPr>
        <p:spPr bwMode="auto">
          <a:xfrm>
            <a:off x="914400" y="3352800"/>
            <a:ext cx="1219200" cy="0"/>
          </a:xfrm>
          <a:prstGeom prst="line">
            <a:avLst/>
          </a:prstGeom>
          <a:noFill/>
          <a:ln w="9525">
            <a:solidFill>
              <a:schemeClr val="tx1"/>
            </a:solidFill>
            <a:round/>
            <a:headEnd/>
            <a:tailEnd/>
          </a:ln>
        </p:spPr>
        <p:txBody>
          <a:bodyPr/>
          <a:lstStyle/>
          <a:p>
            <a:endParaRPr lang="en-US"/>
          </a:p>
        </p:txBody>
      </p:sp>
      <p:sp>
        <p:nvSpPr>
          <p:cNvPr id="3094" name="Line 25"/>
          <p:cNvSpPr>
            <a:spLocks noChangeShapeType="1"/>
          </p:cNvSpPr>
          <p:nvPr/>
        </p:nvSpPr>
        <p:spPr bwMode="auto">
          <a:xfrm>
            <a:off x="6934200" y="3352800"/>
            <a:ext cx="1295400" cy="0"/>
          </a:xfrm>
          <a:prstGeom prst="line">
            <a:avLst/>
          </a:prstGeom>
          <a:noFill/>
          <a:ln w="9525">
            <a:solidFill>
              <a:schemeClr val="tx1"/>
            </a:solidFill>
            <a:round/>
            <a:headEnd/>
            <a:tailEnd/>
          </a:ln>
        </p:spPr>
        <p:txBody>
          <a:bodyPr/>
          <a:lstStyle/>
          <a:p>
            <a:endParaRPr lang="en-US"/>
          </a:p>
        </p:txBody>
      </p:sp>
      <p:sp>
        <p:nvSpPr>
          <p:cNvPr id="3095" name="Line 26"/>
          <p:cNvSpPr>
            <a:spLocks noChangeShapeType="1"/>
          </p:cNvSpPr>
          <p:nvPr/>
        </p:nvSpPr>
        <p:spPr bwMode="auto">
          <a:xfrm>
            <a:off x="3962400" y="3276600"/>
            <a:ext cx="1143000" cy="0"/>
          </a:xfrm>
          <a:prstGeom prst="line">
            <a:avLst/>
          </a:prstGeom>
          <a:noFill/>
          <a:ln w="9525">
            <a:solidFill>
              <a:schemeClr val="tx1"/>
            </a:solidFill>
            <a:round/>
            <a:headEnd/>
            <a:tailEnd/>
          </a:ln>
        </p:spPr>
        <p:txBody>
          <a:bodyPr/>
          <a:lstStyle/>
          <a:p>
            <a:endParaRPr lang="en-US"/>
          </a:p>
        </p:txBody>
      </p:sp>
      <p:sp>
        <p:nvSpPr>
          <p:cNvPr id="22" name="Freeform 21"/>
          <p:cNvSpPr/>
          <p:nvPr/>
        </p:nvSpPr>
        <p:spPr>
          <a:xfrm>
            <a:off x="3657600" y="3837904"/>
            <a:ext cx="1700011" cy="530181"/>
          </a:xfrm>
          <a:custGeom>
            <a:avLst/>
            <a:gdLst>
              <a:gd name="connsiteX0" fmla="*/ 0 w 1700011"/>
              <a:gd name="connsiteY0" fmla="*/ 0 h 530181"/>
              <a:gd name="connsiteX1" fmla="*/ 888642 w 1700011"/>
              <a:gd name="connsiteY1" fmla="*/ 528034 h 530181"/>
              <a:gd name="connsiteX2" fmla="*/ 1700011 w 1700011"/>
              <a:gd name="connsiteY2" fmla="*/ 12879 h 530181"/>
            </a:gdLst>
            <a:ahLst/>
            <a:cxnLst>
              <a:cxn ang="0">
                <a:pos x="connsiteX0" y="connsiteY0"/>
              </a:cxn>
              <a:cxn ang="0">
                <a:pos x="connsiteX1" y="connsiteY1"/>
              </a:cxn>
              <a:cxn ang="0">
                <a:pos x="connsiteX2" y="connsiteY2"/>
              </a:cxn>
            </a:cxnLst>
            <a:rect l="l" t="t" r="r" b="b"/>
            <a:pathLst>
              <a:path w="1700011" h="530181">
                <a:moveTo>
                  <a:pt x="0" y="0"/>
                </a:moveTo>
                <a:cubicBezTo>
                  <a:pt x="302653" y="262944"/>
                  <a:pt x="605307" y="525888"/>
                  <a:pt x="888642" y="528034"/>
                </a:cubicBezTo>
                <a:cubicBezTo>
                  <a:pt x="1171977" y="530181"/>
                  <a:pt x="1435994" y="271530"/>
                  <a:pt x="1700011" y="12879"/>
                </a:cubicBezTo>
              </a:path>
            </a:pathLst>
          </a:cu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extBox 22"/>
          <p:cNvSpPr txBox="1"/>
          <p:nvPr/>
        </p:nvSpPr>
        <p:spPr>
          <a:xfrm>
            <a:off x="4191000" y="2895600"/>
            <a:ext cx="686342" cy="369332"/>
          </a:xfrm>
          <a:prstGeom prst="rect">
            <a:avLst/>
          </a:prstGeom>
          <a:noFill/>
        </p:spPr>
        <p:txBody>
          <a:bodyPr wrap="none" rtlCol="0">
            <a:spAutoFit/>
          </a:bodyPr>
          <a:lstStyle/>
          <a:p>
            <a:r>
              <a:rPr lang="en-US" dirty="0" smtClean="0"/>
              <a:t>Work</a:t>
            </a:r>
            <a:endParaRPr lang="en-US" dirty="0"/>
          </a:p>
        </p:txBody>
      </p:sp>
      <p:sp>
        <p:nvSpPr>
          <p:cNvPr id="24" name="TextBox 23"/>
          <p:cNvSpPr txBox="1"/>
          <p:nvPr/>
        </p:nvSpPr>
        <p:spPr>
          <a:xfrm>
            <a:off x="4086865" y="3897868"/>
            <a:ext cx="866135" cy="369332"/>
          </a:xfrm>
          <a:prstGeom prst="rect">
            <a:avLst/>
          </a:prstGeom>
          <a:noFill/>
        </p:spPr>
        <p:txBody>
          <a:bodyPr wrap="none" rtlCol="0">
            <a:spAutoFit/>
          </a:bodyPr>
          <a:lstStyle/>
          <a:p>
            <a:r>
              <a:rPr lang="en-US" dirty="0" smtClean="0"/>
              <a:t>Protect</a:t>
            </a:r>
            <a:endParaRPr lang="en-US" dirty="0"/>
          </a:p>
        </p:txBody>
      </p:sp>
      <p:cxnSp>
        <p:nvCxnSpPr>
          <p:cNvPr id="33" name="Straight Connector 32"/>
          <p:cNvCxnSpPr/>
          <p:nvPr/>
        </p:nvCxnSpPr>
        <p:spPr>
          <a:xfrm>
            <a:off x="1981200" y="3200400"/>
            <a:ext cx="5181600" cy="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35" name="Freeform 34"/>
          <p:cNvSpPr/>
          <p:nvPr/>
        </p:nvSpPr>
        <p:spPr>
          <a:xfrm>
            <a:off x="1983346" y="3193961"/>
            <a:ext cx="5138671" cy="1137633"/>
          </a:xfrm>
          <a:custGeom>
            <a:avLst/>
            <a:gdLst>
              <a:gd name="connsiteX0" fmla="*/ 0 w 5138671"/>
              <a:gd name="connsiteY0" fmla="*/ 109470 h 1221346"/>
              <a:gd name="connsiteX1" fmla="*/ 695460 w 5138671"/>
              <a:gd name="connsiteY1" fmla="*/ 109470 h 1221346"/>
              <a:gd name="connsiteX2" fmla="*/ 1313646 w 5138671"/>
              <a:gd name="connsiteY2" fmla="*/ 109470 h 1221346"/>
              <a:gd name="connsiteX3" fmla="*/ 1803043 w 5138671"/>
              <a:gd name="connsiteY3" fmla="*/ 766293 h 1221346"/>
              <a:gd name="connsiteX4" fmla="*/ 2575775 w 5138671"/>
              <a:gd name="connsiteY4" fmla="*/ 1217053 h 1221346"/>
              <a:gd name="connsiteX5" fmla="*/ 3309871 w 5138671"/>
              <a:gd name="connsiteY5" fmla="*/ 740535 h 1221346"/>
              <a:gd name="connsiteX6" fmla="*/ 3683358 w 5138671"/>
              <a:gd name="connsiteY6" fmla="*/ 109470 h 1221346"/>
              <a:gd name="connsiteX7" fmla="*/ 4172755 w 5138671"/>
              <a:gd name="connsiteY7" fmla="*/ 109470 h 1221346"/>
              <a:gd name="connsiteX8" fmla="*/ 5138671 w 5138671"/>
              <a:gd name="connsiteY8" fmla="*/ 83713 h 1221346"/>
              <a:gd name="connsiteX0" fmla="*/ 0 w 5138671"/>
              <a:gd name="connsiteY0" fmla="*/ 109470 h 1221346"/>
              <a:gd name="connsiteX1" fmla="*/ 695460 w 5138671"/>
              <a:gd name="connsiteY1" fmla="*/ 109470 h 1221346"/>
              <a:gd name="connsiteX2" fmla="*/ 1313646 w 5138671"/>
              <a:gd name="connsiteY2" fmla="*/ 109470 h 1221346"/>
              <a:gd name="connsiteX3" fmla="*/ 1803043 w 5138671"/>
              <a:gd name="connsiteY3" fmla="*/ 766293 h 1221346"/>
              <a:gd name="connsiteX4" fmla="*/ 2575775 w 5138671"/>
              <a:gd name="connsiteY4" fmla="*/ 1217053 h 1221346"/>
              <a:gd name="connsiteX5" fmla="*/ 3309871 w 5138671"/>
              <a:gd name="connsiteY5" fmla="*/ 740535 h 1221346"/>
              <a:gd name="connsiteX6" fmla="*/ 3807854 w 5138671"/>
              <a:gd name="connsiteY6" fmla="*/ 318752 h 1221346"/>
              <a:gd name="connsiteX7" fmla="*/ 4172755 w 5138671"/>
              <a:gd name="connsiteY7" fmla="*/ 109470 h 1221346"/>
              <a:gd name="connsiteX8" fmla="*/ 5138671 w 5138671"/>
              <a:gd name="connsiteY8" fmla="*/ 83713 h 1221346"/>
              <a:gd name="connsiteX0" fmla="*/ 0 w 5138671"/>
              <a:gd name="connsiteY0" fmla="*/ 109470 h 1221346"/>
              <a:gd name="connsiteX1" fmla="*/ 695460 w 5138671"/>
              <a:gd name="connsiteY1" fmla="*/ 109470 h 1221346"/>
              <a:gd name="connsiteX2" fmla="*/ 1313646 w 5138671"/>
              <a:gd name="connsiteY2" fmla="*/ 109470 h 1221346"/>
              <a:gd name="connsiteX3" fmla="*/ 1803043 w 5138671"/>
              <a:gd name="connsiteY3" fmla="*/ 766293 h 1221346"/>
              <a:gd name="connsiteX4" fmla="*/ 2575775 w 5138671"/>
              <a:gd name="connsiteY4" fmla="*/ 1217053 h 1221346"/>
              <a:gd name="connsiteX5" fmla="*/ 3309871 w 5138671"/>
              <a:gd name="connsiteY5" fmla="*/ 740535 h 1221346"/>
              <a:gd name="connsiteX6" fmla="*/ 3807854 w 5138671"/>
              <a:gd name="connsiteY6" fmla="*/ 318752 h 1221346"/>
              <a:gd name="connsiteX7" fmla="*/ 4341254 w 5138671"/>
              <a:gd name="connsiteY7" fmla="*/ 242552 h 1221346"/>
              <a:gd name="connsiteX8" fmla="*/ 5138671 w 5138671"/>
              <a:gd name="connsiteY8" fmla="*/ 83713 h 1221346"/>
              <a:gd name="connsiteX0" fmla="*/ 0 w 5138671"/>
              <a:gd name="connsiteY0" fmla="*/ 109470 h 1221346"/>
              <a:gd name="connsiteX1" fmla="*/ 695460 w 5138671"/>
              <a:gd name="connsiteY1" fmla="*/ 109470 h 1221346"/>
              <a:gd name="connsiteX2" fmla="*/ 1313646 w 5138671"/>
              <a:gd name="connsiteY2" fmla="*/ 109470 h 1221346"/>
              <a:gd name="connsiteX3" fmla="*/ 1803043 w 5138671"/>
              <a:gd name="connsiteY3" fmla="*/ 766293 h 1221346"/>
              <a:gd name="connsiteX4" fmla="*/ 2575775 w 5138671"/>
              <a:gd name="connsiteY4" fmla="*/ 1217053 h 1221346"/>
              <a:gd name="connsiteX5" fmla="*/ 3309871 w 5138671"/>
              <a:gd name="connsiteY5" fmla="*/ 740535 h 1221346"/>
              <a:gd name="connsiteX6" fmla="*/ 3807854 w 5138671"/>
              <a:gd name="connsiteY6" fmla="*/ 471152 h 1221346"/>
              <a:gd name="connsiteX7" fmla="*/ 4341254 w 5138671"/>
              <a:gd name="connsiteY7" fmla="*/ 242552 h 1221346"/>
              <a:gd name="connsiteX8" fmla="*/ 5138671 w 5138671"/>
              <a:gd name="connsiteY8" fmla="*/ 83713 h 1221346"/>
              <a:gd name="connsiteX0" fmla="*/ 0 w 5138671"/>
              <a:gd name="connsiteY0" fmla="*/ 25757 h 1137633"/>
              <a:gd name="connsiteX1" fmla="*/ 695460 w 5138671"/>
              <a:gd name="connsiteY1" fmla="*/ 25757 h 1137633"/>
              <a:gd name="connsiteX2" fmla="*/ 1217054 w 5138671"/>
              <a:gd name="connsiteY2" fmla="*/ 311239 h 1137633"/>
              <a:gd name="connsiteX3" fmla="*/ 1803043 w 5138671"/>
              <a:gd name="connsiteY3" fmla="*/ 682580 h 1137633"/>
              <a:gd name="connsiteX4" fmla="*/ 2575775 w 5138671"/>
              <a:gd name="connsiteY4" fmla="*/ 1133340 h 1137633"/>
              <a:gd name="connsiteX5" fmla="*/ 3309871 w 5138671"/>
              <a:gd name="connsiteY5" fmla="*/ 656822 h 1137633"/>
              <a:gd name="connsiteX6" fmla="*/ 3807854 w 5138671"/>
              <a:gd name="connsiteY6" fmla="*/ 387439 h 1137633"/>
              <a:gd name="connsiteX7" fmla="*/ 4341254 w 5138671"/>
              <a:gd name="connsiteY7" fmla="*/ 158839 h 1137633"/>
              <a:gd name="connsiteX8" fmla="*/ 5138671 w 5138671"/>
              <a:gd name="connsiteY8" fmla="*/ 0 h 1137633"/>
              <a:gd name="connsiteX0" fmla="*/ 0 w 5138671"/>
              <a:gd name="connsiteY0" fmla="*/ 25757 h 1137633"/>
              <a:gd name="connsiteX1" fmla="*/ 683654 w 5138671"/>
              <a:gd name="connsiteY1" fmla="*/ 158839 h 1137633"/>
              <a:gd name="connsiteX2" fmla="*/ 1217054 w 5138671"/>
              <a:gd name="connsiteY2" fmla="*/ 311239 h 1137633"/>
              <a:gd name="connsiteX3" fmla="*/ 1803043 w 5138671"/>
              <a:gd name="connsiteY3" fmla="*/ 682580 h 1137633"/>
              <a:gd name="connsiteX4" fmla="*/ 2575775 w 5138671"/>
              <a:gd name="connsiteY4" fmla="*/ 1133340 h 1137633"/>
              <a:gd name="connsiteX5" fmla="*/ 3309871 w 5138671"/>
              <a:gd name="connsiteY5" fmla="*/ 656822 h 1137633"/>
              <a:gd name="connsiteX6" fmla="*/ 3807854 w 5138671"/>
              <a:gd name="connsiteY6" fmla="*/ 387439 h 1137633"/>
              <a:gd name="connsiteX7" fmla="*/ 4341254 w 5138671"/>
              <a:gd name="connsiteY7" fmla="*/ 158839 h 1137633"/>
              <a:gd name="connsiteX8" fmla="*/ 5138671 w 5138671"/>
              <a:gd name="connsiteY8" fmla="*/ 0 h 1137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38671" h="1137633">
                <a:moveTo>
                  <a:pt x="0" y="25757"/>
                </a:moveTo>
                <a:lnTo>
                  <a:pt x="683654" y="158839"/>
                </a:lnTo>
                <a:cubicBezTo>
                  <a:pt x="902595" y="158839"/>
                  <a:pt x="1030489" y="223949"/>
                  <a:pt x="1217054" y="311239"/>
                </a:cubicBezTo>
                <a:cubicBezTo>
                  <a:pt x="1403619" y="398529"/>
                  <a:pt x="1576590" y="545563"/>
                  <a:pt x="1803043" y="682580"/>
                </a:cubicBezTo>
                <a:cubicBezTo>
                  <a:pt x="2029496" y="819597"/>
                  <a:pt x="2324637" y="1137633"/>
                  <a:pt x="2575775" y="1133340"/>
                </a:cubicBezTo>
                <a:cubicBezTo>
                  <a:pt x="2826913" y="1129047"/>
                  <a:pt x="3104525" y="781139"/>
                  <a:pt x="3309871" y="656822"/>
                </a:cubicBezTo>
                <a:cubicBezTo>
                  <a:pt x="3515217" y="532505"/>
                  <a:pt x="3635957" y="470436"/>
                  <a:pt x="3807854" y="387439"/>
                </a:cubicBezTo>
                <a:cubicBezTo>
                  <a:pt x="3979751" y="304442"/>
                  <a:pt x="4341254" y="158839"/>
                  <a:pt x="4341254" y="158839"/>
                </a:cubicBezTo>
                <a:lnTo>
                  <a:pt x="5138671" y="0"/>
                </a:lnTo>
              </a:path>
            </a:pathLst>
          </a:custGeom>
          <a:ln w="571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7" name="Straight Arrow Connector 36"/>
          <p:cNvCxnSpPr/>
          <p:nvPr/>
        </p:nvCxnSpPr>
        <p:spPr>
          <a:xfrm>
            <a:off x="5181600" y="3048000"/>
            <a:ext cx="457200" cy="1588"/>
          </a:xfrm>
          <a:prstGeom prst="straightConnector1">
            <a:avLst/>
          </a:prstGeom>
          <a:ln w="5715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10800000">
            <a:off x="3276601" y="3048000"/>
            <a:ext cx="4572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7315201" y="5180012"/>
            <a:ext cx="457200" cy="1588"/>
          </a:xfrm>
          <a:prstGeom prst="straightConnector1">
            <a:avLst/>
          </a:prstGeom>
          <a:ln w="5715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10800000">
            <a:off x="7239001" y="4951412"/>
            <a:ext cx="457200" cy="15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7772400" y="4724400"/>
            <a:ext cx="1321196" cy="646331"/>
          </a:xfrm>
          <a:prstGeom prst="rect">
            <a:avLst/>
          </a:prstGeom>
          <a:noFill/>
        </p:spPr>
        <p:txBody>
          <a:bodyPr wrap="none" rtlCol="0">
            <a:spAutoFit/>
          </a:bodyPr>
          <a:lstStyle/>
          <a:p>
            <a:r>
              <a:rPr lang="en-US" dirty="0" smtClean="0"/>
              <a:t>Fault</a:t>
            </a:r>
          </a:p>
          <a:p>
            <a:r>
              <a:rPr lang="en-US" dirty="0" smtClean="0"/>
              <a:t>Notification</a:t>
            </a:r>
            <a:endParaRPr lang="en-US" dirty="0"/>
          </a:p>
        </p:txBody>
      </p:sp>
      <p:sp>
        <p:nvSpPr>
          <p:cNvPr id="28" name="&quot;No&quot; Symbol 27"/>
          <p:cNvSpPr/>
          <p:nvPr/>
        </p:nvSpPr>
        <p:spPr>
          <a:xfrm>
            <a:off x="3429000" y="3048000"/>
            <a:ext cx="381000" cy="381000"/>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32" name="Straight Connector 31"/>
          <p:cNvCxnSpPr/>
          <p:nvPr/>
        </p:nvCxnSpPr>
        <p:spPr>
          <a:xfrm flipV="1">
            <a:off x="3657600" y="3276600"/>
            <a:ext cx="1524000" cy="533400"/>
          </a:xfrm>
          <a:prstGeom prst="line">
            <a:avLst/>
          </a:prstGeom>
        </p:spPr>
        <p:style>
          <a:lnRef idx="1">
            <a:schemeClr val="accent1"/>
          </a:lnRef>
          <a:fillRef idx="0">
            <a:schemeClr val="accent1"/>
          </a:fillRef>
          <a:effectRef idx="0">
            <a:schemeClr val="accent1"/>
          </a:effectRef>
          <a:fontRef idx="minor">
            <a:schemeClr val="tx1"/>
          </a:fontRef>
        </p:style>
      </p:cxnSp>
      <p:sp>
        <p:nvSpPr>
          <p:cNvPr id="34" name="Freeform 33"/>
          <p:cNvSpPr/>
          <p:nvPr/>
        </p:nvSpPr>
        <p:spPr>
          <a:xfrm>
            <a:off x="2024129" y="3176967"/>
            <a:ext cx="5138671" cy="656465"/>
          </a:xfrm>
          <a:custGeom>
            <a:avLst/>
            <a:gdLst>
              <a:gd name="connsiteX0" fmla="*/ 0 w 5138671"/>
              <a:gd name="connsiteY0" fmla="*/ 109470 h 1221346"/>
              <a:gd name="connsiteX1" fmla="*/ 695460 w 5138671"/>
              <a:gd name="connsiteY1" fmla="*/ 109470 h 1221346"/>
              <a:gd name="connsiteX2" fmla="*/ 1313646 w 5138671"/>
              <a:gd name="connsiteY2" fmla="*/ 109470 h 1221346"/>
              <a:gd name="connsiteX3" fmla="*/ 1803043 w 5138671"/>
              <a:gd name="connsiteY3" fmla="*/ 766293 h 1221346"/>
              <a:gd name="connsiteX4" fmla="*/ 2575775 w 5138671"/>
              <a:gd name="connsiteY4" fmla="*/ 1217053 h 1221346"/>
              <a:gd name="connsiteX5" fmla="*/ 3309871 w 5138671"/>
              <a:gd name="connsiteY5" fmla="*/ 740535 h 1221346"/>
              <a:gd name="connsiteX6" fmla="*/ 3683358 w 5138671"/>
              <a:gd name="connsiteY6" fmla="*/ 109470 h 1221346"/>
              <a:gd name="connsiteX7" fmla="*/ 4172755 w 5138671"/>
              <a:gd name="connsiteY7" fmla="*/ 109470 h 1221346"/>
              <a:gd name="connsiteX8" fmla="*/ 5138671 w 5138671"/>
              <a:gd name="connsiteY8" fmla="*/ 83713 h 1221346"/>
              <a:gd name="connsiteX0" fmla="*/ 0 w 5138671"/>
              <a:gd name="connsiteY0" fmla="*/ 109470 h 1221346"/>
              <a:gd name="connsiteX1" fmla="*/ 695460 w 5138671"/>
              <a:gd name="connsiteY1" fmla="*/ 109470 h 1221346"/>
              <a:gd name="connsiteX2" fmla="*/ 1313646 w 5138671"/>
              <a:gd name="connsiteY2" fmla="*/ 109470 h 1221346"/>
              <a:gd name="connsiteX3" fmla="*/ 1803043 w 5138671"/>
              <a:gd name="connsiteY3" fmla="*/ 766293 h 1221346"/>
              <a:gd name="connsiteX4" fmla="*/ 2575775 w 5138671"/>
              <a:gd name="connsiteY4" fmla="*/ 1217053 h 1221346"/>
              <a:gd name="connsiteX5" fmla="*/ 3309871 w 5138671"/>
              <a:gd name="connsiteY5" fmla="*/ 740535 h 1221346"/>
              <a:gd name="connsiteX6" fmla="*/ 3807854 w 5138671"/>
              <a:gd name="connsiteY6" fmla="*/ 318752 h 1221346"/>
              <a:gd name="connsiteX7" fmla="*/ 4172755 w 5138671"/>
              <a:gd name="connsiteY7" fmla="*/ 109470 h 1221346"/>
              <a:gd name="connsiteX8" fmla="*/ 5138671 w 5138671"/>
              <a:gd name="connsiteY8" fmla="*/ 83713 h 1221346"/>
              <a:gd name="connsiteX0" fmla="*/ 0 w 5138671"/>
              <a:gd name="connsiteY0" fmla="*/ 109470 h 1221346"/>
              <a:gd name="connsiteX1" fmla="*/ 695460 w 5138671"/>
              <a:gd name="connsiteY1" fmla="*/ 109470 h 1221346"/>
              <a:gd name="connsiteX2" fmla="*/ 1313646 w 5138671"/>
              <a:gd name="connsiteY2" fmla="*/ 109470 h 1221346"/>
              <a:gd name="connsiteX3" fmla="*/ 1803043 w 5138671"/>
              <a:gd name="connsiteY3" fmla="*/ 766293 h 1221346"/>
              <a:gd name="connsiteX4" fmla="*/ 2575775 w 5138671"/>
              <a:gd name="connsiteY4" fmla="*/ 1217053 h 1221346"/>
              <a:gd name="connsiteX5" fmla="*/ 3309871 w 5138671"/>
              <a:gd name="connsiteY5" fmla="*/ 740535 h 1221346"/>
              <a:gd name="connsiteX6" fmla="*/ 3807854 w 5138671"/>
              <a:gd name="connsiteY6" fmla="*/ 318752 h 1221346"/>
              <a:gd name="connsiteX7" fmla="*/ 4341254 w 5138671"/>
              <a:gd name="connsiteY7" fmla="*/ 242552 h 1221346"/>
              <a:gd name="connsiteX8" fmla="*/ 5138671 w 5138671"/>
              <a:gd name="connsiteY8" fmla="*/ 83713 h 1221346"/>
              <a:gd name="connsiteX0" fmla="*/ 0 w 5138671"/>
              <a:gd name="connsiteY0" fmla="*/ 109470 h 1221346"/>
              <a:gd name="connsiteX1" fmla="*/ 695460 w 5138671"/>
              <a:gd name="connsiteY1" fmla="*/ 109470 h 1221346"/>
              <a:gd name="connsiteX2" fmla="*/ 1313646 w 5138671"/>
              <a:gd name="connsiteY2" fmla="*/ 109470 h 1221346"/>
              <a:gd name="connsiteX3" fmla="*/ 1803043 w 5138671"/>
              <a:gd name="connsiteY3" fmla="*/ 766293 h 1221346"/>
              <a:gd name="connsiteX4" fmla="*/ 2575775 w 5138671"/>
              <a:gd name="connsiteY4" fmla="*/ 1217053 h 1221346"/>
              <a:gd name="connsiteX5" fmla="*/ 3309871 w 5138671"/>
              <a:gd name="connsiteY5" fmla="*/ 740535 h 1221346"/>
              <a:gd name="connsiteX6" fmla="*/ 3807854 w 5138671"/>
              <a:gd name="connsiteY6" fmla="*/ 471152 h 1221346"/>
              <a:gd name="connsiteX7" fmla="*/ 4341254 w 5138671"/>
              <a:gd name="connsiteY7" fmla="*/ 242552 h 1221346"/>
              <a:gd name="connsiteX8" fmla="*/ 5138671 w 5138671"/>
              <a:gd name="connsiteY8" fmla="*/ 83713 h 1221346"/>
              <a:gd name="connsiteX0" fmla="*/ 0 w 5138671"/>
              <a:gd name="connsiteY0" fmla="*/ 25757 h 1137633"/>
              <a:gd name="connsiteX1" fmla="*/ 695460 w 5138671"/>
              <a:gd name="connsiteY1" fmla="*/ 25757 h 1137633"/>
              <a:gd name="connsiteX2" fmla="*/ 1217054 w 5138671"/>
              <a:gd name="connsiteY2" fmla="*/ 311239 h 1137633"/>
              <a:gd name="connsiteX3" fmla="*/ 1803043 w 5138671"/>
              <a:gd name="connsiteY3" fmla="*/ 682580 h 1137633"/>
              <a:gd name="connsiteX4" fmla="*/ 2575775 w 5138671"/>
              <a:gd name="connsiteY4" fmla="*/ 1133340 h 1137633"/>
              <a:gd name="connsiteX5" fmla="*/ 3309871 w 5138671"/>
              <a:gd name="connsiteY5" fmla="*/ 656822 h 1137633"/>
              <a:gd name="connsiteX6" fmla="*/ 3807854 w 5138671"/>
              <a:gd name="connsiteY6" fmla="*/ 387439 h 1137633"/>
              <a:gd name="connsiteX7" fmla="*/ 4341254 w 5138671"/>
              <a:gd name="connsiteY7" fmla="*/ 158839 h 1137633"/>
              <a:gd name="connsiteX8" fmla="*/ 5138671 w 5138671"/>
              <a:gd name="connsiteY8" fmla="*/ 0 h 1137633"/>
              <a:gd name="connsiteX0" fmla="*/ 0 w 5138671"/>
              <a:gd name="connsiteY0" fmla="*/ 25757 h 1137633"/>
              <a:gd name="connsiteX1" fmla="*/ 683654 w 5138671"/>
              <a:gd name="connsiteY1" fmla="*/ 158839 h 1137633"/>
              <a:gd name="connsiteX2" fmla="*/ 1217054 w 5138671"/>
              <a:gd name="connsiteY2" fmla="*/ 311239 h 1137633"/>
              <a:gd name="connsiteX3" fmla="*/ 1803043 w 5138671"/>
              <a:gd name="connsiteY3" fmla="*/ 682580 h 1137633"/>
              <a:gd name="connsiteX4" fmla="*/ 2575775 w 5138671"/>
              <a:gd name="connsiteY4" fmla="*/ 1133340 h 1137633"/>
              <a:gd name="connsiteX5" fmla="*/ 3309871 w 5138671"/>
              <a:gd name="connsiteY5" fmla="*/ 656822 h 1137633"/>
              <a:gd name="connsiteX6" fmla="*/ 3807854 w 5138671"/>
              <a:gd name="connsiteY6" fmla="*/ 387439 h 1137633"/>
              <a:gd name="connsiteX7" fmla="*/ 4341254 w 5138671"/>
              <a:gd name="connsiteY7" fmla="*/ 158839 h 1137633"/>
              <a:gd name="connsiteX8" fmla="*/ 5138671 w 5138671"/>
              <a:gd name="connsiteY8" fmla="*/ 0 h 1137633"/>
              <a:gd name="connsiteX0" fmla="*/ 0 w 5138671"/>
              <a:gd name="connsiteY0" fmla="*/ 25757 h 1137633"/>
              <a:gd name="connsiteX1" fmla="*/ 683654 w 5138671"/>
              <a:gd name="connsiteY1" fmla="*/ 158839 h 1137633"/>
              <a:gd name="connsiteX2" fmla="*/ 1217054 w 5138671"/>
              <a:gd name="connsiteY2" fmla="*/ 311239 h 1137633"/>
              <a:gd name="connsiteX3" fmla="*/ 1803043 w 5138671"/>
              <a:gd name="connsiteY3" fmla="*/ 682580 h 1137633"/>
              <a:gd name="connsiteX4" fmla="*/ 2575775 w 5138671"/>
              <a:gd name="connsiteY4" fmla="*/ 1133340 h 1137633"/>
              <a:gd name="connsiteX5" fmla="*/ 3309871 w 5138671"/>
              <a:gd name="connsiteY5" fmla="*/ 656822 h 1137633"/>
              <a:gd name="connsiteX6" fmla="*/ 3807854 w 5138671"/>
              <a:gd name="connsiteY6" fmla="*/ 387439 h 1137633"/>
              <a:gd name="connsiteX7" fmla="*/ 4341254 w 5138671"/>
              <a:gd name="connsiteY7" fmla="*/ 6439 h 1137633"/>
              <a:gd name="connsiteX8" fmla="*/ 5138671 w 5138671"/>
              <a:gd name="connsiteY8" fmla="*/ 0 h 1137633"/>
              <a:gd name="connsiteX0" fmla="*/ 0 w 5138671"/>
              <a:gd name="connsiteY0" fmla="*/ 51515 h 1163391"/>
              <a:gd name="connsiteX1" fmla="*/ 683654 w 5138671"/>
              <a:gd name="connsiteY1" fmla="*/ 184597 h 1163391"/>
              <a:gd name="connsiteX2" fmla="*/ 1217054 w 5138671"/>
              <a:gd name="connsiteY2" fmla="*/ 336997 h 1163391"/>
              <a:gd name="connsiteX3" fmla="*/ 1803043 w 5138671"/>
              <a:gd name="connsiteY3" fmla="*/ 708338 h 1163391"/>
              <a:gd name="connsiteX4" fmla="*/ 2575775 w 5138671"/>
              <a:gd name="connsiteY4" fmla="*/ 1159098 h 1163391"/>
              <a:gd name="connsiteX5" fmla="*/ 3309871 w 5138671"/>
              <a:gd name="connsiteY5" fmla="*/ 682580 h 1163391"/>
              <a:gd name="connsiteX6" fmla="*/ 3426854 w 5138671"/>
              <a:gd name="connsiteY6" fmla="*/ 108397 h 1163391"/>
              <a:gd name="connsiteX7" fmla="*/ 4341254 w 5138671"/>
              <a:gd name="connsiteY7" fmla="*/ 32197 h 1163391"/>
              <a:gd name="connsiteX8" fmla="*/ 5138671 w 5138671"/>
              <a:gd name="connsiteY8" fmla="*/ 25758 h 1163391"/>
              <a:gd name="connsiteX0" fmla="*/ 0 w 5138671"/>
              <a:gd name="connsiteY0" fmla="*/ 51515 h 731412"/>
              <a:gd name="connsiteX1" fmla="*/ 683654 w 5138671"/>
              <a:gd name="connsiteY1" fmla="*/ 184597 h 731412"/>
              <a:gd name="connsiteX2" fmla="*/ 1217054 w 5138671"/>
              <a:gd name="connsiteY2" fmla="*/ 336997 h 731412"/>
              <a:gd name="connsiteX3" fmla="*/ 1803043 w 5138671"/>
              <a:gd name="connsiteY3" fmla="*/ 708338 h 731412"/>
              <a:gd name="connsiteX4" fmla="*/ 2471671 w 5138671"/>
              <a:gd name="connsiteY4" fmla="*/ 401391 h 731412"/>
              <a:gd name="connsiteX5" fmla="*/ 3309871 w 5138671"/>
              <a:gd name="connsiteY5" fmla="*/ 682580 h 731412"/>
              <a:gd name="connsiteX6" fmla="*/ 3426854 w 5138671"/>
              <a:gd name="connsiteY6" fmla="*/ 108397 h 731412"/>
              <a:gd name="connsiteX7" fmla="*/ 4341254 w 5138671"/>
              <a:gd name="connsiteY7" fmla="*/ 32197 h 731412"/>
              <a:gd name="connsiteX8" fmla="*/ 5138671 w 5138671"/>
              <a:gd name="connsiteY8" fmla="*/ 25758 h 731412"/>
              <a:gd name="connsiteX0" fmla="*/ 0 w 5138671"/>
              <a:gd name="connsiteY0" fmla="*/ 25757 h 693312"/>
              <a:gd name="connsiteX1" fmla="*/ 683654 w 5138671"/>
              <a:gd name="connsiteY1" fmla="*/ 158839 h 693312"/>
              <a:gd name="connsiteX2" fmla="*/ 1217054 w 5138671"/>
              <a:gd name="connsiteY2" fmla="*/ 311239 h 693312"/>
              <a:gd name="connsiteX3" fmla="*/ 1803043 w 5138671"/>
              <a:gd name="connsiteY3" fmla="*/ 682580 h 693312"/>
              <a:gd name="connsiteX4" fmla="*/ 2471671 w 5138671"/>
              <a:gd name="connsiteY4" fmla="*/ 375633 h 693312"/>
              <a:gd name="connsiteX5" fmla="*/ 3081271 w 5138671"/>
              <a:gd name="connsiteY5" fmla="*/ 223233 h 693312"/>
              <a:gd name="connsiteX6" fmla="*/ 3426854 w 5138671"/>
              <a:gd name="connsiteY6" fmla="*/ 82639 h 693312"/>
              <a:gd name="connsiteX7" fmla="*/ 4341254 w 5138671"/>
              <a:gd name="connsiteY7" fmla="*/ 6439 h 693312"/>
              <a:gd name="connsiteX8" fmla="*/ 5138671 w 5138671"/>
              <a:gd name="connsiteY8" fmla="*/ 0 h 693312"/>
              <a:gd name="connsiteX0" fmla="*/ 0 w 5138671"/>
              <a:gd name="connsiteY0" fmla="*/ 25757 h 693312"/>
              <a:gd name="connsiteX1" fmla="*/ 683654 w 5138671"/>
              <a:gd name="connsiteY1" fmla="*/ 158839 h 693312"/>
              <a:gd name="connsiteX2" fmla="*/ 1217054 w 5138671"/>
              <a:gd name="connsiteY2" fmla="*/ 311239 h 693312"/>
              <a:gd name="connsiteX3" fmla="*/ 1803043 w 5138671"/>
              <a:gd name="connsiteY3" fmla="*/ 682580 h 693312"/>
              <a:gd name="connsiteX4" fmla="*/ 2471671 w 5138671"/>
              <a:gd name="connsiteY4" fmla="*/ 375633 h 693312"/>
              <a:gd name="connsiteX5" fmla="*/ 3081271 w 5138671"/>
              <a:gd name="connsiteY5" fmla="*/ 147033 h 693312"/>
              <a:gd name="connsiteX6" fmla="*/ 3426854 w 5138671"/>
              <a:gd name="connsiteY6" fmla="*/ 82639 h 693312"/>
              <a:gd name="connsiteX7" fmla="*/ 4341254 w 5138671"/>
              <a:gd name="connsiteY7" fmla="*/ 6439 h 693312"/>
              <a:gd name="connsiteX8" fmla="*/ 5138671 w 5138671"/>
              <a:gd name="connsiteY8" fmla="*/ 0 h 693312"/>
              <a:gd name="connsiteX0" fmla="*/ 0 w 5138671"/>
              <a:gd name="connsiteY0" fmla="*/ 54556 h 722111"/>
              <a:gd name="connsiteX1" fmla="*/ 683654 w 5138671"/>
              <a:gd name="connsiteY1" fmla="*/ 187638 h 722111"/>
              <a:gd name="connsiteX2" fmla="*/ 1217054 w 5138671"/>
              <a:gd name="connsiteY2" fmla="*/ 340038 h 722111"/>
              <a:gd name="connsiteX3" fmla="*/ 1803043 w 5138671"/>
              <a:gd name="connsiteY3" fmla="*/ 711379 h 722111"/>
              <a:gd name="connsiteX4" fmla="*/ 2471671 w 5138671"/>
              <a:gd name="connsiteY4" fmla="*/ 404432 h 722111"/>
              <a:gd name="connsiteX5" fmla="*/ 3081271 w 5138671"/>
              <a:gd name="connsiteY5" fmla="*/ 175832 h 722111"/>
              <a:gd name="connsiteX6" fmla="*/ 3462271 w 5138671"/>
              <a:gd name="connsiteY6" fmla="*/ 23432 h 722111"/>
              <a:gd name="connsiteX7" fmla="*/ 4341254 w 5138671"/>
              <a:gd name="connsiteY7" fmla="*/ 35238 h 722111"/>
              <a:gd name="connsiteX8" fmla="*/ 5138671 w 5138671"/>
              <a:gd name="connsiteY8" fmla="*/ 28799 h 722111"/>
              <a:gd name="connsiteX0" fmla="*/ 0 w 5138671"/>
              <a:gd name="connsiteY0" fmla="*/ 54556 h 734811"/>
              <a:gd name="connsiteX1" fmla="*/ 683654 w 5138671"/>
              <a:gd name="connsiteY1" fmla="*/ 187638 h 734811"/>
              <a:gd name="connsiteX2" fmla="*/ 1217054 w 5138671"/>
              <a:gd name="connsiteY2" fmla="*/ 340038 h 734811"/>
              <a:gd name="connsiteX3" fmla="*/ 1803043 w 5138671"/>
              <a:gd name="connsiteY3" fmla="*/ 711379 h 734811"/>
              <a:gd name="connsiteX4" fmla="*/ 2319271 w 5138671"/>
              <a:gd name="connsiteY4" fmla="*/ 480633 h 734811"/>
              <a:gd name="connsiteX5" fmla="*/ 3081271 w 5138671"/>
              <a:gd name="connsiteY5" fmla="*/ 175832 h 734811"/>
              <a:gd name="connsiteX6" fmla="*/ 3462271 w 5138671"/>
              <a:gd name="connsiteY6" fmla="*/ 23432 h 734811"/>
              <a:gd name="connsiteX7" fmla="*/ 4341254 w 5138671"/>
              <a:gd name="connsiteY7" fmla="*/ 35238 h 734811"/>
              <a:gd name="connsiteX8" fmla="*/ 5138671 w 5138671"/>
              <a:gd name="connsiteY8" fmla="*/ 28799 h 734811"/>
              <a:gd name="connsiteX0" fmla="*/ 0 w 5138671"/>
              <a:gd name="connsiteY0" fmla="*/ 54556 h 656465"/>
              <a:gd name="connsiteX1" fmla="*/ 683654 w 5138671"/>
              <a:gd name="connsiteY1" fmla="*/ 187638 h 656465"/>
              <a:gd name="connsiteX2" fmla="*/ 1217054 w 5138671"/>
              <a:gd name="connsiteY2" fmla="*/ 340038 h 656465"/>
              <a:gd name="connsiteX3" fmla="*/ 1785871 w 5138671"/>
              <a:gd name="connsiteY3" fmla="*/ 633033 h 656465"/>
              <a:gd name="connsiteX4" fmla="*/ 2319271 w 5138671"/>
              <a:gd name="connsiteY4" fmla="*/ 480633 h 656465"/>
              <a:gd name="connsiteX5" fmla="*/ 3081271 w 5138671"/>
              <a:gd name="connsiteY5" fmla="*/ 175832 h 656465"/>
              <a:gd name="connsiteX6" fmla="*/ 3462271 w 5138671"/>
              <a:gd name="connsiteY6" fmla="*/ 23432 h 656465"/>
              <a:gd name="connsiteX7" fmla="*/ 4341254 w 5138671"/>
              <a:gd name="connsiteY7" fmla="*/ 35238 h 656465"/>
              <a:gd name="connsiteX8" fmla="*/ 5138671 w 5138671"/>
              <a:gd name="connsiteY8" fmla="*/ 28799 h 656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38671" h="656465">
                <a:moveTo>
                  <a:pt x="0" y="54556"/>
                </a:moveTo>
                <a:lnTo>
                  <a:pt x="683654" y="187638"/>
                </a:lnTo>
                <a:cubicBezTo>
                  <a:pt x="902595" y="187638"/>
                  <a:pt x="1033351" y="265806"/>
                  <a:pt x="1217054" y="340038"/>
                </a:cubicBezTo>
                <a:cubicBezTo>
                  <a:pt x="1400757" y="414271"/>
                  <a:pt x="1602168" y="609601"/>
                  <a:pt x="1785871" y="633033"/>
                </a:cubicBezTo>
                <a:cubicBezTo>
                  <a:pt x="1969574" y="656465"/>
                  <a:pt x="2103371" y="556833"/>
                  <a:pt x="2319271" y="480633"/>
                </a:cubicBezTo>
                <a:cubicBezTo>
                  <a:pt x="2535171" y="404433"/>
                  <a:pt x="2890771" y="252032"/>
                  <a:pt x="3081271" y="175832"/>
                </a:cubicBezTo>
                <a:cubicBezTo>
                  <a:pt x="3271771" y="99632"/>
                  <a:pt x="3252274" y="46864"/>
                  <a:pt x="3462271" y="23432"/>
                </a:cubicBezTo>
                <a:cubicBezTo>
                  <a:pt x="3672268" y="0"/>
                  <a:pt x="4341254" y="35238"/>
                  <a:pt x="4341254" y="35238"/>
                </a:cubicBezTo>
                <a:lnTo>
                  <a:pt x="5138671" y="28799"/>
                </a:lnTo>
              </a:path>
            </a:pathLst>
          </a:custGeom>
          <a:ln w="571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8" name="Straight Connector 37"/>
          <p:cNvCxnSpPr>
            <a:endCxn id="34" idx="8"/>
          </p:cNvCxnSpPr>
          <p:nvPr/>
        </p:nvCxnSpPr>
        <p:spPr>
          <a:xfrm>
            <a:off x="5334000" y="3200400"/>
            <a:ext cx="1828800" cy="5366"/>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3581400" y="3581400"/>
            <a:ext cx="3810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2895600" y="4191000"/>
            <a:ext cx="1299138" cy="646331"/>
          </a:xfrm>
          <a:prstGeom prst="rect">
            <a:avLst/>
          </a:prstGeom>
          <a:noFill/>
        </p:spPr>
        <p:txBody>
          <a:bodyPr wrap="none" rtlCol="0">
            <a:spAutoFit/>
          </a:bodyPr>
          <a:lstStyle/>
          <a:p>
            <a:r>
              <a:rPr lang="en-US" dirty="0" smtClean="0">
                <a:solidFill>
                  <a:srgbClr val="FF0000"/>
                </a:solidFill>
              </a:rPr>
              <a:t>Forwarding </a:t>
            </a:r>
          </a:p>
          <a:p>
            <a:r>
              <a:rPr lang="en-US" dirty="0" smtClean="0">
                <a:solidFill>
                  <a:srgbClr val="FF0000"/>
                </a:solidFill>
              </a:rPr>
              <a:t>Ambiguity</a:t>
            </a:r>
            <a:endParaRPr lang="en-US" dirty="0">
              <a:solidFill>
                <a:srgbClr val="FF0000"/>
              </a:solidFill>
            </a:endParaRPr>
          </a:p>
        </p:txBody>
      </p:sp>
      <p:sp>
        <p:nvSpPr>
          <p:cNvPr id="45" name="Oval 44"/>
          <p:cNvSpPr/>
          <p:nvPr/>
        </p:nvSpPr>
        <p:spPr>
          <a:xfrm>
            <a:off x="3810000" y="28956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en-US" dirty="0"/>
          </a:p>
        </p:txBody>
      </p:sp>
      <p:sp>
        <p:nvSpPr>
          <p:cNvPr id="47" name="Oval 46"/>
          <p:cNvSpPr/>
          <p:nvPr/>
        </p:nvSpPr>
        <p:spPr>
          <a:xfrm>
            <a:off x="4953000" y="28956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sp>
        <p:nvSpPr>
          <p:cNvPr id="48" name="Oval 47"/>
          <p:cNvSpPr/>
          <p:nvPr/>
        </p:nvSpPr>
        <p:spPr>
          <a:xfrm>
            <a:off x="5105400" y="37338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sp>
        <p:nvSpPr>
          <p:cNvPr id="49" name="TextBox 18"/>
          <p:cNvSpPr txBox="1">
            <a:spLocks noChangeArrowheads="1"/>
          </p:cNvSpPr>
          <p:nvPr/>
        </p:nvSpPr>
        <p:spPr bwMode="auto">
          <a:xfrm>
            <a:off x="76200" y="1981200"/>
            <a:ext cx="1126142" cy="923330"/>
          </a:xfrm>
          <a:prstGeom prst="rect">
            <a:avLst/>
          </a:prstGeom>
          <a:noFill/>
          <a:ln w="9525">
            <a:noFill/>
            <a:miter lim="800000"/>
            <a:headEnd/>
            <a:tailEnd/>
          </a:ln>
        </p:spPr>
        <p:txBody>
          <a:bodyPr wrap="none">
            <a:spAutoFit/>
          </a:bodyPr>
          <a:lstStyle/>
          <a:p>
            <a:pPr algn="ctr"/>
            <a:r>
              <a:rPr lang="en-US" dirty="0" smtClean="0">
                <a:latin typeface="Calibri" pitchFamily="34" charset="0"/>
              </a:rPr>
              <a:t>Op1</a:t>
            </a:r>
            <a:endParaRPr lang="en-US" dirty="0">
              <a:latin typeface="Calibri" pitchFamily="34" charset="0"/>
            </a:endParaRPr>
          </a:p>
          <a:p>
            <a:pPr algn="ctr"/>
            <a:r>
              <a:rPr lang="en-US" dirty="0" smtClean="0">
                <a:latin typeface="Calibri" pitchFamily="34" charset="0"/>
              </a:rPr>
              <a:t>L2 Service</a:t>
            </a:r>
            <a:endParaRPr lang="en-US" dirty="0">
              <a:latin typeface="Calibri" pitchFamily="34" charset="0"/>
            </a:endParaRPr>
          </a:p>
          <a:p>
            <a:pPr algn="ctr"/>
            <a:r>
              <a:rPr lang="en-US" dirty="0">
                <a:latin typeface="Calibri" pitchFamily="34" charset="0"/>
              </a:rPr>
              <a:t>Customer</a:t>
            </a:r>
          </a:p>
        </p:txBody>
      </p:sp>
      <p:sp>
        <p:nvSpPr>
          <p:cNvPr id="50" name="TextBox 19"/>
          <p:cNvSpPr txBox="1">
            <a:spLocks noChangeArrowheads="1"/>
          </p:cNvSpPr>
          <p:nvPr/>
        </p:nvSpPr>
        <p:spPr bwMode="auto">
          <a:xfrm>
            <a:off x="8050213" y="1972270"/>
            <a:ext cx="1126142" cy="923330"/>
          </a:xfrm>
          <a:prstGeom prst="rect">
            <a:avLst/>
          </a:prstGeom>
          <a:noFill/>
          <a:ln w="9525">
            <a:noFill/>
            <a:miter lim="800000"/>
            <a:headEnd/>
            <a:tailEnd/>
          </a:ln>
        </p:spPr>
        <p:txBody>
          <a:bodyPr wrap="none">
            <a:spAutoFit/>
          </a:bodyPr>
          <a:lstStyle/>
          <a:p>
            <a:pPr algn="ctr"/>
            <a:r>
              <a:rPr lang="en-US" dirty="0" smtClean="0">
                <a:latin typeface="Calibri" pitchFamily="34" charset="0"/>
              </a:rPr>
              <a:t>Op1</a:t>
            </a:r>
            <a:endParaRPr lang="en-US" dirty="0">
              <a:latin typeface="Calibri" pitchFamily="34" charset="0"/>
            </a:endParaRPr>
          </a:p>
          <a:p>
            <a:pPr algn="ctr"/>
            <a:r>
              <a:rPr lang="en-US" dirty="0" smtClean="0">
                <a:latin typeface="Calibri" pitchFamily="34" charset="0"/>
              </a:rPr>
              <a:t>L2 Service</a:t>
            </a:r>
            <a:endParaRPr lang="en-US" dirty="0">
              <a:latin typeface="Calibri" pitchFamily="34" charset="0"/>
            </a:endParaRPr>
          </a:p>
          <a:p>
            <a:pPr algn="ctr"/>
            <a:r>
              <a:rPr lang="en-US" dirty="0">
                <a:latin typeface="Calibri" pitchFamily="34" charset="0"/>
              </a:rPr>
              <a:t>Customer</a:t>
            </a:r>
          </a:p>
        </p:txBody>
      </p:sp>
      <p:sp>
        <p:nvSpPr>
          <p:cNvPr id="51" name="Date Placeholder 50"/>
          <p:cNvSpPr>
            <a:spLocks noGrp="1"/>
          </p:cNvSpPr>
          <p:nvPr>
            <p:ph type="dt" sz="half" idx="10"/>
          </p:nvPr>
        </p:nvSpPr>
        <p:spPr/>
        <p:txBody>
          <a:bodyPr/>
          <a:lstStyle/>
          <a:p>
            <a:fld id="{F351543D-1D17-4B48-8EB0-40C1D894D7CB}" type="datetime1">
              <a:rPr lang="en-US" smtClean="0"/>
              <a:t>1/12/2011</a:t>
            </a:fld>
            <a:endParaRPr lang="en-US"/>
          </a:p>
        </p:txBody>
      </p:sp>
      <p:sp>
        <p:nvSpPr>
          <p:cNvPr id="52" name="Footer Placeholder 51"/>
          <p:cNvSpPr>
            <a:spLocks noGrp="1"/>
          </p:cNvSpPr>
          <p:nvPr>
            <p:ph type="ftr" sz="quarter" idx="11"/>
          </p:nvPr>
        </p:nvSpPr>
        <p:spPr/>
        <p:txBody>
          <a:bodyPr/>
          <a:lstStyle/>
          <a:p>
            <a:r>
              <a:rPr lang="en-US" smtClean="0"/>
              <a:t>IEEE Interim Jan 2011, Kauai, Hawaii</a:t>
            </a:r>
            <a:endParaRPr lang="en-US"/>
          </a:p>
        </p:txBody>
      </p:sp>
      <p:sp>
        <p:nvSpPr>
          <p:cNvPr id="53" name="Slide Number Placeholder 52"/>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par>
                                <p:cTn id="21" presetID="1" presetClass="exit" presetSubtype="0" fill="hold" nodeType="withEffect">
                                  <p:stCondLst>
                                    <p:cond delay="0"/>
                                  </p:stCondLst>
                                  <p:childTnLst>
                                    <p:set>
                                      <p:cBhvr>
                                        <p:cTn id="22" dur="1" fill="hold">
                                          <p:stCondLst>
                                            <p:cond delay="0"/>
                                          </p:stCondLst>
                                        </p:cTn>
                                        <p:tgtEl>
                                          <p:spTgt spid="3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28" grpId="0" animBg="1"/>
      <p:bldP spid="34" grpId="1" animBg="1"/>
      <p:bldP spid="43" grpId="0" animBg="1"/>
      <p:bldP spid="4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Traffic Loss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4"/>
          <p:cNvSpPr>
            <a:spLocks noGrp="1"/>
          </p:cNvSpPr>
          <p:nvPr>
            <p:ph type="dt" sz="half" idx="10"/>
          </p:nvPr>
        </p:nvSpPr>
        <p:spPr/>
        <p:txBody>
          <a:bodyPr/>
          <a:lstStyle/>
          <a:p>
            <a:fld id="{EA6B6ADE-E4E8-422A-B650-970EFF0E9FCA}" type="datetime1">
              <a:rPr lang="en-US" smtClean="0"/>
              <a:t>1/12/2011</a:t>
            </a:fld>
            <a:endParaRPr lang="en-US"/>
          </a:p>
        </p:txBody>
      </p:sp>
      <p:sp>
        <p:nvSpPr>
          <p:cNvPr id="6" name="Footer Placeholder 5"/>
          <p:cNvSpPr>
            <a:spLocks noGrp="1"/>
          </p:cNvSpPr>
          <p:nvPr>
            <p:ph type="ftr" sz="quarter" idx="11"/>
          </p:nvPr>
        </p:nvSpPr>
        <p:spPr/>
        <p:txBody>
          <a:bodyPr/>
          <a:lstStyle/>
          <a:p>
            <a:r>
              <a:rPr lang="en-US" smtClean="0"/>
              <a:t>IEEE Interim Jan 2011, Kauai, Hawaii</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Block Traffic Towards Interconnect when Complete Interconnect Failure</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4"/>
          <p:cNvSpPr>
            <a:spLocks noGrp="1"/>
          </p:cNvSpPr>
          <p:nvPr>
            <p:ph type="dt" sz="half" idx="10"/>
          </p:nvPr>
        </p:nvSpPr>
        <p:spPr/>
        <p:txBody>
          <a:bodyPr/>
          <a:lstStyle/>
          <a:p>
            <a:fld id="{785030FD-640A-4B38-8DB5-B2B17CFDFC68}" type="datetime1">
              <a:rPr lang="en-US" smtClean="0"/>
              <a:t>1/12/2011</a:t>
            </a:fld>
            <a:endParaRPr lang="en-US"/>
          </a:p>
        </p:txBody>
      </p:sp>
      <p:sp>
        <p:nvSpPr>
          <p:cNvPr id="6" name="Footer Placeholder 5"/>
          <p:cNvSpPr>
            <a:spLocks noGrp="1"/>
          </p:cNvSpPr>
          <p:nvPr>
            <p:ph type="ftr" sz="quarter" idx="11"/>
          </p:nvPr>
        </p:nvSpPr>
        <p:spPr/>
        <p:txBody>
          <a:bodyPr/>
          <a:lstStyle/>
          <a:p>
            <a:r>
              <a:rPr lang="en-US" smtClean="0"/>
              <a:t>IEEE Interim Jan 2011, Kauai, Hawaii</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Deterministic </a:t>
            </a:r>
            <a:r>
              <a:rPr lang="en-US" dirty="0" err="1" smtClean="0"/>
              <a:t>QoS</a:t>
            </a:r>
            <a:r>
              <a:rPr lang="en-US" dirty="0" smtClean="0"/>
              <a:t> for PBB-TE</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4"/>
          <p:cNvSpPr>
            <a:spLocks noGrp="1"/>
          </p:cNvSpPr>
          <p:nvPr>
            <p:ph type="dt" sz="half" idx="10"/>
          </p:nvPr>
        </p:nvSpPr>
        <p:spPr/>
        <p:txBody>
          <a:bodyPr/>
          <a:lstStyle/>
          <a:p>
            <a:fld id="{8627DFEA-2403-4A2B-AC06-A152930EC9C2}" type="datetime1">
              <a:rPr lang="en-US" smtClean="0"/>
              <a:t>1/12/2011</a:t>
            </a:fld>
            <a:endParaRPr lang="en-US"/>
          </a:p>
        </p:txBody>
      </p:sp>
      <p:sp>
        <p:nvSpPr>
          <p:cNvPr id="6" name="Footer Placeholder 5"/>
          <p:cNvSpPr>
            <a:spLocks noGrp="1"/>
          </p:cNvSpPr>
          <p:nvPr>
            <p:ph type="ftr" sz="quarter" idx="11"/>
          </p:nvPr>
        </p:nvSpPr>
        <p:spPr/>
        <p:txBody>
          <a:bodyPr/>
          <a:lstStyle/>
          <a:p>
            <a:r>
              <a:rPr lang="en-US" smtClean="0"/>
              <a:t>IEEE Interim Jan 2011, Kauai, Hawaii</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Address </a:t>
            </a:r>
            <a:r>
              <a:rPr lang="en-US" dirty="0" smtClean="0"/>
              <a:t>Translation</a:t>
            </a:r>
            <a:endParaRPr lang="en-US" dirty="0"/>
          </a:p>
        </p:txBody>
      </p:sp>
      <p:sp>
        <p:nvSpPr>
          <p:cNvPr id="3" name="Content Placeholder 2"/>
          <p:cNvSpPr>
            <a:spLocks noGrp="1"/>
          </p:cNvSpPr>
          <p:nvPr>
            <p:ph idx="1"/>
          </p:nvPr>
        </p:nvSpPr>
        <p:spPr/>
        <p:txBody>
          <a:bodyPr/>
          <a:lstStyle/>
          <a:p>
            <a:pPr lvl="0"/>
            <a:r>
              <a:rPr lang="en-US" dirty="0" smtClean="0"/>
              <a:t>Source Address translation at RNI </a:t>
            </a:r>
            <a:r>
              <a:rPr lang="en-US" dirty="0" smtClean="0"/>
              <a:t>nodes</a:t>
            </a:r>
            <a:endParaRPr lang="en-US" dirty="0" smtClean="0"/>
          </a:p>
          <a:p>
            <a:endParaRPr lang="en-US" dirty="0"/>
          </a:p>
        </p:txBody>
      </p:sp>
      <p:sp>
        <p:nvSpPr>
          <p:cNvPr id="4" name="Rectangle 3"/>
          <p:cNvSpPr/>
          <p:nvPr/>
        </p:nvSpPr>
        <p:spPr>
          <a:xfrm>
            <a:off x="2133600" y="3505200"/>
            <a:ext cx="1219200" cy="15240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5" name="Rounded Rectangle 4"/>
          <p:cNvSpPr/>
          <p:nvPr/>
        </p:nvSpPr>
        <p:spPr>
          <a:xfrm>
            <a:off x="2438400" y="4114800"/>
            <a:ext cx="609600" cy="3048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Ex</a:t>
            </a:r>
            <a:endParaRPr lang="en-US" dirty="0"/>
          </a:p>
        </p:txBody>
      </p:sp>
      <p:cxnSp>
        <p:nvCxnSpPr>
          <p:cNvPr id="7" name="Straight Arrow Connector 6"/>
          <p:cNvCxnSpPr>
            <a:endCxn id="5" idx="0"/>
          </p:cNvCxnSpPr>
          <p:nvPr/>
        </p:nvCxnSpPr>
        <p:spPr>
          <a:xfrm rot="5400000">
            <a:off x="2209800" y="3581400"/>
            <a:ext cx="1066800" cy="1588"/>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endCxn id="5" idx="1"/>
          </p:cNvCxnSpPr>
          <p:nvPr/>
        </p:nvCxnSpPr>
        <p:spPr>
          <a:xfrm>
            <a:off x="1219200" y="4267200"/>
            <a:ext cx="1219200" cy="1588"/>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endCxn id="5" idx="2"/>
          </p:cNvCxnSpPr>
          <p:nvPr/>
        </p:nvCxnSpPr>
        <p:spPr>
          <a:xfrm rot="5400000" flipH="1" flipV="1">
            <a:off x="2247900" y="4914900"/>
            <a:ext cx="990600" cy="1588"/>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3"/>
            <a:endCxn id="27" idx="2"/>
          </p:cNvCxnSpPr>
          <p:nvPr/>
        </p:nvCxnSpPr>
        <p:spPr>
          <a:xfrm>
            <a:off x="3048000" y="4267200"/>
            <a:ext cx="993436" cy="1588"/>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4" name="Cloud 13"/>
          <p:cNvSpPr/>
          <p:nvPr/>
        </p:nvSpPr>
        <p:spPr>
          <a:xfrm>
            <a:off x="2286000" y="2438400"/>
            <a:ext cx="914400" cy="762000"/>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smtClean="0"/>
              <a:t>1000 B-MAC</a:t>
            </a:r>
            <a:endParaRPr lang="en-US" sz="1600" dirty="0"/>
          </a:p>
        </p:txBody>
      </p:sp>
      <p:sp>
        <p:nvSpPr>
          <p:cNvPr id="15" name="Cloud 14"/>
          <p:cNvSpPr/>
          <p:nvPr/>
        </p:nvSpPr>
        <p:spPr>
          <a:xfrm>
            <a:off x="457200" y="3962400"/>
            <a:ext cx="914400" cy="762000"/>
          </a:xfrm>
          <a:prstGeom prst="cloud">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smtClean="0"/>
              <a:t>1000 B-MAC</a:t>
            </a:r>
            <a:endParaRPr lang="en-US" sz="1600" dirty="0"/>
          </a:p>
        </p:txBody>
      </p:sp>
      <p:sp>
        <p:nvSpPr>
          <p:cNvPr id="16" name="Cloud 15"/>
          <p:cNvSpPr/>
          <p:nvPr/>
        </p:nvSpPr>
        <p:spPr>
          <a:xfrm>
            <a:off x="2286000" y="5334000"/>
            <a:ext cx="914400" cy="762000"/>
          </a:xfrm>
          <a:prstGeom prst="cloud">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smtClean="0"/>
              <a:t>1000 B-MAC</a:t>
            </a:r>
            <a:endParaRPr lang="en-US" sz="1600" dirty="0"/>
          </a:p>
        </p:txBody>
      </p:sp>
      <p:sp>
        <p:nvSpPr>
          <p:cNvPr id="17" name="TextBox 16"/>
          <p:cNvSpPr txBox="1"/>
          <p:nvPr/>
        </p:nvSpPr>
        <p:spPr>
          <a:xfrm>
            <a:off x="3352800" y="3405426"/>
            <a:ext cx="832216" cy="861774"/>
          </a:xfrm>
          <a:prstGeom prst="rect">
            <a:avLst/>
          </a:prstGeom>
          <a:noFill/>
        </p:spPr>
        <p:txBody>
          <a:bodyPr wrap="none" rtlCol="0">
            <a:spAutoFit/>
          </a:bodyPr>
          <a:lstStyle/>
          <a:p>
            <a:r>
              <a:rPr lang="en-US" sz="1600" dirty="0" smtClean="0"/>
              <a:t>3000 </a:t>
            </a:r>
          </a:p>
          <a:p>
            <a:r>
              <a:rPr lang="en-US" sz="1600" dirty="0" smtClean="0"/>
              <a:t>Source </a:t>
            </a:r>
          </a:p>
          <a:p>
            <a:r>
              <a:rPr lang="en-US" sz="1600" dirty="0" smtClean="0"/>
              <a:t>B-MAC</a:t>
            </a:r>
            <a:endParaRPr lang="en-US" sz="1600" dirty="0"/>
          </a:p>
        </p:txBody>
      </p:sp>
      <p:sp>
        <p:nvSpPr>
          <p:cNvPr id="18" name="Cloud 17"/>
          <p:cNvSpPr/>
          <p:nvPr/>
        </p:nvSpPr>
        <p:spPr>
          <a:xfrm>
            <a:off x="6858000" y="3886200"/>
            <a:ext cx="914400" cy="762000"/>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600" dirty="0" smtClean="0"/>
              <a:t>4</a:t>
            </a:r>
            <a:r>
              <a:rPr lang="en-US" sz="1600" dirty="0" smtClean="0"/>
              <a:t>000 B-MAC</a:t>
            </a:r>
            <a:endParaRPr lang="en-US" sz="1600" dirty="0"/>
          </a:p>
        </p:txBody>
      </p:sp>
      <p:cxnSp>
        <p:nvCxnSpPr>
          <p:cNvPr id="19" name="Straight Arrow Connector 18"/>
          <p:cNvCxnSpPr/>
          <p:nvPr/>
        </p:nvCxnSpPr>
        <p:spPr>
          <a:xfrm rot="5400000">
            <a:off x="6781800" y="3352006"/>
            <a:ext cx="1066800" cy="1588"/>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638800" y="4267200"/>
            <a:ext cx="1219200" cy="1588"/>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flipH="1" flipV="1">
            <a:off x="6819900" y="5142706"/>
            <a:ext cx="990600" cy="1588"/>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22" name="Cloud 21"/>
          <p:cNvSpPr/>
          <p:nvPr/>
        </p:nvSpPr>
        <p:spPr>
          <a:xfrm>
            <a:off x="6858000" y="2438400"/>
            <a:ext cx="914400" cy="762000"/>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smtClean="0"/>
              <a:t>1000 B-MAC</a:t>
            </a:r>
            <a:endParaRPr lang="en-US" sz="1600" dirty="0"/>
          </a:p>
        </p:txBody>
      </p:sp>
      <p:sp>
        <p:nvSpPr>
          <p:cNvPr id="23" name="Cloud 22"/>
          <p:cNvSpPr/>
          <p:nvPr/>
        </p:nvSpPr>
        <p:spPr>
          <a:xfrm>
            <a:off x="5334000" y="3962400"/>
            <a:ext cx="914400" cy="762000"/>
          </a:xfrm>
          <a:prstGeom prst="cloud">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smtClean="0"/>
              <a:t>1000 B-MAC</a:t>
            </a:r>
            <a:endParaRPr lang="en-US" sz="1600" dirty="0"/>
          </a:p>
        </p:txBody>
      </p:sp>
      <p:sp>
        <p:nvSpPr>
          <p:cNvPr id="24" name="Cloud 23"/>
          <p:cNvSpPr/>
          <p:nvPr/>
        </p:nvSpPr>
        <p:spPr>
          <a:xfrm>
            <a:off x="6858000" y="5334000"/>
            <a:ext cx="914400" cy="762000"/>
          </a:xfrm>
          <a:prstGeom prst="cloud">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smtClean="0"/>
              <a:t>1000 B-MAC</a:t>
            </a:r>
            <a:endParaRPr lang="en-US" sz="1600" dirty="0"/>
          </a:p>
        </p:txBody>
      </p:sp>
      <p:cxnSp>
        <p:nvCxnSpPr>
          <p:cNvPr id="26" name="Straight Arrow Connector 25"/>
          <p:cNvCxnSpPr>
            <a:endCxn id="18" idx="0"/>
          </p:cNvCxnSpPr>
          <p:nvPr/>
        </p:nvCxnSpPr>
        <p:spPr>
          <a:xfrm rot="10800000">
            <a:off x="7771638" y="4267200"/>
            <a:ext cx="915162" cy="1588"/>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27" name="Cloud 26"/>
          <p:cNvSpPr/>
          <p:nvPr/>
        </p:nvSpPr>
        <p:spPr>
          <a:xfrm>
            <a:off x="4038600" y="3886200"/>
            <a:ext cx="914400" cy="762000"/>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600" dirty="0" smtClean="0"/>
              <a:t>3</a:t>
            </a:r>
            <a:r>
              <a:rPr lang="en-US" sz="1600" dirty="0" smtClean="0"/>
              <a:t>000 B-MAC</a:t>
            </a:r>
            <a:endParaRPr lang="en-US" sz="1600" dirty="0"/>
          </a:p>
        </p:txBody>
      </p:sp>
      <p:sp>
        <p:nvSpPr>
          <p:cNvPr id="29" name="Cloud 28"/>
          <p:cNvSpPr/>
          <p:nvPr/>
        </p:nvSpPr>
        <p:spPr>
          <a:xfrm>
            <a:off x="8153400" y="3962400"/>
            <a:ext cx="914400" cy="7620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smtClean="0"/>
              <a:t>1000 B-MAC</a:t>
            </a:r>
            <a:endParaRPr lang="en-US" sz="1600" dirty="0"/>
          </a:p>
        </p:txBody>
      </p:sp>
      <p:sp>
        <p:nvSpPr>
          <p:cNvPr id="30" name="TextBox 29"/>
          <p:cNvSpPr txBox="1"/>
          <p:nvPr/>
        </p:nvSpPr>
        <p:spPr>
          <a:xfrm>
            <a:off x="3657600" y="5562600"/>
            <a:ext cx="2679388" cy="92333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smtClean="0"/>
              <a:t>Network B ends up </a:t>
            </a:r>
          </a:p>
          <a:p>
            <a:r>
              <a:rPr lang="en-US" dirty="0" smtClean="0"/>
              <a:t>learning many B-MAC and </a:t>
            </a:r>
          </a:p>
          <a:p>
            <a:r>
              <a:rPr lang="en-US" dirty="0" smtClean="0"/>
              <a:t>this can be avoided</a:t>
            </a:r>
            <a:endParaRPr lang="en-US" dirty="0"/>
          </a:p>
        </p:txBody>
      </p:sp>
      <p:sp>
        <p:nvSpPr>
          <p:cNvPr id="31" name="Date Placeholder 30"/>
          <p:cNvSpPr>
            <a:spLocks noGrp="1"/>
          </p:cNvSpPr>
          <p:nvPr>
            <p:ph type="dt" sz="half" idx="10"/>
          </p:nvPr>
        </p:nvSpPr>
        <p:spPr/>
        <p:txBody>
          <a:bodyPr/>
          <a:lstStyle/>
          <a:p>
            <a:fld id="{13258416-2098-4068-9D57-23A8C5891190}" type="datetime1">
              <a:rPr lang="en-US" smtClean="0"/>
              <a:t>1/12/2011</a:t>
            </a:fld>
            <a:endParaRPr lang="en-US"/>
          </a:p>
        </p:txBody>
      </p:sp>
      <p:sp>
        <p:nvSpPr>
          <p:cNvPr id="32" name="Footer Placeholder 31"/>
          <p:cNvSpPr>
            <a:spLocks noGrp="1"/>
          </p:cNvSpPr>
          <p:nvPr>
            <p:ph type="ftr" sz="quarter" idx="11"/>
          </p:nvPr>
        </p:nvSpPr>
        <p:spPr/>
        <p:txBody>
          <a:bodyPr/>
          <a:lstStyle/>
          <a:p>
            <a:r>
              <a:rPr lang="en-US" smtClean="0"/>
              <a:t>IEEE Interim Jan 2011, Kauai, Hawaii</a:t>
            </a:r>
            <a:endParaRPr lang="en-US"/>
          </a:p>
        </p:txBody>
      </p:sp>
      <p:sp>
        <p:nvSpPr>
          <p:cNvPr id="33" name="Slide Number Placeholder 32"/>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50 ms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4"/>
          <p:cNvSpPr>
            <a:spLocks noGrp="1"/>
          </p:cNvSpPr>
          <p:nvPr>
            <p:ph type="dt" sz="half" idx="10"/>
          </p:nvPr>
        </p:nvSpPr>
        <p:spPr/>
        <p:txBody>
          <a:bodyPr/>
          <a:lstStyle/>
          <a:p>
            <a:fld id="{5ED278A2-4810-4883-9FD1-DF04F253D8FE}" type="datetime1">
              <a:rPr lang="en-US" smtClean="0"/>
              <a:t>1/12/2011</a:t>
            </a:fld>
            <a:endParaRPr lang="en-US"/>
          </a:p>
        </p:txBody>
      </p:sp>
      <p:sp>
        <p:nvSpPr>
          <p:cNvPr id="6" name="Footer Placeholder 5"/>
          <p:cNvSpPr>
            <a:spLocks noGrp="1"/>
          </p:cNvSpPr>
          <p:nvPr>
            <p:ph type="ftr" sz="quarter" idx="11"/>
          </p:nvPr>
        </p:nvSpPr>
        <p:spPr/>
        <p:txBody>
          <a:bodyPr/>
          <a:lstStyle/>
          <a:p>
            <a:r>
              <a:rPr lang="en-US" smtClean="0"/>
              <a:t>IEEE Interim Jan 2011, Kauai, Hawaii</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 Requirements</a:t>
            </a:r>
            <a:endParaRPr lang="en-US" dirty="0"/>
          </a:p>
        </p:txBody>
      </p:sp>
      <p:sp>
        <p:nvSpPr>
          <p:cNvPr id="3" name="Content Placeholder 2"/>
          <p:cNvSpPr>
            <a:spLocks noGrp="1"/>
          </p:cNvSpPr>
          <p:nvPr>
            <p:ph idx="1"/>
          </p:nvPr>
        </p:nvSpPr>
        <p:spPr>
          <a:xfrm>
            <a:off x="457200" y="1447800"/>
            <a:ext cx="8229600" cy="4525963"/>
          </a:xfrm>
        </p:spPr>
        <p:txBody>
          <a:bodyPr vert="horz" lIns="91440" tIns="45720" rIns="91440" bIns="45720" rtlCol="0">
            <a:noAutofit/>
          </a:bodyPr>
          <a:lstStyle/>
          <a:p>
            <a:pPr lvl="0">
              <a:buFont typeface="+mj-lt"/>
              <a:buAutoNum type="arabicPeriod"/>
            </a:pPr>
            <a:r>
              <a:rPr lang="en-US" sz="1800" b="1" dirty="0" smtClean="0"/>
              <a:t>Should </a:t>
            </a:r>
            <a:r>
              <a:rPr lang="en-US" sz="1800" b="1" dirty="0" smtClean="0"/>
              <a:t>work for both Connection-Oriented as well as connection-less technology. </a:t>
            </a:r>
            <a:r>
              <a:rPr lang="en-US" sz="1800" b="1" dirty="0" smtClean="0"/>
              <a:t>Every </a:t>
            </a:r>
            <a:r>
              <a:rPr lang="en-US" sz="1800" b="1" dirty="0" err="1" smtClean="0"/>
              <a:t>prez</a:t>
            </a:r>
            <a:r>
              <a:rPr lang="en-US" sz="1800" b="1" dirty="0" smtClean="0"/>
              <a:t> is pretty much focused on connection-less</a:t>
            </a:r>
          </a:p>
          <a:p>
            <a:pPr lvl="0">
              <a:buFont typeface="+mj-lt"/>
              <a:buAutoNum type="arabicPeriod"/>
            </a:pPr>
            <a:r>
              <a:rPr lang="en-US" sz="1800" b="1" dirty="0" smtClean="0"/>
              <a:t>Protection from node and link failure of R</a:t>
            </a:r>
            <a:r>
              <a:rPr lang="en-US" sz="1800" b="1" dirty="0" smtClean="0"/>
              <a:t>NI, </a:t>
            </a:r>
            <a:r>
              <a:rPr lang="en-US" sz="1800" b="1" dirty="0" smtClean="0"/>
              <a:t>and infrastructure segment failure </a:t>
            </a:r>
            <a:r>
              <a:rPr lang="en-US" sz="1800" b="1" dirty="0" smtClean="0"/>
              <a:t>in the operator network be </a:t>
            </a:r>
            <a:r>
              <a:rPr lang="en-US" sz="1800" b="1" dirty="0" smtClean="0"/>
              <a:t>supported</a:t>
            </a:r>
          </a:p>
          <a:p>
            <a:pPr lvl="0">
              <a:buFont typeface="+mj-lt"/>
              <a:buAutoNum type="arabicPeriod"/>
            </a:pPr>
            <a:r>
              <a:rPr lang="en-US" sz="1800" b="1" dirty="0" smtClean="0"/>
              <a:t>Avoid MAC-in-MAC-in-MAC encapsulation at RNI. However, can use B-BEBs at RNI</a:t>
            </a:r>
          </a:p>
          <a:p>
            <a:pPr lvl="0">
              <a:buFont typeface="+mj-lt"/>
              <a:buAutoNum type="arabicPeriod"/>
            </a:pPr>
            <a:r>
              <a:rPr lang="en-US" sz="1800" b="1" dirty="0" smtClean="0"/>
              <a:t>Bundling and unbundling of I-SIDs from multiple B-VIDs over the </a:t>
            </a:r>
            <a:r>
              <a:rPr lang="en-US" sz="1800" b="1" dirty="0" smtClean="0"/>
              <a:t>RNI</a:t>
            </a:r>
            <a:r>
              <a:rPr lang="en-US" sz="1800" b="1" dirty="0" smtClean="0"/>
              <a:t>. If B-BEB is allowed then bundling is allowed.</a:t>
            </a:r>
          </a:p>
          <a:p>
            <a:pPr>
              <a:buFont typeface="+mj-lt"/>
              <a:buAutoNum type="arabicPeriod"/>
            </a:pPr>
            <a:r>
              <a:rPr lang="en-US" sz="1800" b="1" dirty="0" smtClean="0"/>
              <a:t>No </a:t>
            </a:r>
            <a:r>
              <a:rPr lang="en-US" sz="1800" b="1" dirty="0" smtClean="0"/>
              <a:t>change to Customer Frames</a:t>
            </a:r>
          </a:p>
          <a:p>
            <a:pPr lvl="0">
              <a:buFont typeface="+mj-lt"/>
              <a:buAutoNum type="arabicPeriod"/>
            </a:pPr>
            <a:r>
              <a:rPr lang="en-US" sz="1800" b="1" dirty="0" smtClean="0"/>
              <a:t>Traffic </a:t>
            </a:r>
            <a:r>
              <a:rPr lang="en-US" sz="1800" b="1" dirty="0" smtClean="0"/>
              <a:t>should never be lost when alternate path is available</a:t>
            </a:r>
          </a:p>
          <a:p>
            <a:pPr lvl="0">
              <a:buFont typeface="+mj-lt"/>
              <a:buAutoNum type="arabicPeriod"/>
            </a:pPr>
            <a:r>
              <a:rPr lang="en-US" sz="1800" b="1" dirty="0" smtClean="0"/>
              <a:t>Don’t send traffic if RNI is always failed. Instead use this feature to free up BW on operator 1 and operator 2 network for other internal services.</a:t>
            </a:r>
          </a:p>
          <a:p>
            <a:pPr lvl="0">
              <a:buFont typeface="+mj-lt"/>
              <a:buAutoNum type="arabicPeriod"/>
            </a:pPr>
            <a:r>
              <a:rPr lang="en-US" sz="1800" b="1" dirty="0" smtClean="0"/>
              <a:t>Deterministic </a:t>
            </a:r>
            <a:r>
              <a:rPr lang="en-US" sz="1800" b="1" dirty="0" err="1" smtClean="0"/>
              <a:t>QoS</a:t>
            </a:r>
            <a:r>
              <a:rPr lang="en-US" sz="1800" b="1" dirty="0" smtClean="0"/>
              <a:t> for PBB-TE means we cannot use Routing/Switching at RNI. We must use Protection mechanisms at the RNI for PBB-TE.</a:t>
            </a:r>
          </a:p>
          <a:p>
            <a:pPr lvl="0">
              <a:buFont typeface="+mj-lt"/>
              <a:buAutoNum type="arabicPeriod"/>
            </a:pPr>
            <a:r>
              <a:rPr lang="en-US" sz="1800" b="1" dirty="0" smtClean="0"/>
              <a:t>Source Address translation at RNI nodes. This would require modification to B-BEBs for RNI</a:t>
            </a:r>
          </a:p>
          <a:p>
            <a:pPr lvl="0">
              <a:buFont typeface="+mj-lt"/>
              <a:buAutoNum type="arabicPeriod"/>
            </a:pPr>
            <a:r>
              <a:rPr lang="en-US" sz="1800" b="1" dirty="0" smtClean="0"/>
              <a:t>Sub-50 </a:t>
            </a:r>
            <a:r>
              <a:rPr lang="en-US" sz="1800" b="1" dirty="0" err="1" smtClean="0"/>
              <a:t>msec</a:t>
            </a:r>
            <a:r>
              <a:rPr lang="en-US" sz="1800" b="1" dirty="0" smtClean="0"/>
              <a:t> </a:t>
            </a:r>
          </a:p>
        </p:txBody>
      </p:sp>
      <p:sp>
        <p:nvSpPr>
          <p:cNvPr id="4" name="Date Placeholder 3"/>
          <p:cNvSpPr>
            <a:spLocks noGrp="1"/>
          </p:cNvSpPr>
          <p:nvPr>
            <p:ph type="dt" sz="half" idx="10"/>
          </p:nvPr>
        </p:nvSpPr>
        <p:spPr/>
        <p:txBody>
          <a:bodyPr/>
          <a:lstStyle/>
          <a:p>
            <a:fld id="{06C8A6D2-4886-4A77-A3AF-527CEA351EE6}" type="datetime1">
              <a:rPr lang="en-US" smtClean="0"/>
              <a:t>1/12/2011</a:t>
            </a:fld>
            <a:endParaRPr lang="en-US"/>
          </a:p>
        </p:txBody>
      </p:sp>
      <p:sp>
        <p:nvSpPr>
          <p:cNvPr id="5" name="Footer Placeholder 4"/>
          <p:cNvSpPr>
            <a:spLocks noGrp="1"/>
          </p:cNvSpPr>
          <p:nvPr>
            <p:ph type="ftr" sz="quarter" idx="11"/>
          </p:nvPr>
        </p:nvSpPr>
        <p:spPr/>
        <p:txBody>
          <a:bodyPr/>
          <a:lstStyle/>
          <a:p>
            <a:r>
              <a:rPr lang="en-US" smtClean="0"/>
              <a:t>IEEE Interim Jan 2011, Kauai, Hawaii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endParaRPr lang="en-US" dirty="0"/>
          </a:p>
        </p:txBody>
      </p:sp>
      <p:sp>
        <p:nvSpPr>
          <p:cNvPr id="4" name="Text Placeholder 3"/>
          <p:cNvSpPr>
            <a:spLocks noGrp="1"/>
          </p:cNvSpPr>
          <p:nvPr>
            <p:ph type="body" idx="1"/>
          </p:nvPr>
        </p:nvSpPr>
        <p:spPr/>
        <p:txBody>
          <a:bodyPr/>
          <a:lstStyle/>
          <a:p>
            <a:endParaRPr lang="en-US"/>
          </a:p>
        </p:txBody>
      </p:sp>
      <p:sp>
        <p:nvSpPr>
          <p:cNvPr id="5" name="Date Placeholder 4"/>
          <p:cNvSpPr>
            <a:spLocks noGrp="1"/>
          </p:cNvSpPr>
          <p:nvPr>
            <p:ph type="dt" sz="half" idx="10"/>
          </p:nvPr>
        </p:nvSpPr>
        <p:spPr/>
        <p:txBody>
          <a:bodyPr/>
          <a:lstStyle/>
          <a:p>
            <a:fld id="{7DB59BFC-9DA3-49B5-98F3-EDA039BA89AA}" type="datetime1">
              <a:rPr lang="en-US" smtClean="0"/>
              <a:t>1/12/2011</a:t>
            </a:fld>
            <a:endParaRPr lang="en-US"/>
          </a:p>
        </p:txBody>
      </p:sp>
      <p:sp>
        <p:nvSpPr>
          <p:cNvPr id="6" name="Footer Placeholder 5"/>
          <p:cNvSpPr>
            <a:spLocks noGrp="1"/>
          </p:cNvSpPr>
          <p:nvPr>
            <p:ph type="ftr" sz="quarter" idx="11"/>
          </p:nvPr>
        </p:nvSpPr>
        <p:spPr/>
        <p:txBody>
          <a:bodyPr/>
          <a:lstStyle/>
          <a:p>
            <a:r>
              <a:rPr lang="en-US" smtClean="0"/>
              <a:t>IEEE Interim Jan 2011, Kauai, Hawaii</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Here we consider the requirements that RNI has to satisfy when PBB-TE services flow over them</a:t>
            </a:r>
          </a:p>
          <a:p>
            <a:r>
              <a:rPr lang="en-US" dirty="0" smtClean="0"/>
              <a:t>Note: PBB-TE multi-domain standard does not exist</a:t>
            </a:r>
          </a:p>
          <a:p>
            <a:pPr lvl="1"/>
            <a:r>
              <a:rPr lang="en-US" dirty="0" smtClean="0"/>
              <a:t>If we want RNI to protect connection-oriented service then this presentation brings forth the challenges to be addressed</a:t>
            </a:r>
          </a:p>
          <a:p>
            <a:pPr lvl="1"/>
            <a:r>
              <a:rPr lang="en-US" dirty="0" smtClean="0"/>
              <a:t>Else, we can keep PBB-TE explicitly out of scope</a:t>
            </a:r>
          </a:p>
          <a:p>
            <a:pPr lvl="1"/>
            <a:r>
              <a:rPr lang="en-US" dirty="0" smtClean="0"/>
              <a:t>Nevertheless, this presentation will enable writing clear PAR statements and 5Cs</a:t>
            </a:r>
            <a:endParaRPr lang="en-US" dirty="0"/>
          </a:p>
        </p:txBody>
      </p:sp>
      <p:sp>
        <p:nvSpPr>
          <p:cNvPr id="4" name="Date Placeholder 3"/>
          <p:cNvSpPr>
            <a:spLocks noGrp="1"/>
          </p:cNvSpPr>
          <p:nvPr>
            <p:ph type="dt" sz="half" idx="10"/>
          </p:nvPr>
        </p:nvSpPr>
        <p:spPr/>
        <p:txBody>
          <a:bodyPr/>
          <a:lstStyle/>
          <a:p>
            <a:fld id="{D3E133C1-A234-4275-BF15-5E474F4A890F}" type="datetime1">
              <a:rPr lang="en-US" smtClean="0"/>
              <a:t>1/12/2011</a:t>
            </a:fld>
            <a:endParaRPr lang="en-US"/>
          </a:p>
        </p:txBody>
      </p:sp>
      <p:sp>
        <p:nvSpPr>
          <p:cNvPr id="5" name="Footer Placeholder 4"/>
          <p:cNvSpPr>
            <a:spLocks noGrp="1"/>
          </p:cNvSpPr>
          <p:nvPr>
            <p:ph type="ftr" sz="quarter" idx="11"/>
          </p:nvPr>
        </p:nvSpPr>
        <p:spPr/>
        <p:txBody>
          <a:bodyPr/>
          <a:lstStyle/>
          <a:p>
            <a:r>
              <a:rPr lang="en-US" smtClean="0"/>
              <a:t>IEEE Interim Jan 2011, Kauai, Hawaii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Topology</a:t>
            </a:r>
            <a:endParaRPr lang="en-US" dirty="0"/>
          </a:p>
        </p:txBody>
      </p:sp>
      <p:grpSp>
        <p:nvGrpSpPr>
          <p:cNvPr id="3" name="Group 59"/>
          <p:cNvGrpSpPr/>
          <p:nvPr/>
        </p:nvGrpSpPr>
        <p:grpSpPr>
          <a:xfrm>
            <a:off x="6324600" y="1752600"/>
            <a:ext cx="2438400" cy="2133600"/>
            <a:chOff x="1143000" y="4343400"/>
            <a:chExt cx="2438400" cy="2133600"/>
          </a:xfrm>
        </p:grpSpPr>
        <p:sp>
          <p:nvSpPr>
            <p:cNvPr id="4" name="Cloud 3"/>
            <p:cNvSpPr/>
            <p:nvPr/>
          </p:nvSpPr>
          <p:spPr>
            <a:xfrm>
              <a:off x="1143000" y="4343400"/>
              <a:ext cx="838200" cy="2133600"/>
            </a:xfrm>
            <a:prstGeom prst="cloud">
              <a:avLst/>
            </a:pr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Cloud 4"/>
            <p:cNvSpPr/>
            <p:nvPr/>
          </p:nvSpPr>
          <p:spPr>
            <a:xfrm>
              <a:off x="2743200" y="4343400"/>
              <a:ext cx="838200" cy="2133600"/>
            </a:xfrm>
            <a:prstGeom prst="cloud">
              <a:avLst/>
            </a:pr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Oval 5"/>
            <p:cNvSpPr/>
            <p:nvPr/>
          </p:nvSpPr>
          <p:spPr>
            <a:xfrm>
              <a:off x="1752600" y="4800600"/>
              <a:ext cx="304800" cy="304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667000" y="4800600"/>
              <a:ext cx="304800" cy="304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667000" y="5867400"/>
              <a:ext cx="304800" cy="304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752600" y="5867400"/>
              <a:ext cx="304800" cy="304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stCxn id="6" idx="6"/>
              <a:endCxn id="7" idx="2"/>
            </p:cNvCxnSpPr>
            <p:nvPr/>
          </p:nvCxnSpPr>
          <p:spPr>
            <a:xfrm>
              <a:off x="2057400" y="49530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5"/>
              <a:endCxn id="8" idx="1"/>
            </p:cNvCxnSpPr>
            <p:nvPr/>
          </p:nvCxnSpPr>
          <p:spPr>
            <a:xfrm rot="16200000" flipH="1">
              <a:off x="1936563" y="5136963"/>
              <a:ext cx="851274" cy="6988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7" idx="3"/>
              <a:endCxn id="9" idx="7"/>
            </p:cNvCxnSpPr>
            <p:nvPr/>
          </p:nvCxnSpPr>
          <p:spPr>
            <a:xfrm rot="5400000">
              <a:off x="1936563" y="5136963"/>
              <a:ext cx="851274" cy="6988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9" idx="6"/>
              <a:endCxn id="8" idx="2"/>
            </p:cNvCxnSpPr>
            <p:nvPr/>
          </p:nvCxnSpPr>
          <p:spPr>
            <a:xfrm>
              <a:off x="2057400" y="6019800"/>
              <a:ext cx="60960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 name="Group 60"/>
          <p:cNvGrpSpPr/>
          <p:nvPr/>
        </p:nvGrpSpPr>
        <p:grpSpPr>
          <a:xfrm>
            <a:off x="152400" y="4419600"/>
            <a:ext cx="2438400" cy="2133600"/>
            <a:chOff x="5105400" y="4343400"/>
            <a:chExt cx="2438400" cy="2133600"/>
          </a:xfrm>
        </p:grpSpPr>
        <p:sp>
          <p:nvSpPr>
            <p:cNvPr id="18" name="Cloud 17"/>
            <p:cNvSpPr/>
            <p:nvPr/>
          </p:nvSpPr>
          <p:spPr>
            <a:xfrm>
              <a:off x="5105400" y="4343400"/>
              <a:ext cx="838200" cy="2133600"/>
            </a:xfrm>
            <a:prstGeom prst="cloud">
              <a:avLst/>
            </a:pr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Cloud 18"/>
            <p:cNvSpPr/>
            <p:nvPr/>
          </p:nvSpPr>
          <p:spPr>
            <a:xfrm>
              <a:off x="6705600" y="4343400"/>
              <a:ext cx="838200" cy="2133600"/>
            </a:xfrm>
            <a:prstGeom prst="cloud">
              <a:avLst/>
            </a:pr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Oval 19"/>
            <p:cNvSpPr/>
            <p:nvPr/>
          </p:nvSpPr>
          <p:spPr>
            <a:xfrm>
              <a:off x="5715000" y="4800600"/>
              <a:ext cx="304800" cy="304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629400" y="4800600"/>
              <a:ext cx="304800" cy="304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629400" y="5867400"/>
              <a:ext cx="304800" cy="304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5715000" y="5867400"/>
              <a:ext cx="304800" cy="304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a:stCxn id="20" idx="6"/>
              <a:endCxn id="21" idx="2"/>
            </p:cNvCxnSpPr>
            <p:nvPr/>
          </p:nvCxnSpPr>
          <p:spPr>
            <a:xfrm>
              <a:off x="6019800" y="49530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0" idx="5"/>
              <a:endCxn id="22" idx="1"/>
            </p:cNvCxnSpPr>
            <p:nvPr/>
          </p:nvCxnSpPr>
          <p:spPr>
            <a:xfrm rot="16200000" flipH="1">
              <a:off x="5898963" y="5136963"/>
              <a:ext cx="851274" cy="6988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21" idx="3"/>
              <a:endCxn id="23" idx="7"/>
            </p:cNvCxnSpPr>
            <p:nvPr/>
          </p:nvCxnSpPr>
          <p:spPr>
            <a:xfrm rot="5400000">
              <a:off x="5898963" y="5136963"/>
              <a:ext cx="851274" cy="6988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23" idx="6"/>
              <a:endCxn id="22" idx="2"/>
            </p:cNvCxnSpPr>
            <p:nvPr/>
          </p:nvCxnSpPr>
          <p:spPr>
            <a:xfrm>
              <a:off x="6019800" y="60198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20" idx="4"/>
              <a:endCxn id="23" idx="0"/>
            </p:cNvCxnSpPr>
            <p:nvPr/>
          </p:nvCxnSpPr>
          <p:spPr>
            <a:xfrm rot="5400000">
              <a:off x="5486400" y="5486400"/>
              <a:ext cx="76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1" idx="4"/>
              <a:endCxn id="22" idx="0"/>
            </p:cNvCxnSpPr>
            <p:nvPr/>
          </p:nvCxnSpPr>
          <p:spPr>
            <a:xfrm rot="5400000">
              <a:off x="6400800" y="5486400"/>
              <a:ext cx="76200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2" name="Group 57"/>
          <p:cNvGrpSpPr/>
          <p:nvPr/>
        </p:nvGrpSpPr>
        <p:grpSpPr>
          <a:xfrm>
            <a:off x="76200" y="1676400"/>
            <a:ext cx="2438400" cy="2133600"/>
            <a:chOff x="1143000" y="1828800"/>
            <a:chExt cx="2438400" cy="2133600"/>
          </a:xfrm>
        </p:grpSpPr>
        <p:sp>
          <p:nvSpPr>
            <p:cNvPr id="32" name="Cloud 31"/>
            <p:cNvSpPr/>
            <p:nvPr/>
          </p:nvSpPr>
          <p:spPr>
            <a:xfrm>
              <a:off x="1143000" y="1828800"/>
              <a:ext cx="838200" cy="2133600"/>
            </a:xfrm>
            <a:prstGeom prst="cloud">
              <a:avLst/>
            </a:pr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Cloud 32"/>
            <p:cNvSpPr/>
            <p:nvPr/>
          </p:nvSpPr>
          <p:spPr>
            <a:xfrm>
              <a:off x="2743200" y="1828800"/>
              <a:ext cx="838200" cy="2133600"/>
            </a:xfrm>
            <a:prstGeom prst="cloud">
              <a:avLst/>
            </a:pr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Oval 33"/>
            <p:cNvSpPr/>
            <p:nvPr/>
          </p:nvSpPr>
          <p:spPr>
            <a:xfrm>
              <a:off x="1752600" y="2286000"/>
              <a:ext cx="304800" cy="304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2667000" y="2286000"/>
              <a:ext cx="304800" cy="304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2667000" y="3352800"/>
              <a:ext cx="304800" cy="304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1752600" y="3352800"/>
              <a:ext cx="304800" cy="304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p:cNvCxnSpPr>
              <a:stCxn id="34" idx="6"/>
              <a:endCxn id="35" idx="2"/>
            </p:cNvCxnSpPr>
            <p:nvPr/>
          </p:nvCxnSpPr>
          <p:spPr>
            <a:xfrm>
              <a:off x="2057400" y="24384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37" idx="6"/>
              <a:endCxn id="36" idx="2"/>
            </p:cNvCxnSpPr>
            <p:nvPr/>
          </p:nvCxnSpPr>
          <p:spPr>
            <a:xfrm>
              <a:off x="2057400" y="3505200"/>
              <a:ext cx="60960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4" name="Group 58"/>
          <p:cNvGrpSpPr/>
          <p:nvPr/>
        </p:nvGrpSpPr>
        <p:grpSpPr>
          <a:xfrm>
            <a:off x="3276600" y="1752600"/>
            <a:ext cx="2438400" cy="2133600"/>
            <a:chOff x="5105400" y="1752600"/>
            <a:chExt cx="2438400" cy="2133600"/>
          </a:xfrm>
        </p:grpSpPr>
        <p:sp>
          <p:nvSpPr>
            <p:cNvPr id="42" name="Cloud 41"/>
            <p:cNvSpPr/>
            <p:nvPr/>
          </p:nvSpPr>
          <p:spPr>
            <a:xfrm>
              <a:off x="5105400" y="1752600"/>
              <a:ext cx="838200" cy="2133600"/>
            </a:xfrm>
            <a:prstGeom prst="cloud">
              <a:avLst/>
            </a:pr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Cloud 42"/>
            <p:cNvSpPr/>
            <p:nvPr/>
          </p:nvSpPr>
          <p:spPr>
            <a:xfrm>
              <a:off x="6705600" y="1752600"/>
              <a:ext cx="838200" cy="2133600"/>
            </a:xfrm>
            <a:prstGeom prst="cloud">
              <a:avLst/>
            </a:pr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Oval 43"/>
            <p:cNvSpPr/>
            <p:nvPr/>
          </p:nvSpPr>
          <p:spPr>
            <a:xfrm>
              <a:off x="5715000" y="2209800"/>
              <a:ext cx="304800" cy="304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6629400" y="2209800"/>
              <a:ext cx="304800" cy="304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6629400" y="3276600"/>
              <a:ext cx="304800" cy="304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5715000" y="3276600"/>
              <a:ext cx="304800" cy="304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p:cNvCxnSpPr>
              <a:stCxn id="44" idx="6"/>
              <a:endCxn id="45" idx="2"/>
            </p:cNvCxnSpPr>
            <p:nvPr/>
          </p:nvCxnSpPr>
          <p:spPr>
            <a:xfrm>
              <a:off x="6019800" y="23622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47" idx="6"/>
              <a:endCxn id="46" idx="2"/>
            </p:cNvCxnSpPr>
            <p:nvPr/>
          </p:nvCxnSpPr>
          <p:spPr>
            <a:xfrm>
              <a:off x="6019800" y="34290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44" idx="4"/>
              <a:endCxn id="47" idx="0"/>
            </p:cNvCxnSpPr>
            <p:nvPr/>
          </p:nvCxnSpPr>
          <p:spPr>
            <a:xfrm rot="5400000">
              <a:off x="5486400" y="2895600"/>
              <a:ext cx="76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45" idx="4"/>
              <a:endCxn id="46" idx="0"/>
            </p:cNvCxnSpPr>
            <p:nvPr/>
          </p:nvCxnSpPr>
          <p:spPr>
            <a:xfrm rot="5400000">
              <a:off x="6400800" y="2895600"/>
              <a:ext cx="7620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54" name="TextBox 53"/>
          <p:cNvSpPr txBox="1"/>
          <p:nvPr/>
        </p:nvSpPr>
        <p:spPr>
          <a:xfrm>
            <a:off x="1066800" y="1371600"/>
            <a:ext cx="538930" cy="923330"/>
          </a:xfrm>
          <a:prstGeom prst="rect">
            <a:avLst/>
          </a:prstGeom>
          <a:noFill/>
        </p:spPr>
        <p:txBody>
          <a:bodyPr wrap="none" rtlCol="0">
            <a:spAutoFit/>
          </a:bodyPr>
          <a:lstStyle/>
          <a:p>
            <a:r>
              <a:rPr lang="en-US" sz="5400" dirty="0" smtClean="0">
                <a:solidFill>
                  <a:srgbClr val="FF0000"/>
                </a:solidFill>
              </a:rPr>
              <a:t>=</a:t>
            </a:r>
            <a:endParaRPr lang="en-US" sz="5400" dirty="0">
              <a:solidFill>
                <a:srgbClr val="FF0000"/>
              </a:solidFill>
            </a:endParaRPr>
          </a:p>
        </p:txBody>
      </p:sp>
      <p:sp>
        <p:nvSpPr>
          <p:cNvPr id="55" name="TextBox 54"/>
          <p:cNvSpPr txBox="1"/>
          <p:nvPr/>
        </p:nvSpPr>
        <p:spPr>
          <a:xfrm>
            <a:off x="4191000" y="1447800"/>
            <a:ext cx="691215" cy="923330"/>
          </a:xfrm>
          <a:prstGeom prst="rect">
            <a:avLst/>
          </a:prstGeom>
          <a:noFill/>
        </p:spPr>
        <p:txBody>
          <a:bodyPr wrap="none" rtlCol="0">
            <a:spAutoFit/>
          </a:bodyPr>
          <a:lstStyle/>
          <a:p>
            <a:r>
              <a:rPr lang="en-US" sz="5400" dirty="0" smtClean="0">
                <a:solidFill>
                  <a:srgbClr val="FF0000"/>
                </a:solidFill>
              </a:rPr>
              <a:t>O</a:t>
            </a:r>
            <a:endParaRPr lang="en-US" sz="5400" dirty="0">
              <a:solidFill>
                <a:srgbClr val="FF0000"/>
              </a:solidFill>
            </a:endParaRPr>
          </a:p>
        </p:txBody>
      </p:sp>
      <p:sp>
        <p:nvSpPr>
          <p:cNvPr id="56" name="TextBox 55"/>
          <p:cNvSpPr txBox="1"/>
          <p:nvPr/>
        </p:nvSpPr>
        <p:spPr>
          <a:xfrm>
            <a:off x="990600" y="3724870"/>
            <a:ext cx="854721" cy="923330"/>
          </a:xfrm>
          <a:prstGeom prst="rect">
            <a:avLst/>
          </a:prstGeom>
          <a:noFill/>
        </p:spPr>
        <p:txBody>
          <a:bodyPr wrap="none" rtlCol="0">
            <a:spAutoFit/>
          </a:bodyPr>
          <a:lstStyle/>
          <a:p>
            <a:r>
              <a:rPr lang="en-US" sz="5400" dirty="0" smtClean="0">
                <a:solidFill>
                  <a:srgbClr val="FF0000"/>
                </a:solidFill>
              </a:rPr>
              <a:t>|8|</a:t>
            </a:r>
            <a:endParaRPr lang="en-US" sz="5400" dirty="0">
              <a:solidFill>
                <a:srgbClr val="FF0000"/>
              </a:solidFill>
            </a:endParaRPr>
          </a:p>
        </p:txBody>
      </p:sp>
      <p:sp>
        <p:nvSpPr>
          <p:cNvPr id="57" name="TextBox 56"/>
          <p:cNvSpPr txBox="1"/>
          <p:nvPr/>
        </p:nvSpPr>
        <p:spPr>
          <a:xfrm>
            <a:off x="7308067" y="1438870"/>
            <a:ext cx="540533" cy="923330"/>
          </a:xfrm>
          <a:prstGeom prst="rect">
            <a:avLst/>
          </a:prstGeom>
          <a:noFill/>
        </p:spPr>
        <p:txBody>
          <a:bodyPr wrap="none" rtlCol="0">
            <a:spAutoFit/>
          </a:bodyPr>
          <a:lstStyle/>
          <a:p>
            <a:r>
              <a:rPr lang="en-US" sz="5400" dirty="0" smtClean="0">
                <a:solidFill>
                  <a:srgbClr val="FF0000"/>
                </a:solidFill>
              </a:rPr>
              <a:t>8</a:t>
            </a:r>
            <a:endParaRPr lang="en-US" sz="5400" dirty="0">
              <a:solidFill>
                <a:srgbClr val="FF0000"/>
              </a:solidFill>
            </a:endParaRPr>
          </a:p>
        </p:txBody>
      </p:sp>
      <p:sp>
        <p:nvSpPr>
          <p:cNvPr id="62" name="TextBox 61"/>
          <p:cNvSpPr txBox="1"/>
          <p:nvPr/>
        </p:nvSpPr>
        <p:spPr>
          <a:xfrm>
            <a:off x="6725033" y="3733800"/>
            <a:ext cx="1733167" cy="923330"/>
          </a:xfrm>
          <a:prstGeom prst="rect">
            <a:avLst/>
          </a:prstGeom>
          <a:noFill/>
        </p:spPr>
        <p:txBody>
          <a:bodyPr wrap="none" rtlCol="0">
            <a:spAutoFit/>
          </a:bodyPr>
          <a:lstStyle/>
          <a:p>
            <a:r>
              <a:rPr lang="en-US" sz="5400" dirty="0" smtClean="0">
                <a:solidFill>
                  <a:srgbClr val="FF0000"/>
                </a:solidFill>
              </a:rPr>
              <a:t>|M:N|</a:t>
            </a:r>
            <a:endParaRPr lang="en-US" sz="5400" dirty="0">
              <a:solidFill>
                <a:srgbClr val="FF0000"/>
              </a:solidFill>
            </a:endParaRPr>
          </a:p>
        </p:txBody>
      </p:sp>
      <p:sp>
        <p:nvSpPr>
          <p:cNvPr id="63" name="TextBox 62"/>
          <p:cNvSpPr txBox="1"/>
          <p:nvPr/>
        </p:nvSpPr>
        <p:spPr>
          <a:xfrm>
            <a:off x="3810000" y="3724870"/>
            <a:ext cx="1418978" cy="923330"/>
          </a:xfrm>
          <a:prstGeom prst="rect">
            <a:avLst/>
          </a:prstGeom>
          <a:noFill/>
        </p:spPr>
        <p:txBody>
          <a:bodyPr wrap="none" rtlCol="0">
            <a:spAutoFit/>
          </a:bodyPr>
          <a:lstStyle/>
          <a:p>
            <a:r>
              <a:rPr lang="en-US" sz="5400" dirty="0" smtClean="0">
                <a:solidFill>
                  <a:srgbClr val="FF0000"/>
                </a:solidFill>
              </a:rPr>
              <a:t>M:N</a:t>
            </a:r>
            <a:endParaRPr lang="en-US" sz="5400" dirty="0">
              <a:solidFill>
                <a:srgbClr val="FF0000"/>
              </a:solidFill>
            </a:endParaRPr>
          </a:p>
        </p:txBody>
      </p:sp>
      <p:grpSp>
        <p:nvGrpSpPr>
          <p:cNvPr id="16" name="Group 63"/>
          <p:cNvGrpSpPr/>
          <p:nvPr/>
        </p:nvGrpSpPr>
        <p:grpSpPr>
          <a:xfrm>
            <a:off x="3276600" y="4343400"/>
            <a:ext cx="2438400" cy="2133600"/>
            <a:chOff x="5105400" y="4343400"/>
            <a:chExt cx="2438400" cy="2133600"/>
          </a:xfrm>
        </p:grpSpPr>
        <p:sp>
          <p:nvSpPr>
            <p:cNvPr id="65" name="Cloud 64"/>
            <p:cNvSpPr/>
            <p:nvPr/>
          </p:nvSpPr>
          <p:spPr>
            <a:xfrm>
              <a:off x="5105400" y="4343400"/>
              <a:ext cx="838200" cy="2133600"/>
            </a:xfrm>
            <a:prstGeom prst="cloud">
              <a:avLst/>
            </a:pr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Cloud 65"/>
            <p:cNvSpPr/>
            <p:nvPr/>
          </p:nvSpPr>
          <p:spPr>
            <a:xfrm>
              <a:off x="6705600" y="4343400"/>
              <a:ext cx="838200" cy="2133600"/>
            </a:xfrm>
            <a:prstGeom prst="cloud">
              <a:avLst/>
            </a:pr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Oval 66"/>
            <p:cNvSpPr/>
            <p:nvPr/>
          </p:nvSpPr>
          <p:spPr>
            <a:xfrm>
              <a:off x="5715000" y="4800600"/>
              <a:ext cx="304800" cy="304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6629400" y="4800600"/>
              <a:ext cx="304800" cy="304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6629400" y="5867400"/>
              <a:ext cx="304800" cy="304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5715000" y="5867400"/>
              <a:ext cx="304800" cy="304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 name="Straight Connector 70"/>
            <p:cNvCxnSpPr>
              <a:stCxn id="67" idx="6"/>
              <a:endCxn id="68" idx="2"/>
            </p:cNvCxnSpPr>
            <p:nvPr/>
          </p:nvCxnSpPr>
          <p:spPr>
            <a:xfrm>
              <a:off x="6019800" y="49530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67" idx="5"/>
              <a:endCxn id="69" idx="1"/>
            </p:cNvCxnSpPr>
            <p:nvPr/>
          </p:nvCxnSpPr>
          <p:spPr>
            <a:xfrm rot="16200000" flipH="1">
              <a:off x="5898963" y="5136963"/>
              <a:ext cx="851274" cy="698874"/>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68" idx="3"/>
              <a:endCxn id="70" idx="7"/>
            </p:cNvCxnSpPr>
            <p:nvPr/>
          </p:nvCxnSpPr>
          <p:spPr>
            <a:xfrm rot="5400000">
              <a:off x="5898963" y="5136963"/>
              <a:ext cx="851274" cy="698874"/>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70" idx="6"/>
              <a:endCxn id="69" idx="2"/>
            </p:cNvCxnSpPr>
            <p:nvPr/>
          </p:nvCxnSpPr>
          <p:spPr>
            <a:xfrm>
              <a:off x="6019800" y="6019800"/>
              <a:ext cx="60960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8" name="Group 77"/>
          <p:cNvGrpSpPr/>
          <p:nvPr/>
        </p:nvGrpSpPr>
        <p:grpSpPr>
          <a:xfrm>
            <a:off x="6324600" y="4343400"/>
            <a:ext cx="2438400" cy="2133600"/>
            <a:chOff x="5105400" y="4343400"/>
            <a:chExt cx="2438400" cy="2133600"/>
          </a:xfrm>
        </p:grpSpPr>
        <p:sp>
          <p:nvSpPr>
            <p:cNvPr id="79" name="Cloud 78"/>
            <p:cNvSpPr/>
            <p:nvPr/>
          </p:nvSpPr>
          <p:spPr>
            <a:xfrm>
              <a:off x="5105400" y="4343400"/>
              <a:ext cx="838200" cy="2133600"/>
            </a:xfrm>
            <a:prstGeom prst="cloud">
              <a:avLst/>
            </a:pr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Cloud 79"/>
            <p:cNvSpPr/>
            <p:nvPr/>
          </p:nvSpPr>
          <p:spPr>
            <a:xfrm>
              <a:off x="6705600" y="4343400"/>
              <a:ext cx="838200" cy="2133600"/>
            </a:xfrm>
            <a:prstGeom prst="cloud">
              <a:avLst/>
            </a:pr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Oval 80"/>
            <p:cNvSpPr/>
            <p:nvPr/>
          </p:nvSpPr>
          <p:spPr>
            <a:xfrm>
              <a:off x="5715000" y="4800600"/>
              <a:ext cx="304800" cy="304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6629400" y="4800600"/>
              <a:ext cx="304800" cy="304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6629400" y="5867400"/>
              <a:ext cx="304800" cy="304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5715000" y="5867400"/>
              <a:ext cx="304800" cy="304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5" name="Straight Connector 84"/>
            <p:cNvCxnSpPr>
              <a:stCxn id="81" idx="6"/>
              <a:endCxn id="82" idx="2"/>
            </p:cNvCxnSpPr>
            <p:nvPr/>
          </p:nvCxnSpPr>
          <p:spPr>
            <a:xfrm>
              <a:off x="6019800" y="49530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81" idx="5"/>
              <a:endCxn id="83" idx="1"/>
            </p:cNvCxnSpPr>
            <p:nvPr/>
          </p:nvCxnSpPr>
          <p:spPr>
            <a:xfrm rot="16200000" flipH="1">
              <a:off x="5898963" y="5136963"/>
              <a:ext cx="851274" cy="698874"/>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a:stCxn id="82" idx="3"/>
              <a:endCxn id="84" idx="7"/>
            </p:cNvCxnSpPr>
            <p:nvPr/>
          </p:nvCxnSpPr>
          <p:spPr>
            <a:xfrm rot="5400000">
              <a:off x="5898963" y="5136963"/>
              <a:ext cx="851274" cy="698874"/>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84" idx="6"/>
              <a:endCxn id="83" idx="2"/>
            </p:cNvCxnSpPr>
            <p:nvPr/>
          </p:nvCxnSpPr>
          <p:spPr>
            <a:xfrm>
              <a:off x="6019800" y="60198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81" idx="4"/>
              <a:endCxn id="84" idx="0"/>
            </p:cNvCxnSpPr>
            <p:nvPr/>
          </p:nvCxnSpPr>
          <p:spPr>
            <a:xfrm rot="5400000">
              <a:off x="5486400" y="5486400"/>
              <a:ext cx="76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a:stCxn id="82" idx="4"/>
              <a:endCxn id="83" idx="0"/>
            </p:cNvCxnSpPr>
            <p:nvPr/>
          </p:nvCxnSpPr>
          <p:spPr>
            <a:xfrm rot="5400000">
              <a:off x="6400800" y="5486400"/>
              <a:ext cx="7620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92" name="Oval 91"/>
          <p:cNvSpPr/>
          <p:nvPr/>
        </p:nvSpPr>
        <p:spPr>
          <a:xfrm>
            <a:off x="5029200" y="5257800"/>
            <a:ext cx="304800" cy="304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4" name="Straight Connector 93"/>
          <p:cNvCxnSpPr>
            <a:stCxn id="67" idx="5"/>
            <a:endCxn id="92" idx="2"/>
          </p:cNvCxnSpPr>
          <p:nvPr/>
        </p:nvCxnSpPr>
        <p:spPr>
          <a:xfrm rot="16200000" flipH="1">
            <a:off x="4413063" y="4794062"/>
            <a:ext cx="349437" cy="882837"/>
          </a:xfrm>
          <a:prstGeom prst="line">
            <a:avLst/>
          </a:prstGeom>
        </p:spPr>
        <p:style>
          <a:lnRef idx="1">
            <a:schemeClr val="accent1"/>
          </a:lnRef>
          <a:fillRef idx="0">
            <a:schemeClr val="accent1"/>
          </a:fillRef>
          <a:effectRef idx="0">
            <a:schemeClr val="accent1"/>
          </a:effectRef>
          <a:fontRef idx="minor">
            <a:schemeClr val="tx1"/>
          </a:fontRef>
        </p:style>
      </p:cxnSp>
      <p:sp>
        <p:nvSpPr>
          <p:cNvPr id="95" name="Oval 94"/>
          <p:cNvSpPr/>
          <p:nvPr/>
        </p:nvSpPr>
        <p:spPr>
          <a:xfrm>
            <a:off x="8077200" y="5257800"/>
            <a:ext cx="304800" cy="304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6" name="Straight Connector 95"/>
          <p:cNvCxnSpPr>
            <a:endCxn id="95" idx="2"/>
          </p:cNvCxnSpPr>
          <p:nvPr/>
        </p:nvCxnSpPr>
        <p:spPr>
          <a:xfrm rot="16200000" flipH="1">
            <a:off x="7461063" y="4794062"/>
            <a:ext cx="349437" cy="882837"/>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a:stCxn id="83" idx="7"/>
            <a:endCxn id="95" idx="4"/>
          </p:cNvCxnSpPr>
          <p:nvPr/>
        </p:nvCxnSpPr>
        <p:spPr>
          <a:xfrm rot="5400000" flipH="1" flipV="1">
            <a:off x="7994463" y="5676901"/>
            <a:ext cx="349437" cy="1208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a:stCxn id="95" idx="0"/>
          </p:cNvCxnSpPr>
          <p:nvPr/>
        </p:nvCxnSpPr>
        <p:spPr>
          <a:xfrm rot="16200000" flipV="1">
            <a:off x="7962900" y="4991100"/>
            <a:ext cx="3048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a:endCxn id="70" idx="7"/>
          </p:cNvCxnSpPr>
          <p:nvPr/>
        </p:nvCxnSpPr>
        <p:spPr>
          <a:xfrm rot="10800000" flipV="1">
            <a:off x="4146364" y="5410199"/>
            <a:ext cx="882837" cy="501837"/>
          </a:xfrm>
          <a:prstGeom prst="line">
            <a:avLst/>
          </a:prstGeom>
        </p:spPr>
        <p:style>
          <a:lnRef idx="1">
            <a:schemeClr val="accent1"/>
          </a:lnRef>
          <a:fillRef idx="0">
            <a:schemeClr val="accent1"/>
          </a:fillRef>
          <a:effectRef idx="0">
            <a:schemeClr val="accent1"/>
          </a:effectRef>
          <a:fontRef idx="minor">
            <a:schemeClr val="tx1"/>
          </a:fontRef>
        </p:style>
      </p:cxnSp>
      <p:sp>
        <p:nvSpPr>
          <p:cNvPr id="103" name="TextBox 102"/>
          <p:cNvSpPr txBox="1"/>
          <p:nvPr/>
        </p:nvSpPr>
        <p:spPr>
          <a:xfrm>
            <a:off x="990600" y="392668"/>
            <a:ext cx="1050288" cy="369332"/>
          </a:xfrm>
          <a:prstGeom prst="rect">
            <a:avLst/>
          </a:prstGeom>
          <a:noFill/>
        </p:spPr>
        <p:txBody>
          <a:bodyPr wrap="none" rtlCol="0">
            <a:spAutoFit/>
          </a:bodyPr>
          <a:lstStyle/>
          <a:p>
            <a:r>
              <a:rPr lang="en-US" dirty="0" smtClean="0"/>
              <a:t>RNI node</a:t>
            </a:r>
            <a:endParaRPr lang="en-US" dirty="0"/>
          </a:p>
        </p:txBody>
      </p:sp>
      <p:sp>
        <p:nvSpPr>
          <p:cNvPr id="104" name="TextBox 103"/>
          <p:cNvSpPr txBox="1"/>
          <p:nvPr/>
        </p:nvSpPr>
        <p:spPr>
          <a:xfrm>
            <a:off x="1464312" y="1230868"/>
            <a:ext cx="1080167" cy="369332"/>
          </a:xfrm>
          <a:prstGeom prst="rect">
            <a:avLst/>
          </a:prstGeom>
          <a:noFill/>
        </p:spPr>
        <p:txBody>
          <a:bodyPr wrap="none" rtlCol="0">
            <a:spAutoFit/>
          </a:bodyPr>
          <a:lstStyle/>
          <a:p>
            <a:r>
              <a:rPr lang="en-US" dirty="0" smtClean="0"/>
              <a:t>RNI Peers</a:t>
            </a:r>
            <a:endParaRPr lang="en-US" dirty="0"/>
          </a:p>
        </p:txBody>
      </p:sp>
      <p:sp>
        <p:nvSpPr>
          <p:cNvPr id="105" name="TextBox 104"/>
          <p:cNvSpPr txBox="1"/>
          <p:nvPr/>
        </p:nvSpPr>
        <p:spPr>
          <a:xfrm>
            <a:off x="1769112" y="2602468"/>
            <a:ext cx="1399229" cy="369332"/>
          </a:xfrm>
          <a:prstGeom prst="rect">
            <a:avLst/>
          </a:prstGeom>
          <a:noFill/>
        </p:spPr>
        <p:txBody>
          <a:bodyPr wrap="none" rtlCol="0">
            <a:spAutoFit/>
          </a:bodyPr>
          <a:lstStyle/>
          <a:p>
            <a:r>
              <a:rPr lang="en-US" dirty="0" smtClean="0"/>
              <a:t>RNI Adjacent</a:t>
            </a:r>
            <a:endParaRPr lang="en-US" dirty="0"/>
          </a:p>
        </p:txBody>
      </p:sp>
      <p:cxnSp>
        <p:nvCxnSpPr>
          <p:cNvPr id="107" name="Straight Arrow Connector 106"/>
          <p:cNvCxnSpPr/>
          <p:nvPr/>
        </p:nvCxnSpPr>
        <p:spPr>
          <a:xfrm rot="16200000" flipV="1">
            <a:off x="1752600" y="2438401"/>
            <a:ext cx="304800" cy="152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endCxn id="36" idx="0"/>
          </p:cNvCxnSpPr>
          <p:nvPr/>
        </p:nvCxnSpPr>
        <p:spPr>
          <a:xfrm rot="5400000">
            <a:off x="1714500" y="3009900"/>
            <a:ext cx="228600" cy="152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endCxn id="35" idx="0"/>
          </p:cNvCxnSpPr>
          <p:nvPr/>
        </p:nvCxnSpPr>
        <p:spPr>
          <a:xfrm rot="5400000">
            <a:off x="1485900" y="18669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endCxn id="34" idx="0"/>
          </p:cNvCxnSpPr>
          <p:nvPr/>
        </p:nvCxnSpPr>
        <p:spPr>
          <a:xfrm rot="10800000" flipV="1">
            <a:off x="838200" y="1524000"/>
            <a:ext cx="6858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6" name="Oval 115"/>
          <p:cNvSpPr/>
          <p:nvPr/>
        </p:nvSpPr>
        <p:spPr>
          <a:xfrm>
            <a:off x="457200" y="381000"/>
            <a:ext cx="304800" cy="304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TextBox 116"/>
          <p:cNvSpPr txBox="1"/>
          <p:nvPr/>
        </p:nvSpPr>
        <p:spPr>
          <a:xfrm>
            <a:off x="1295400" y="6324600"/>
            <a:ext cx="7219862" cy="369332"/>
          </a:xfrm>
          <a:prstGeom prst="rect">
            <a:avLst/>
          </a:prstGeom>
          <a:noFill/>
        </p:spPr>
        <p:txBody>
          <a:bodyPr wrap="none" rtlCol="0">
            <a:spAutoFit/>
          </a:bodyPr>
          <a:lstStyle/>
          <a:p>
            <a:r>
              <a:rPr lang="en-US" dirty="0" smtClean="0"/>
              <a:t>When few RNI Adjacent nodes are connected then we prefix </a:t>
            </a:r>
            <a:r>
              <a:rPr lang="en-US" b="1" dirty="0" smtClean="0">
                <a:solidFill>
                  <a:srgbClr val="FF0000"/>
                </a:solidFill>
              </a:rPr>
              <a:t>Partial</a:t>
            </a:r>
            <a:r>
              <a:rPr lang="en-US" dirty="0" smtClean="0"/>
              <a:t>, e.g. </a:t>
            </a:r>
            <a:r>
              <a:rPr lang="en-US" b="1" dirty="0" smtClean="0">
                <a:solidFill>
                  <a:srgbClr val="FF0000"/>
                </a:solidFill>
              </a:rPr>
              <a:t>|8</a:t>
            </a:r>
            <a:endParaRPr lang="en-US" b="1" dirty="0">
              <a:solidFill>
                <a:srgbClr val="FF0000"/>
              </a:solidFill>
            </a:endParaRPr>
          </a:p>
        </p:txBody>
      </p:sp>
      <p:sp>
        <p:nvSpPr>
          <p:cNvPr id="118" name="Date Placeholder 117"/>
          <p:cNvSpPr>
            <a:spLocks noGrp="1"/>
          </p:cNvSpPr>
          <p:nvPr>
            <p:ph type="dt" sz="half" idx="10"/>
          </p:nvPr>
        </p:nvSpPr>
        <p:spPr/>
        <p:txBody>
          <a:bodyPr/>
          <a:lstStyle/>
          <a:p>
            <a:fld id="{1B0CB87C-C817-4444-841B-2272B0BA06EA}" type="datetime1">
              <a:rPr lang="en-US" smtClean="0"/>
              <a:t>1/12/2011</a:t>
            </a:fld>
            <a:endParaRPr lang="en-US"/>
          </a:p>
        </p:txBody>
      </p:sp>
      <p:sp>
        <p:nvSpPr>
          <p:cNvPr id="119" name="Footer Placeholder 118"/>
          <p:cNvSpPr>
            <a:spLocks noGrp="1"/>
          </p:cNvSpPr>
          <p:nvPr>
            <p:ph type="ftr" sz="quarter" idx="11"/>
          </p:nvPr>
        </p:nvSpPr>
        <p:spPr/>
        <p:txBody>
          <a:bodyPr/>
          <a:lstStyle/>
          <a:p>
            <a:r>
              <a:rPr lang="en-US" smtClean="0"/>
              <a:t>IEEE Interim Jan 2011, Kauai, Hawaii</a:t>
            </a:r>
            <a:endParaRPr lang="en-US"/>
          </a:p>
        </p:txBody>
      </p:sp>
      <p:sp>
        <p:nvSpPr>
          <p:cNvPr id="120" name="Slide Number Placeholder 119"/>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P spid="10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NNI Deployment</a:t>
            </a:r>
            <a:endParaRPr lang="en-US" dirty="0"/>
          </a:p>
        </p:txBody>
      </p:sp>
      <p:sp>
        <p:nvSpPr>
          <p:cNvPr id="3" name="Content Placeholder 2"/>
          <p:cNvSpPr>
            <a:spLocks noGrp="1"/>
          </p:cNvSpPr>
          <p:nvPr>
            <p:ph idx="1"/>
          </p:nvPr>
        </p:nvSpPr>
        <p:spPr/>
        <p:txBody>
          <a:bodyPr>
            <a:normAutofit/>
          </a:bodyPr>
          <a:lstStyle/>
          <a:p>
            <a:r>
              <a:rPr lang="en-US" dirty="0" smtClean="0"/>
              <a:t>Two types NNI deployment</a:t>
            </a:r>
          </a:p>
          <a:p>
            <a:pPr lvl="1"/>
            <a:r>
              <a:rPr lang="en-US" dirty="0" smtClean="0"/>
              <a:t>Same building</a:t>
            </a:r>
          </a:p>
          <a:p>
            <a:pPr lvl="1">
              <a:buNone/>
            </a:pPr>
            <a:endParaRPr lang="en-US" dirty="0" smtClean="0"/>
          </a:p>
          <a:p>
            <a:pPr lvl="1"/>
            <a:r>
              <a:rPr lang="en-US" dirty="0" smtClean="0"/>
              <a:t>Different buildings</a:t>
            </a:r>
          </a:p>
          <a:p>
            <a:endParaRPr lang="en-US" dirty="0" smtClean="0"/>
          </a:p>
        </p:txBody>
      </p:sp>
      <p:sp>
        <p:nvSpPr>
          <p:cNvPr id="4" name="Date Placeholder 3"/>
          <p:cNvSpPr>
            <a:spLocks noGrp="1"/>
          </p:cNvSpPr>
          <p:nvPr>
            <p:ph type="dt" sz="half" idx="10"/>
          </p:nvPr>
        </p:nvSpPr>
        <p:spPr/>
        <p:txBody>
          <a:bodyPr/>
          <a:lstStyle/>
          <a:p>
            <a:fld id="{7382F331-D5AE-4A40-B2C6-BF75634D998B}" type="datetime1">
              <a:rPr lang="en-US" smtClean="0"/>
              <a:t>1/12/2011</a:t>
            </a:fld>
            <a:endParaRPr lang="en-US"/>
          </a:p>
        </p:txBody>
      </p:sp>
      <p:sp>
        <p:nvSpPr>
          <p:cNvPr id="5" name="Footer Placeholder 4"/>
          <p:cNvSpPr>
            <a:spLocks noGrp="1"/>
          </p:cNvSpPr>
          <p:nvPr>
            <p:ph type="ftr" sz="quarter" idx="11"/>
          </p:nvPr>
        </p:nvSpPr>
        <p:spPr/>
        <p:txBody>
          <a:bodyPr/>
          <a:lstStyle/>
          <a:p>
            <a:r>
              <a:rPr lang="en-US" smtClean="0"/>
              <a:t>IEEE Interim Jan 2011, Kauai, Hawaii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6956045" y="3124200"/>
            <a:ext cx="1066800" cy="9906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23" name="Rectangle 22"/>
          <p:cNvSpPr/>
          <p:nvPr/>
        </p:nvSpPr>
        <p:spPr>
          <a:xfrm>
            <a:off x="4212845" y="3124200"/>
            <a:ext cx="1066800" cy="990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Deployed in Same Building</a:t>
            </a:r>
            <a:endParaRPr lang="en-US" dirty="0"/>
          </a:p>
        </p:txBody>
      </p:sp>
      <p:sp>
        <p:nvSpPr>
          <p:cNvPr id="4" name="Rectangle 3"/>
          <p:cNvSpPr/>
          <p:nvPr/>
        </p:nvSpPr>
        <p:spPr>
          <a:xfrm>
            <a:off x="1371601" y="1905000"/>
            <a:ext cx="1066800" cy="12954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5" name="Rectangle 4"/>
          <p:cNvSpPr/>
          <p:nvPr/>
        </p:nvSpPr>
        <p:spPr>
          <a:xfrm>
            <a:off x="5584445" y="2971800"/>
            <a:ext cx="1066800" cy="12954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6" name="Rounded Rectangle 5"/>
          <p:cNvSpPr/>
          <p:nvPr/>
        </p:nvSpPr>
        <p:spPr>
          <a:xfrm>
            <a:off x="1447801" y="2133600"/>
            <a:ext cx="533400" cy="2286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1</a:t>
            </a:r>
            <a:endParaRPr lang="en-US" dirty="0"/>
          </a:p>
        </p:txBody>
      </p:sp>
      <p:sp>
        <p:nvSpPr>
          <p:cNvPr id="7" name="Rounded Rectangle 6"/>
          <p:cNvSpPr/>
          <p:nvPr/>
        </p:nvSpPr>
        <p:spPr>
          <a:xfrm>
            <a:off x="1828801" y="2743200"/>
            <a:ext cx="533400" cy="228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2</a:t>
            </a:r>
            <a:endParaRPr lang="en-US" dirty="0"/>
          </a:p>
        </p:txBody>
      </p:sp>
      <p:sp>
        <p:nvSpPr>
          <p:cNvPr id="8" name="TextBox 7"/>
          <p:cNvSpPr txBox="1"/>
          <p:nvPr/>
        </p:nvSpPr>
        <p:spPr>
          <a:xfrm>
            <a:off x="1295401" y="3239869"/>
            <a:ext cx="1241045" cy="646331"/>
          </a:xfrm>
          <a:prstGeom prst="rect">
            <a:avLst/>
          </a:prstGeom>
          <a:noFill/>
        </p:spPr>
        <p:txBody>
          <a:bodyPr wrap="none" rtlCol="0">
            <a:spAutoFit/>
          </a:bodyPr>
          <a:lstStyle/>
          <a:p>
            <a:r>
              <a:rPr lang="en-US" dirty="0" smtClean="0"/>
              <a:t>Building of </a:t>
            </a:r>
          </a:p>
          <a:p>
            <a:r>
              <a:rPr lang="en-US" dirty="0" smtClean="0"/>
              <a:t>Operator 1</a:t>
            </a:r>
            <a:endParaRPr lang="en-US" dirty="0"/>
          </a:p>
        </p:txBody>
      </p:sp>
      <p:sp>
        <p:nvSpPr>
          <p:cNvPr id="9" name="Rounded Rectangle 8"/>
          <p:cNvSpPr/>
          <p:nvPr/>
        </p:nvSpPr>
        <p:spPr>
          <a:xfrm>
            <a:off x="5889245" y="3505200"/>
            <a:ext cx="533400" cy="228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Ex</a:t>
            </a:r>
            <a:endParaRPr lang="en-US" dirty="0"/>
          </a:p>
        </p:txBody>
      </p:sp>
      <p:sp>
        <p:nvSpPr>
          <p:cNvPr id="10" name="Rounded Rectangle 9"/>
          <p:cNvSpPr/>
          <p:nvPr/>
        </p:nvSpPr>
        <p:spPr>
          <a:xfrm>
            <a:off x="7184645" y="3505200"/>
            <a:ext cx="533400" cy="228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2</a:t>
            </a:r>
            <a:endParaRPr lang="en-US" dirty="0"/>
          </a:p>
        </p:txBody>
      </p:sp>
      <p:sp>
        <p:nvSpPr>
          <p:cNvPr id="11" name="TextBox 10"/>
          <p:cNvSpPr txBox="1"/>
          <p:nvPr/>
        </p:nvSpPr>
        <p:spPr>
          <a:xfrm>
            <a:off x="5486400" y="4306669"/>
            <a:ext cx="1241045" cy="923330"/>
          </a:xfrm>
          <a:prstGeom prst="rect">
            <a:avLst/>
          </a:prstGeom>
          <a:noFill/>
        </p:spPr>
        <p:txBody>
          <a:bodyPr wrap="none" rtlCol="0">
            <a:spAutoFit/>
          </a:bodyPr>
          <a:lstStyle/>
          <a:p>
            <a:r>
              <a:rPr lang="en-US" dirty="0" smtClean="0"/>
              <a:t>Building of </a:t>
            </a:r>
          </a:p>
          <a:p>
            <a:r>
              <a:rPr lang="en-US" dirty="0" smtClean="0"/>
              <a:t>Exchange </a:t>
            </a:r>
          </a:p>
          <a:p>
            <a:r>
              <a:rPr lang="en-US" dirty="0" smtClean="0"/>
              <a:t>Operator</a:t>
            </a:r>
            <a:endParaRPr lang="en-US" dirty="0"/>
          </a:p>
        </p:txBody>
      </p:sp>
      <p:sp>
        <p:nvSpPr>
          <p:cNvPr id="12" name="Rounded Rectangle 11"/>
          <p:cNvSpPr/>
          <p:nvPr/>
        </p:nvSpPr>
        <p:spPr>
          <a:xfrm>
            <a:off x="4517645" y="3505200"/>
            <a:ext cx="533400" cy="2286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1</a:t>
            </a:r>
            <a:endParaRPr lang="en-US" dirty="0"/>
          </a:p>
        </p:txBody>
      </p:sp>
      <p:cxnSp>
        <p:nvCxnSpPr>
          <p:cNvPr id="14" name="Straight Connector 13"/>
          <p:cNvCxnSpPr>
            <a:stCxn id="12" idx="3"/>
            <a:endCxn id="9" idx="1"/>
          </p:cNvCxnSpPr>
          <p:nvPr/>
        </p:nvCxnSpPr>
        <p:spPr>
          <a:xfrm>
            <a:off x="5051045" y="3619500"/>
            <a:ext cx="838200"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9" idx="3"/>
            <a:endCxn id="10" idx="1"/>
          </p:cNvCxnSpPr>
          <p:nvPr/>
        </p:nvCxnSpPr>
        <p:spPr>
          <a:xfrm>
            <a:off x="6422645" y="3619500"/>
            <a:ext cx="762000"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6" idx="2"/>
            <a:endCxn id="7" idx="0"/>
          </p:cNvCxnSpPr>
          <p:nvPr/>
        </p:nvCxnSpPr>
        <p:spPr>
          <a:xfrm rot="16200000" flipH="1">
            <a:off x="1714501" y="2362200"/>
            <a:ext cx="381000" cy="3810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7" idx="3"/>
          </p:cNvCxnSpPr>
          <p:nvPr/>
        </p:nvCxnSpPr>
        <p:spPr>
          <a:xfrm>
            <a:off x="2362201" y="2857500"/>
            <a:ext cx="685800" cy="381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6" idx="1"/>
          </p:cNvCxnSpPr>
          <p:nvPr/>
        </p:nvCxnSpPr>
        <p:spPr>
          <a:xfrm rot="10800000">
            <a:off x="762001" y="2209800"/>
            <a:ext cx="685800" cy="381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191000" y="4114800"/>
            <a:ext cx="1241045" cy="646331"/>
          </a:xfrm>
          <a:prstGeom prst="rect">
            <a:avLst/>
          </a:prstGeom>
          <a:noFill/>
        </p:spPr>
        <p:txBody>
          <a:bodyPr wrap="none" rtlCol="0">
            <a:spAutoFit/>
          </a:bodyPr>
          <a:lstStyle/>
          <a:p>
            <a:r>
              <a:rPr lang="en-US" dirty="0" smtClean="0"/>
              <a:t>Building of </a:t>
            </a:r>
          </a:p>
          <a:p>
            <a:r>
              <a:rPr lang="en-US" dirty="0" smtClean="0"/>
              <a:t>Operator 1</a:t>
            </a:r>
            <a:endParaRPr lang="en-US" dirty="0"/>
          </a:p>
        </p:txBody>
      </p:sp>
      <p:sp>
        <p:nvSpPr>
          <p:cNvPr id="26" name="TextBox 25"/>
          <p:cNvSpPr txBox="1"/>
          <p:nvPr/>
        </p:nvSpPr>
        <p:spPr>
          <a:xfrm>
            <a:off x="6879845" y="4114800"/>
            <a:ext cx="1241045" cy="646331"/>
          </a:xfrm>
          <a:prstGeom prst="rect">
            <a:avLst/>
          </a:prstGeom>
          <a:noFill/>
        </p:spPr>
        <p:txBody>
          <a:bodyPr wrap="none" rtlCol="0">
            <a:spAutoFit/>
          </a:bodyPr>
          <a:lstStyle/>
          <a:p>
            <a:r>
              <a:rPr lang="en-US" dirty="0" smtClean="0"/>
              <a:t>Building of </a:t>
            </a:r>
          </a:p>
          <a:p>
            <a:r>
              <a:rPr lang="en-US" dirty="0" smtClean="0"/>
              <a:t>Operator 2</a:t>
            </a:r>
            <a:endParaRPr lang="en-US" dirty="0"/>
          </a:p>
        </p:txBody>
      </p:sp>
      <p:sp>
        <p:nvSpPr>
          <p:cNvPr id="27" name="TextBox 26"/>
          <p:cNvSpPr txBox="1"/>
          <p:nvPr/>
        </p:nvSpPr>
        <p:spPr>
          <a:xfrm>
            <a:off x="4648200" y="5248870"/>
            <a:ext cx="3256533" cy="92333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smtClean="0"/>
              <a:t>Exchange is high available device</a:t>
            </a:r>
          </a:p>
          <a:p>
            <a:pPr marL="342900" indent="-342900">
              <a:buAutoNum type="arabicPeriod"/>
            </a:pPr>
            <a:r>
              <a:rPr lang="en-US" dirty="0" smtClean="0"/>
              <a:t>simple patch panel or </a:t>
            </a:r>
          </a:p>
          <a:p>
            <a:pPr marL="342900" indent="-342900">
              <a:buAutoNum type="arabicPeriod"/>
            </a:pPr>
            <a:r>
              <a:rPr lang="en-US" dirty="0" smtClean="0"/>
              <a:t>switch</a:t>
            </a:r>
            <a:endParaRPr lang="en-US" dirty="0"/>
          </a:p>
        </p:txBody>
      </p:sp>
      <p:sp>
        <p:nvSpPr>
          <p:cNvPr id="28" name="Date Placeholder 27"/>
          <p:cNvSpPr>
            <a:spLocks noGrp="1"/>
          </p:cNvSpPr>
          <p:nvPr>
            <p:ph type="dt" sz="half" idx="10"/>
          </p:nvPr>
        </p:nvSpPr>
        <p:spPr/>
        <p:txBody>
          <a:bodyPr/>
          <a:lstStyle/>
          <a:p>
            <a:fld id="{3B675024-FAAA-4F28-ADD6-EB499DC2BC33}" type="datetime1">
              <a:rPr lang="en-US" smtClean="0"/>
              <a:t>1/12/2011</a:t>
            </a:fld>
            <a:endParaRPr lang="en-US"/>
          </a:p>
        </p:txBody>
      </p:sp>
      <p:sp>
        <p:nvSpPr>
          <p:cNvPr id="29" name="Footer Placeholder 28"/>
          <p:cNvSpPr>
            <a:spLocks noGrp="1"/>
          </p:cNvSpPr>
          <p:nvPr>
            <p:ph type="ftr" sz="quarter" idx="11"/>
          </p:nvPr>
        </p:nvSpPr>
        <p:spPr/>
        <p:txBody>
          <a:bodyPr/>
          <a:lstStyle/>
          <a:p>
            <a:r>
              <a:rPr lang="en-US" smtClean="0"/>
              <a:t>IEEE Interim Jan 2011, Kauai, Hawaii</a:t>
            </a:r>
            <a:endParaRPr lang="en-US"/>
          </a:p>
        </p:txBody>
      </p:sp>
      <p:sp>
        <p:nvSpPr>
          <p:cNvPr id="30" name="Slide Number Placeholder 29"/>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Deployed in Different Building</a:t>
            </a:r>
            <a:endParaRPr lang="en-US" dirty="0"/>
          </a:p>
        </p:txBody>
      </p:sp>
      <p:sp>
        <p:nvSpPr>
          <p:cNvPr id="4" name="Rectangle 3"/>
          <p:cNvSpPr/>
          <p:nvPr/>
        </p:nvSpPr>
        <p:spPr>
          <a:xfrm>
            <a:off x="4321555" y="2286000"/>
            <a:ext cx="1066800" cy="9906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5" name="Rectangle 4"/>
          <p:cNvSpPr/>
          <p:nvPr/>
        </p:nvSpPr>
        <p:spPr>
          <a:xfrm>
            <a:off x="1578355" y="2286000"/>
            <a:ext cx="1066800" cy="990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8" name="Rounded Rectangle 7"/>
          <p:cNvSpPr/>
          <p:nvPr/>
        </p:nvSpPr>
        <p:spPr>
          <a:xfrm>
            <a:off x="4550155" y="2667000"/>
            <a:ext cx="533400" cy="228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2</a:t>
            </a:r>
            <a:endParaRPr lang="en-US" dirty="0"/>
          </a:p>
        </p:txBody>
      </p:sp>
      <p:sp>
        <p:nvSpPr>
          <p:cNvPr id="9" name="TextBox 8"/>
          <p:cNvSpPr txBox="1"/>
          <p:nvPr/>
        </p:nvSpPr>
        <p:spPr>
          <a:xfrm>
            <a:off x="2986311" y="2782669"/>
            <a:ext cx="1204689" cy="646331"/>
          </a:xfrm>
          <a:prstGeom prst="rect">
            <a:avLst/>
          </a:prstGeom>
          <a:noFill/>
        </p:spPr>
        <p:txBody>
          <a:bodyPr wrap="none" rtlCol="0">
            <a:spAutoFit/>
          </a:bodyPr>
          <a:lstStyle/>
          <a:p>
            <a:r>
              <a:rPr lang="en-US" dirty="0" smtClean="0"/>
              <a:t>Fiber of </a:t>
            </a:r>
          </a:p>
          <a:p>
            <a:r>
              <a:rPr lang="en-US" dirty="0" smtClean="0"/>
              <a:t>Operator 1</a:t>
            </a:r>
            <a:endParaRPr lang="en-US" dirty="0"/>
          </a:p>
        </p:txBody>
      </p:sp>
      <p:sp>
        <p:nvSpPr>
          <p:cNvPr id="10" name="Rounded Rectangle 9"/>
          <p:cNvSpPr/>
          <p:nvPr/>
        </p:nvSpPr>
        <p:spPr>
          <a:xfrm>
            <a:off x="1883155" y="2667000"/>
            <a:ext cx="533400" cy="2286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1</a:t>
            </a:r>
            <a:endParaRPr lang="en-US" dirty="0"/>
          </a:p>
        </p:txBody>
      </p:sp>
      <p:cxnSp>
        <p:nvCxnSpPr>
          <p:cNvPr id="11" name="Straight Connector 10"/>
          <p:cNvCxnSpPr>
            <a:stCxn id="10" idx="3"/>
            <a:endCxn id="8" idx="1"/>
          </p:cNvCxnSpPr>
          <p:nvPr/>
        </p:nvCxnSpPr>
        <p:spPr>
          <a:xfrm>
            <a:off x="2416555" y="2781300"/>
            <a:ext cx="2133600"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556510" y="3276600"/>
            <a:ext cx="1241045" cy="646331"/>
          </a:xfrm>
          <a:prstGeom prst="rect">
            <a:avLst/>
          </a:prstGeom>
          <a:noFill/>
        </p:spPr>
        <p:txBody>
          <a:bodyPr wrap="none" rtlCol="0">
            <a:spAutoFit/>
          </a:bodyPr>
          <a:lstStyle/>
          <a:p>
            <a:r>
              <a:rPr lang="en-US" dirty="0" smtClean="0"/>
              <a:t>Building of </a:t>
            </a:r>
          </a:p>
          <a:p>
            <a:r>
              <a:rPr lang="en-US" dirty="0" smtClean="0"/>
              <a:t>Operator 1</a:t>
            </a:r>
            <a:endParaRPr lang="en-US" dirty="0"/>
          </a:p>
        </p:txBody>
      </p:sp>
      <p:sp>
        <p:nvSpPr>
          <p:cNvPr id="14" name="TextBox 13"/>
          <p:cNvSpPr txBox="1"/>
          <p:nvPr/>
        </p:nvSpPr>
        <p:spPr>
          <a:xfrm>
            <a:off x="4245355" y="3276600"/>
            <a:ext cx="1241045" cy="646331"/>
          </a:xfrm>
          <a:prstGeom prst="rect">
            <a:avLst/>
          </a:prstGeom>
          <a:noFill/>
        </p:spPr>
        <p:txBody>
          <a:bodyPr wrap="none" rtlCol="0">
            <a:spAutoFit/>
          </a:bodyPr>
          <a:lstStyle/>
          <a:p>
            <a:r>
              <a:rPr lang="en-US" dirty="0" smtClean="0"/>
              <a:t>Building of </a:t>
            </a:r>
          </a:p>
          <a:p>
            <a:r>
              <a:rPr lang="en-US" dirty="0" smtClean="0"/>
              <a:t>Operator 2</a:t>
            </a:r>
            <a:endParaRPr lang="en-US" dirty="0"/>
          </a:p>
        </p:txBody>
      </p:sp>
      <p:sp>
        <p:nvSpPr>
          <p:cNvPr id="16" name="Rectangle 15"/>
          <p:cNvSpPr/>
          <p:nvPr/>
        </p:nvSpPr>
        <p:spPr>
          <a:xfrm>
            <a:off x="6607555" y="4151531"/>
            <a:ext cx="1241045" cy="1487269"/>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7" name="Rectangle 16"/>
          <p:cNvSpPr/>
          <p:nvPr/>
        </p:nvSpPr>
        <p:spPr>
          <a:xfrm>
            <a:off x="3940555" y="4382869"/>
            <a:ext cx="1066800" cy="990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8" name="Rounded Rectangle 17"/>
          <p:cNvSpPr/>
          <p:nvPr/>
        </p:nvSpPr>
        <p:spPr>
          <a:xfrm>
            <a:off x="6912355" y="4763869"/>
            <a:ext cx="533400" cy="228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2</a:t>
            </a:r>
            <a:endParaRPr lang="en-US" dirty="0"/>
          </a:p>
        </p:txBody>
      </p:sp>
      <p:sp>
        <p:nvSpPr>
          <p:cNvPr id="19" name="TextBox 18"/>
          <p:cNvSpPr txBox="1"/>
          <p:nvPr/>
        </p:nvSpPr>
        <p:spPr>
          <a:xfrm>
            <a:off x="5348511" y="4879538"/>
            <a:ext cx="1204689" cy="646331"/>
          </a:xfrm>
          <a:prstGeom prst="rect">
            <a:avLst/>
          </a:prstGeom>
          <a:noFill/>
        </p:spPr>
        <p:txBody>
          <a:bodyPr wrap="none" rtlCol="0">
            <a:spAutoFit/>
          </a:bodyPr>
          <a:lstStyle/>
          <a:p>
            <a:r>
              <a:rPr lang="en-US" dirty="0" smtClean="0"/>
              <a:t>Fiber of </a:t>
            </a:r>
          </a:p>
          <a:p>
            <a:r>
              <a:rPr lang="en-US" dirty="0" smtClean="0"/>
              <a:t>Operator 2</a:t>
            </a:r>
            <a:endParaRPr lang="en-US" dirty="0"/>
          </a:p>
        </p:txBody>
      </p:sp>
      <p:sp>
        <p:nvSpPr>
          <p:cNvPr id="20" name="Rounded Rectangle 19"/>
          <p:cNvSpPr/>
          <p:nvPr/>
        </p:nvSpPr>
        <p:spPr>
          <a:xfrm>
            <a:off x="4245355" y="4763869"/>
            <a:ext cx="533400" cy="2286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1</a:t>
            </a:r>
            <a:endParaRPr lang="en-US" dirty="0"/>
          </a:p>
        </p:txBody>
      </p:sp>
      <p:cxnSp>
        <p:nvCxnSpPr>
          <p:cNvPr id="21" name="Straight Connector 20"/>
          <p:cNvCxnSpPr>
            <a:stCxn id="20" idx="3"/>
            <a:endCxn id="18" idx="1"/>
          </p:cNvCxnSpPr>
          <p:nvPr/>
        </p:nvCxnSpPr>
        <p:spPr>
          <a:xfrm>
            <a:off x="4778755" y="4878169"/>
            <a:ext cx="2133600"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918710" y="5373469"/>
            <a:ext cx="1241045" cy="923330"/>
          </a:xfrm>
          <a:prstGeom prst="rect">
            <a:avLst/>
          </a:prstGeom>
          <a:noFill/>
        </p:spPr>
        <p:txBody>
          <a:bodyPr wrap="none" rtlCol="0">
            <a:spAutoFit/>
          </a:bodyPr>
          <a:lstStyle/>
          <a:p>
            <a:r>
              <a:rPr lang="en-US" dirty="0" smtClean="0"/>
              <a:t>Building of </a:t>
            </a:r>
          </a:p>
          <a:p>
            <a:r>
              <a:rPr lang="en-US" dirty="0" smtClean="0"/>
              <a:t>Operator 1</a:t>
            </a:r>
          </a:p>
          <a:p>
            <a:r>
              <a:rPr lang="en-US" b="1" dirty="0" smtClean="0"/>
              <a:t>Client</a:t>
            </a:r>
            <a:endParaRPr lang="en-US" b="1" dirty="0"/>
          </a:p>
        </p:txBody>
      </p:sp>
      <p:sp>
        <p:nvSpPr>
          <p:cNvPr id="23" name="TextBox 22"/>
          <p:cNvSpPr txBox="1"/>
          <p:nvPr/>
        </p:nvSpPr>
        <p:spPr>
          <a:xfrm>
            <a:off x="6607555" y="5629870"/>
            <a:ext cx="1241045" cy="923330"/>
          </a:xfrm>
          <a:prstGeom prst="rect">
            <a:avLst/>
          </a:prstGeom>
          <a:noFill/>
        </p:spPr>
        <p:txBody>
          <a:bodyPr wrap="none" rtlCol="0">
            <a:spAutoFit/>
          </a:bodyPr>
          <a:lstStyle/>
          <a:p>
            <a:r>
              <a:rPr lang="en-US" dirty="0" smtClean="0"/>
              <a:t>Building of </a:t>
            </a:r>
          </a:p>
          <a:p>
            <a:r>
              <a:rPr lang="en-US" dirty="0" smtClean="0"/>
              <a:t>Operator 2</a:t>
            </a:r>
          </a:p>
          <a:p>
            <a:r>
              <a:rPr lang="en-US" b="1" dirty="0" smtClean="0"/>
              <a:t>Server</a:t>
            </a:r>
            <a:endParaRPr lang="en-US" b="1" dirty="0"/>
          </a:p>
        </p:txBody>
      </p:sp>
      <p:sp>
        <p:nvSpPr>
          <p:cNvPr id="24" name="Date Placeholder 23"/>
          <p:cNvSpPr>
            <a:spLocks noGrp="1"/>
          </p:cNvSpPr>
          <p:nvPr>
            <p:ph type="dt" sz="half" idx="10"/>
          </p:nvPr>
        </p:nvSpPr>
        <p:spPr/>
        <p:txBody>
          <a:bodyPr/>
          <a:lstStyle/>
          <a:p>
            <a:fld id="{A0F8B902-9B69-47BF-8DB6-ABDFB45FE37A}" type="datetime1">
              <a:rPr lang="en-US" smtClean="0"/>
              <a:t>1/12/2011</a:t>
            </a:fld>
            <a:endParaRPr lang="en-US"/>
          </a:p>
        </p:txBody>
      </p:sp>
      <p:sp>
        <p:nvSpPr>
          <p:cNvPr id="25" name="Footer Placeholder 24"/>
          <p:cNvSpPr>
            <a:spLocks noGrp="1"/>
          </p:cNvSpPr>
          <p:nvPr>
            <p:ph type="ftr" sz="quarter" idx="11"/>
          </p:nvPr>
        </p:nvSpPr>
        <p:spPr/>
        <p:txBody>
          <a:bodyPr/>
          <a:lstStyle/>
          <a:p>
            <a:r>
              <a:rPr lang="en-US" smtClean="0"/>
              <a:t>IEEE Interim Jan 2011, Kauai, Hawaii</a:t>
            </a:r>
            <a:endParaRPr lang="en-US"/>
          </a:p>
        </p:txBody>
      </p:sp>
      <p:sp>
        <p:nvSpPr>
          <p:cNvPr id="26" name="Slide Number Placeholder 25"/>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r>
              <a:rPr lang="en-US" dirty="0" smtClean="0"/>
              <a:t>Which deployment problem </a:t>
            </a:r>
            <a:r>
              <a:rPr lang="en-US" dirty="0" smtClean="0"/>
              <a:t>are we trying to solve?</a:t>
            </a:r>
          </a:p>
          <a:p>
            <a:endParaRPr lang="en-US" dirty="0"/>
          </a:p>
        </p:txBody>
      </p:sp>
      <p:sp>
        <p:nvSpPr>
          <p:cNvPr id="4" name="Date Placeholder 3"/>
          <p:cNvSpPr>
            <a:spLocks noGrp="1"/>
          </p:cNvSpPr>
          <p:nvPr>
            <p:ph type="dt" sz="half" idx="10"/>
          </p:nvPr>
        </p:nvSpPr>
        <p:spPr/>
        <p:txBody>
          <a:bodyPr/>
          <a:lstStyle/>
          <a:p>
            <a:fld id="{6DB325E4-D133-4E9D-9230-D69813A54E19}" type="datetime1">
              <a:rPr lang="en-US" smtClean="0"/>
              <a:t>1/12/2011</a:t>
            </a:fld>
            <a:endParaRPr lang="en-US"/>
          </a:p>
        </p:txBody>
      </p:sp>
      <p:sp>
        <p:nvSpPr>
          <p:cNvPr id="5" name="Footer Placeholder 4"/>
          <p:cNvSpPr>
            <a:spLocks noGrp="1"/>
          </p:cNvSpPr>
          <p:nvPr>
            <p:ph type="ftr" sz="quarter" idx="11"/>
          </p:nvPr>
        </p:nvSpPr>
        <p:spPr/>
        <p:txBody>
          <a:bodyPr/>
          <a:lstStyle/>
          <a:p>
            <a:r>
              <a:rPr lang="en-US" smtClean="0"/>
              <a:t>IEEE Interim Jan 2011, Kauai, Hawaii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 Requirements</a:t>
            </a:r>
            <a:endParaRPr lang="en-US" dirty="0"/>
          </a:p>
        </p:txBody>
      </p:sp>
      <p:sp>
        <p:nvSpPr>
          <p:cNvPr id="3" name="Content Placeholder 2"/>
          <p:cNvSpPr>
            <a:spLocks noGrp="1"/>
          </p:cNvSpPr>
          <p:nvPr>
            <p:ph idx="1"/>
          </p:nvPr>
        </p:nvSpPr>
        <p:spPr>
          <a:xfrm>
            <a:off x="457200" y="1447800"/>
            <a:ext cx="8229600" cy="4525963"/>
          </a:xfrm>
        </p:spPr>
        <p:txBody>
          <a:bodyPr vert="horz" lIns="91440" tIns="45720" rIns="91440" bIns="45720" rtlCol="0">
            <a:noAutofit/>
          </a:bodyPr>
          <a:lstStyle/>
          <a:p>
            <a:pPr lvl="0">
              <a:buFont typeface="+mj-lt"/>
              <a:buAutoNum type="arabicPeriod"/>
            </a:pPr>
            <a:r>
              <a:rPr lang="en-US" sz="1800" b="1" dirty="0" smtClean="0"/>
              <a:t>Should </a:t>
            </a:r>
            <a:r>
              <a:rPr lang="en-US" sz="1800" b="1" dirty="0" smtClean="0"/>
              <a:t>work for both Connection-Oriented as well as connection-less technology. </a:t>
            </a:r>
            <a:r>
              <a:rPr lang="en-US" sz="1800" b="1" dirty="0" smtClean="0"/>
              <a:t>Every </a:t>
            </a:r>
            <a:r>
              <a:rPr lang="en-US" sz="1800" b="1" dirty="0" err="1" smtClean="0"/>
              <a:t>prez</a:t>
            </a:r>
            <a:r>
              <a:rPr lang="en-US" sz="1800" b="1" dirty="0" smtClean="0"/>
              <a:t> is pretty much focused on connection-less</a:t>
            </a:r>
          </a:p>
          <a:p>
            <a:pPr lvl="0">
              <a:buFont typeface="+mj-lt"/>
              <a:buAutoNum type="arabicPeriod"/>
            </a:pPr>
            <a:r>
              <a:rPr lang="en-US" sz="1800" b="1" dirty="0" smtClean="0"/>
              <a:t>Protection from node and link failure of R</a:t>
            </a:r>
            <a:r>
              <a:rPr lang="en-US" sz="1800" b="1" dirty="0" smtClean="0"/>
              <a:t>NI, </a:t>
            </a:r>
            <a:r>
              <a:rPr lang="en-US" sz="1800" b="1" dirty="0" smtClean="0"/>
              <a:t>and infrastructure segment failure </a:t>
            </a:r>
            <a:r>
              <a:rPr lang="en-US" sz="1800" b="1" dirty="0" smtClean="0"/>
              <a:t>in the operator network be </a:t>
            </a:r>
            <a:r>
              <a:rPr lang="en-US" sz="1800" b="1" dirty="0" smtClean="0"/>
              <a:t>supported</a:t>
            </a:r>
          </a:p>
          <a:p>
            <a:pPr lvl="0">
              <a:buFont typeface="+mj-lt"/>
              <a:buAutoNum type="arabicPeriod"/>
            </a:pPr>
            <a:r>
              <a:rPr lang="en-US" sz="1800" b="1" dirty="0" smtClean="0"/>
              <a:t>Avoid MAC-in-MAC-in-MAC encapsulation at RNI. However, can use B-BEBs at RNI</a:t>
            </a:r>
          </a:p>
          <a:p>
            <a:pPr lvl="0">
              <a:buFont typeface="+mj-lt"/>
              <a:buAutoNum type="arabicPeriod"/>
            </a:pPr>
            <a:r>
              <a:rPr lang="en-US" sz="1800" b="1" dirty="0" smtClean="0"/>
              <a:t>Bundling and unbundling of I-SIDs from multiple B-VIDs over the </a:t>
            </a:r>
            <a:r>
              <a:rPr lang="en-US" sz="1800" b="1" dirty="0" smtClean="0"/>
              <a:t>RNI</a:t>
            </a:r>
            <a:r>
              <a:rPr lang="en-US" sz="1800" b="1" dirty="0" smtClean="0"/>
              <a:t>. If B-BEB is allowed then bundling is allowed.</a:t>
            </a:r>
          </a:p>
          <a:p>
            <a:pPr>
              <a:buFont typeface="+mj-lt"/>
              <a:buAutoNum type="arabicPeriod"/>
            </a:pPr>
            <a:r>
              <a:rPr lang="en-US" sz="1800" b="1" dirty="0" smtClean="0"/>
              <a:t>No </a:t>
            </a:r>
            <a:r>
              <a:rPr lang="en-US" sz="1800" b="1" dirty="0" smtClean="0"/>
              <a:t>change to Customer Frames</a:t>
            </a:r>
          </a:p>
          <a:p>
            <a:pPr lvl="0">
              <a:buFont typeface="+mj-lt"/>
              <a:buAutoNum type="arabicPeriod"/>
            </a:pPr>
            <a:r>
              <a:rPr lang="en-US" sz="1800" b="1" dirty="0" smtClean="0"/>
              <a:t>Traffic </a:t>
            </a:r>
            <a:r>
              <a:rPr lang="en-US" sz="1800" b="1" dirty="0" smtClean="0"/>
              <a:t>should never be lost when alternate path is available</a:t>
            </a:r>
          </a:p>
          <a:p>
            <a:pPr lvl="0">
              <a:buFont typeface="+mj-lt"/>
              <a:buAutoNum type="arabicPeriod"/>
            </a:pPr>
            <a:r>
              <a:rPr lang="en-US" sz="1800" b="1" dirty="0" smtClean="0"/>
              <a:t>Don’t send traffic if RNI is always failed. Instead use this feature to free up BW on operator 1 and operator 2 network for other internal services.</a:t>
            </a:r>
          </a:p>
          <a:p>
            <a:pPr lvl="0">
              <a:buFont typeface="+mj-lt"/>
              <a:buAutoNum type="arabicPeriod"/>
            </a:pPr>
            <a:r>
              <a:rPr lang="en-US" sz="1800" b="1" dirty="0" smtClean="0"/>
              <a:t>Deterministic </a:t>
            </a:r>
            <a:r>
              <a:rPr lang="en-US" sz="1800" b="1" dirty="0" err="1" smtClean="0"/>
              <a:t>QoS</a:t>
            </a:r>
            <a:r>
              <a:rPr lang="en-US" sz="1800" b="1" dirty="0" smtClean="0"/>
              <a:t> for PBB-TE means we cannot use Routing/Switching at RNI. We must use Protection mechanisms at the RNI for PBB-TE.</a:t>
            </a:r>
          </a:p>
          <a:p>
            <a:pPr lvl="0">
              <a:buFont typeface="+mj-lt"/>
              <a:buAutoNum type="arabicPeriod"/>
            </a:pPr>
            <a:r>
              <a:rPr lang="en-US" sz="1800" b="1" dirty="0" smtClean="0"/>
              <a:t>Source Address translation at RNI nodes. This would require modification to B-BEBs for RNI</a:t>
            </a:r>
          </a:p>
          <a:p>
            <a:pPr lvl="0">
              <a:buFont typeface="+mj-lt"/>
              <a:buAutoNum type="arabicPeriod"/>
            </a:pPr>
            <a:r>
              <a:rPr lang="en-US" sz="1800" b="1" dirty="0" smtClean="0"/>
              <a:t>Sub-50 </a:t>
            </a:r>
            <a:r>
              <a:rPr lang="en-US" sz="1800" b="1" dirty="0" err="1" smtClean="0"/>
              <a:t>msec</a:t>
            </a:r>
            <a:r>
              <a:rPr lang="en-US" sz="1800" b="1" dirty="0" smtClean="0"/>
              <a:t> </a:t>
            </a:r>
          </a:p>
        </p:txBody>
      </p:sp>
      <p:sp>
        <p:nvSpPr>
          <p:cNvPr id="4" name="Date Placeholder 3"/>
          <p:cNvSpPr>
            <a:spLocks noGrp="1"/>
          </p:cNvSpPr>
          <p:nvPr>
            <p:ph type="dt" sz="half" idx="10"/>
          </p:nvPr>
        </p:nvSpPr>
        <p:spPr/>
        <p:txBody>
          <a:bodyPr/>
          <a:lstStyle/>
          <a:p>
            <a:fld id="{16242F7E-EA94-49A9-AF39-44D048651A40}" type="datetime1">
              <a:rPr lang="en-US" smtClean="0"/>
              <a:t>1/12/2011</a:t>
            </a:fld>
            <a:endParaRPr lang="en-US"/>
          </a:p>
        </p:txBody>
      </p:sp>
      <p:sp>
        <p:nvSpPr>
          <p:cNvPr id="5" name="Footer Placeholder 4"/>
          <p:cNvSpPr>
            <a:spLocks noGrp="1"/>
          </p:cNvSpPr>
          <p:nvPr>
            <p:ph type="ftr" sz="quarter" idx="11"/>
          </p:nvPr>
        </p:nvSpPr>
        <p:spPr/>
        <p:txBody>
          <a:bodyPr/>
          <a:lstStyle/>
          <a:p>
            <a:r>
              <a:rPr lang="en-US" smtClean="0"/>
              <a:t>IEEE Interim Jan 2011, Kauai, Hawaii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1535</TotalTime>
  <Words>1663</Words>
  <Application>Microsoft Office PowerPoint</Application>
  <PresentationFormat>On-screen Show (4:3)</PresentationFormat>
  <Paragraphs>417</Paragraphs>
  <Slides>29</Slides>
  <Notes>6</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RNI Requirements Imposed by PBB-TE</vt:lpstr>
      <vt:lpstr>Recap of Major Ideas</vt:lpstr>
      <vt:lpstr>Introduction</vt:lpstr>
      <vt:lpstr>Topology</vt:lpstr>
      <vt:lpstr>NNI Deployment</vt:lpstr>
      <vt:lpstr>Deployed in Same Building</vt:lpstr>
      <vt:lpstr>Deployed in Different Building</vt:lpstr>
      <vt:lpstr>Slide 8</vt:lpstr>
      <vt:lpstr>Ten Requirements</vt:lpstr>
      <vt:lpstr>Protection Scopes</vt:lpstr>
      <vt:lpstr>RNI Link Failure</vt:lpstr>
      <vt:lpstr>RNI Node Failure</vt:lpstr>
      <vt:lpstr>Slide 13</vt:lpstr>
      <vt:lpstr>Failure within Operator Network</vt:lpstr>
      <vt:lpstr>What are we doing?</vt:lpstr>
      <vt:lpstr>Technology Independent</vt:lpstr>
      <vt:lpstr>Avoid Further Encapsulation of Data</vt:lpstr>
      <vt:lpstr>No Change to Customer Frames</vt:lpstr>
      <vt:lpstr>Slide 19</vt:lpstr>
      <vt:lpstr>Bundling</vt:lpstr>
      <vt:lpstr>Avoid Traffic Loss</vt:lpstr>
      <vt:lpstr>Forwarding Ambiguity</vt:lpstr>
      <vt:lpstr>Avoid Traffic Loss</vt:lpstr>
      <vt:lpstr>Block Traffic Towards Interconnect when Complete Interconnect Failure</vt:lpstr>
      <vt:lpstr>Deterministic QoS for PBB-TE</vt:lpstr>
      <vt:lpstr>Source Address Translation</vt:lpstr>
      <vt:lpstr>50 ms</vt:lpstr>
      <vt:lpstr>Ten Requirements</vt:lpstr>
      <vt:lpstr>Thanks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RNI Requirements Imposed by PBB-TE</dc:title>
  <dc:creator/>
  <cp:lastModifiedBy>vinod kumar</cp:lastModifiedBy>
  <cp:revision>56</cp:revision>
  <dcterms:created xsi:type="dcterms:W3CDTF">2006-08-16T00:00:00Z</dcterms:created>
  <dcterms:modified xsi:type="dcterms:W3CDTF">2011-01-11T18:56:44Z</dcterms:modified>
</cp:coreProperties>
</file>