
<file path=[Content_Types].xml><?xml version="1.0" encoding="utf-8"?>
<Types xmlns="http://schemas.openxmlformats.org/package/2006/content-types">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1.xml" ContentType="application/vnd.openxmlformats-officedocument.presentationml.slideLayout+xml"/>
  <Default Extension="rels" ContentType="application/vnd.openxmlformats-package.relationships+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49" r:id="rId2"/>
  </p:sldMasterIdLst>
  <p:notesMasterIdLst>
    <p:notesMasterId r:id="rId10"/>
  </p:notesMasterIdLst>
  <p:sldIdLst>
    <p:sldId id="256" r:id="rId3"/>
    <p:sldId id="289" r:id="rId4"/>
    <p:sldId id="290" r:id="rId5"/>
    <p:sldId id="294" r:id="rId6"/>
    <p:sldId id="293" r:id="rId7"/>
    <p:sldId id="297" r:id="rId8"/>
    <p:sldId id="298" r:id="rId9"/>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B2B2B2"/>
    <a:srgbClr val="FF33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21" autoAdjust="0"/>
    <p:restoredTop sz="98826" autoAdjust="0"/>
  </p:normalViewPr>
  <p:slideViewPr>
    <p:cSldViewPr>
      <p:cViewPr varScale="1">
        <p:scale>
          <a:sx n="148" d="100"/>
          <a:sy n="148" d="100"/>
        </p:scale>
        <p:origin x="-56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B0234F52-6B31-419C-9AD2-04FE26BB95AE}" type="datetimeFigureOut">
              <a:rPr lang="en-US" altLang="ja-JP"/>
              <a:pPr>
                <a:defRPr/>
              </a:pPr>
              <a:t>10/13/11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12A7C06E-2C20-45F2-93C4-A7A70FE136DD}" type="slidenum">
              <a:rPr lang="en-US" altLang="ja-JP"/>
              <a:pPr>
                <a:defRPr/>
              </a:pPr>
              <a:t>‹#›</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0965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テキスト ボックス 6"/>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テキスト ボックス 2"/>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 Id="rId3"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75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a:solidFill>
                  <a:schemeClr val="tx1"/>
                </a:solidFill>
                <a:latin typeface="Times" pitchFamily="18" charset="0"/>
                <a:cs typeface="Times" pitchFamily="18" charset="0"/>
                <a:sym typeface="Times" pitchFamily="18" charset="0"/>
              </a:rPr>
              <a:t>IEEE </a:t>
            </a:r>
            <a:r>
              <a:rPr kumimoji="0" lang="en-US" altLang="ja-JP" sz="1200" dirty="0" smtClean="0">
                <a:solidFill>
                  <a:schemeClr val="tx1"/>
                </a:solidFill>
                <a:latin typeface="Times" pitchFamily="18" charset="0"/>
                <a:cs typeface="Times" pitchFamily="18" charset="0"/>
                <a:sym typeface="Times" pitchFamily="18" charset="0"/>
              </a:rPr>
              <a:t>L802.16-11/0058</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2011-09-22</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a:solidFill>
                  <a:schemeClr val="tx1"/>
                </a:solidFill>
                <a:latin typeface="Times" pitchFamily="18" charset="0"/>
                <a:cs typeface="Times" pitchFamily="18" charset="0"/>
                <a:sym typeface="Times" pitchFamily="18" charset="0"/>
              </a:rPr>
              <a:t>Takashi Shono			Voice:	+81 3 6268 4665</a:t>
            </a:r>
          </a:p>
          <a:p>
            <a:pPr marL="382588"/>
            <a:r>
              <a:rPr kumimoji="0" lang="en-US" altLang="ja-JP" sz="1200" dirty="0">
                <a:solidFill>
                  <a:schemeClr val="tx1"/>
                </a:solidFill>
                <a:latin typeface="Times" pitchFamily="18" charset="0"/>
                <a:cs typeface="Times" pitchFamily="18" charset="0"/>
                <a:sym typeface="Times" pitchFamily="18" charset="0"/>
              </a:rPr>
              <a:t>Intel Corporation			E-mail:	takashi.shono@intel.com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75,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#75 Closing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#75</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Bangkok, Thailand, 19-22 September 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
        <p:nvSpPr>
          <p:cNvPr id="5"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L802.16-11/0026r1</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Work Items:</a:t>
            </a:r>
          </a:p>
          <a:p>
            <a:pPr marL="496888" lvl="1" indent="0" eaLnBrk="1" hangingPunct="1">
              <a:buSzPct val="99000"/>
              <a:buNone/>
            </a:pPr>
            <a:r>
              <a:rPr lang="en-US" altLang="ja-JP" sz="1400" dirty="0" smtClean="0">
                <a:latin typeface="Trebuchet MS" pitchFamily="34" charset="0"/>
                <a:ea typeface="ＭＳ Ｐゴシック" pitchFamily="50" charset="-128"/>
              </a:rPr>
              <a:t>3-1)	</a:t>
            </a:r>
            <a:r>
              <a:rPr lang="en-US" altLang="ja-JP" sz="1400" dirty="0">
                <a:latin typeface="Trebuchet MS" pitchFamily="34" charset="0"/>
                <a:ea typeface="ＭＳ Ｐゴシック" pitchFamily="50" charset="-128"/>
              </a:rPr>
              <a:t>Develop and finalize transposition </a:t>
            </a:r>
            <a:r>
              <a:rPr lang="en-US" altLang="ja-JP" sz="1400" dirty="0" smtClean="0">
                <a:latin typeface="Trebuchet MS" pitchFamily="34" charset="0"/>
                <a:ea typeface="ＭＳ Ｐゴシック" pitchFamily="50" charset="-128"/>
              </a:rPr>
              <a:t>references</a:t>
            </a:r>
          </a:p>
          <a:p>
            <a:pPr marL="496888" lvl="1" indent="0" eaLnBrk="1" hangingPunct="1">
              <a:buSzPct val="99000"/>
              <a:buNone/>
            </a:pPr>
            <a:r>
              <a:rPr lang="en-US" altLang="ja-JP" sz="1400" dirty="0" smtClean="0">
                <a:latin typeface="Trebuchet MS" pitchFamily="34" charset="0"/>
                <a:ea typeface="ＭＳ Ｐゴシック" pitchFamily="50" charset="-128"/>
              </a:rPr>
              <a:t>3-2)</a:t>
            </a:r>
            <a:r>
              <a:rPr lang="en-US" altLang="ja-JP" sz="1400" dirty="0">
                <a:latin typeface="Trebuchet MS" pitchFamily="34" charset="0"/>
                <a:ea typeface="ＭＳ Ｐゴシック" pitchFamily="50" charset="-128"/>
              </a:rPr>
              <a:t>	Develop M.1457-11 Meeting X+2 </a:t>
            </a:r>
            <a:r>
              <a:rPr lang="en-US" altLang="ja-JP" sz="1400" dirty="0" smtClean="0">
                <a:latin typeface="Trebuchet MS" pitchFamily="34" charset="0"/>
                <a:ea typeface="ＭＳ Ｐゴシック" pitchFamily="50" charset="-128"/>
              </a:rPr>
              <a:t>contribution</a:t>
            </a:r>
            <a:endParaRPr lang="en-US" altLang="ja-JP" sz="1400" dirty="0">
              <a:latin typeface="Trebuchet MS" pitchFamily="34" charset="0"/>
              <a:ea typeface="ＭＳ Ｐゴシック" pitchFamily="50" charset="-128"/>
            </a:endParaRPr>
          </a:p>
          <a:p>
            <a:pPr marL="496888" lvl="1" indent="0" eaLnBrk="1" hangingPunct="1">
              <a:buSzPct val="99000"/>
              <a:buNone/>
            </a:pPr>
            <a:r>
              <a:rPr lang="en-US" altLang="ja-JP" sz="1400" dirty="0" smtClean="0">
                <a:latin typeface="Trebuchet MS" pitchFamily="34" charset="0"/>
                <a:ea typeface="ＭＳ Ｐゴシック" pitchFamily="50" charset="-128"/>
              </a:rPr>
              <a:t>3-3)</a:t>
            </a:r>
            <a:r>
              <a:rPr lang="en-US" altLang="ja-JP" sz="1400" dirty="0">
                <a:latin typeface="Trebuchet MS" pitchFamily="34" charset="0"/>
                <a:ea typeface="ＭＳ Ｐゴシック" pitchFamily="50" charset="-128"/>
              </a:rPr>
              <a:t>	Prepare for/hold/review the CRS </a:t>
            </a:r>
            <a:r>
              <a:rPr lang="en-US" altLang="ja-JP" sz="1400" dirty="0" smtClean="0">
                <a:latin typeface="Trebuchet MS" pitchFamily="34" charset="0"/>
                <a:ea typeface="ＭＳ Ｐゴシック" pitchFamily="50" charset="-128"/>
              </a:rPr>
              <a:t>tutorial</a:t>
            </a:r>
            <a:endParaRPr lang="en-US" altLang="ja-JP" sz="1800" i="1"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inputs/liaisons,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Outcomes of Session #75 (1/2)</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Develop and finalize transposition references</a:t>
            </a: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L802.16-11/0057r1 </a:t>
            </a:r>
            <a:r>
              <a:rPr lang="en-US" altLang="ja-JP" sz="1600" i="1" dirty="0" smtClean="0">
                <a:latin typeface="Trebuchet MS" pitchFamily="34" charset="0"/>
                <a:ea typeface="ＭＳ Ｐゴシック" pitchFamily="50" charset="-128"/>
              </a:rPr>
              <a:t>– Transposition References</a:t>
            </a:r>
          </a:p>
          <a:p>
            <a:pPr marL="342900" eaLnBrk="1" hangingPunct="1">
              <a:buSzPct val="125000"/>
            </a:pPr>
            <a:r>
              <a:rPr lang="en-US" altLang="ja-JP" sz="1600" b="1" dirty="0" smtClean="0">
                <a:latin typeface="Trebuchet MS" pitchFamily="34" charset="0"/>
                <a:ea typeface="ＭＳ Ｐゴシック" pitchFamily="50" charset="-128"/>
              </a:rPr>
              <a:t>Develop M.1457-11 Meeting X+2 </a:t>
            </a:r>
            <a:r>
              <a:rPr lang="en-US" altLang="ja-JP" sz="1600" b="1" i="1" dirty="0" smtClean="0">
                <a:solidFill>
                  <a:srgbClr val="FF0000"/>
                </a:solidFill>
                <a:latin typeface="Trebuchet MS" pitchFamily="34" charset="0"/>
                <a:ea typeface="ＭＳ Ｐゴシック" pitchFamily="50" charset="-128"/>
              </a:rPr>
              <a:t>– Ask for support from experts on 802.16h and 802.16m (Refer </a:t>
            </a:r>
            <a:r>
              <a:rPr lang="en-US" altLang="ja-JP" sz="1600" b="1" i="1" dirty="0">
                <a:solidFill>
                  <a:srgbClr val="FF0000"/>
                </a:solidFill>
                <a:latin typeface="Trebuchet MS" pitchFamily="34" charset="0"/>
                <a:ea typeface="ＭＳ Ｐゴシック" pitchFamily="50" charset="-128"/>
              </a:rPr>
              <a:t>to temp/L80216-11_0059annex2d0)</a:t>
            </a:r>
            <a:endParaRPr lang="en-US" altLang="ja-JP" sz="1600" b="1" i="1" dirty="0" smtClean="0">
              <a:solidFill>
                <a:srgbClr val="FF0000"/>
              </a:solidFill>
              <a:latin typeface="Trebuchet MS" pitchFamily="34" charset="0"/>
              <a:ea typeface="ＭＳ Ｐゴシック" pitchFamily="50" charset="-128"/>
            </a:endParaRP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L802.16-11/0059d0</a:t>
            </a:r>
            <a:r>
              <a:rPr lang="en-US" altLang="ja-JP" sz="1600" i="1" dirty="0" smtClean="0">
                <a:latin typeface="Trebuchet MS" pitchFamily="34" charset="0"/>
                <a:ea typeface="ＭＳ Ｐゴシック" pitchFamily="50" charset="-128"/>
              </a:rPr>
              <a:t> - [Draft Contribution to WP 5D] IMT-2000 OFDMA TDD WMAN submission toward revision 11 of Recommendation ITU-R M.1457 (Meeting X+1)</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Outcomes of Session #75 (2/2)</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Prepare for/hold/review the CRS </a:t>
            </a:r>
            <a:r>
              <a:rPr lang="en-US" altLang="ja-JP" sz="1600" b="1" dirty="0" smtClean="0">
                <a:latin typeface="Trebuchet MS" pitchFamily="34" charset="0"/>
                <a:ea typeface="ＭＳ Ｐゴシック" pitchFamily="50" charset="-128"/>
              </a:rPr>
              <a:t>tutorial</a:t>
            </a:r>
          </a:p>
          <a:p>
            <a:pPr marL="357188" indent="185738"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 Refer to Slides #6 &amp; #7</a:t>
            </a:r>
            <a:endParaRPr lang="en-US" altLang="ja-JP" sz="1600" i="1"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Update ITU-R LG </a:t>
            </a:r>
            <a:r>
              <a:rPr lang="en-US" altLang="ja-JP" sz="1600" b="1" dirty="0" err="1" smtClean="0">
                <a:latin typeface="Trebuchet MS" pitchFamily="34" charset="0"/>
                <a:ea typeface="ＭＳ Ｐゴシック" pitchFamily="50" charset="-128"/>
              </a:rPr>
              <a:t>workplan</a:t>
            </a:r>
            <a:endParaRPr lang="en-US" altLang="ja-JP" sz="1600" b="1" dirty="0" smtClean="0">
              <a:latin typeface="Trebuchet MS" pitchFamily="34" charset="0"/>
              <a:ea typeface="ＭＳ Ｐゴシック" pitchFamily="50" charset="-128"/>
            </a:endParaRPr>
          </a:p>
          <a:p>
            <a:pPr marL="342900" indent="285750"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L802.16-11/0026r2</a:t>
            </a:r>
            <a:r>
              <a:rPr lang="en-US" altLang="ja-JP" sz="1600" i="1" dirty="0" smtClean="0">
                <a:latin typeface="Trebuchet MS" pitchFamily="34" charset="0"/>
                <a:ea typeface="ＭＳ Ｐゴシック" pitchFamily="50" charset="-128"/>
              </a:rPr>
              <a:t> - IEEE 802.16 ITU-R Liaison Group </a:t>
            </a:r>
            <a:r>
              <a:rPr lang="en-US" altLang="ja-JP" sz="1600" i="1" dirty="0" err="1" smtClean="0">
                <a:latin typeface="Trebuchet MS" pitchFamily="34" charset="0"/>
                <a:ea typeface="ＭＳ Ｐゴシック" pitchFamily="50" charset="-128"/>
              </a:rPr>
              <a:t>Workplan</a:t>
            </a:r>
            <a:endParaRPr lang="en-US" altLang="ja-JP" sz="16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Highlights of CRS Tutorial (1/2)</a:t>
            </a:r>
          </a:p>
        </p:txBody>
      </p:sp>
      <p:sp>
        <p:nvSpPr>
          <p:cNvPr id="5" name="Rectangle 2"/>
          <p:cNvSpPr txBox="1">
            <a:spLocks noChangeArrowheads="1"/>
          </p:cNvSpPr>
          <p:nvPr/>
        </p:nvSpPr>
        <p:spPr bwMode="auto">
          <a:xfrm>
            <a:off x="457200" y="914400"/>
            <a:ext cx="8229600" cy="5562600"/>
          </a:xfrm>
          <a:prstGeom prst="rect">
            <a:avLst/>
          </a:prstGeom>
          <a:ln w="12700">
            <a:miter lim="800000"/>
            <a:headEnd/>
            <a:tailEnd/>
          </a:ln>
        </p:spPr>
        <p:txBody>
          <a:bodyPr rIns="40639"/>
          <a:lst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a:lstStyle>
          <a:p>
            <a:pPr marL="342900" eaLnBrk="1" hangingPunct="1">
              <a:buSzPct val="125000"/>
            </a:pPr>
            <a:r>
              <a:rPr lang="en-US" altLang="ja-JP" sz="2400" b="1" dirty="0" smtClean="0">
                <a:latin typeface="Trebuchet MS" pitchFamily="34" charset="0"/>
                <a:ea typeface="ＭＳ Ｐゴシック" charset="-128"/>
              </a:rPr>
              <a:t>Contribution </a:t>
            </a:r>
            <a:r>
              <a:rPr lang="en-US" altLang="ja-JP" sz="2400" b="1" dirty="0" smtClean="0">
                <a:latin typeface="Trebuchet MS" pitchFamily="34" charset="0"/>
                <a:ea typeface="ＭＳ Ｐゴシック" charset="-128"/>
              </a:rPr>
              <a:t>(</a:t>
            </a:r>
            <a:r>
              <a:rPr lang="en-US" altLang="ja-JP" sz="2400" b="1" i="1" dirty="0" smtClean="0">
                <a:latin typeface="Trebuchet MS" pitchFamily="34" charset="0"/>
                <a:ea typeface="ＭＳ Ｐゴシック" charset="-128"/>
              </a:rPr>
              <a:t>IEEE C802.16-11/0008</a:t>
            </a:r>
            <a:r>
              <a:rPr lang="en-US" altLang="ja-JP" sz="2400" b="1" dirty="0" smtClean="0">
                <a:latin typeface="Trebuchet MS" pitchFamily="34" charset="0"/>
                <a:ea typeface="ＭＳ Ｐゴシック" charset="-128"/>
              </a:rPr>
              <a:t>) </a:t>
            </a:r>
            <a:r>
              <a:rPr lang="en-US" altLang="ja-JP" sz="2400" b="1" dirty="0" smtClean="0">
                <a:latin typeface="Trebuchet MS" pitchFamily="34" charset="0"/>
                <a:ea typeface="ＭＳ Ｐゴシック" charset="-128"/>
              </a:rPr>
              <a:t>was presented – Agenda:</a:t>
            </a:r>
          </a:p>
          <a:p>
            <a:pPr marL="685800" lvl="2" indent="-342900" eaLnBrk="1" hangingPunct="1">
              <a:buSzPct val="125000"/>
            </a:pPr>
            <a:r>
              <a:rPr lang="en-US" altLang="ja-JP" sz="2000" b="1" dirty="0" smtClean="0">
                <a:latin typeface="Trebuchet MS" pitchFamily="34" charset="0"/>
                <a:ea typeface="ＭＳ Ｐゴシック" charset="-128"/>
              </a:rPr>
              <a:t>Expectation for Cognitive Radio</a:t>
            </a:r>
          </a:p>
          <a:p>
            <a:pPr marL="1485900" lvl="3" eaLnBrk="1" hangingPunct="1">
              <a:buSzPct val="125000"/>
            </a:pPr>
            <a:r>
              <a:rPr lang="en-US" altLang="ja-JP" sz="1800" dirty="0" smtClean="0">
                <a:latin typeface="Trebuchet MS" pitchFamily="34" charset="0"/>
                <a:ea typeface="ＭＳ Ｐゴシック" charset="-128"/>
              </a:rPr>
              <a:t>Background, concept, definition and examples of CRS</a:t>
            </a:r>
          </a:p>
          <a:p>
            <a:pPr marL="685800" lvl="2" indent="-342900" eaLnBrk="1" hangingPunct="1">
              <a:buSzPct val="125000"/>
            </a:pPr>
            <a:r>
              <a:rPr lang="en-US" altLang="ja-JP" sz="2000" b="1" dirty="0" smtClean="0">
                <a:latin typeface="Trebuchet MS" pitchFamily="34" charset="0"/>
                <a:ea typeface="ＭＳ Ｐゴシック" charset="-128"/>
              </a:rPr>
              <a:t>Standardization activities in ITU-R</a:t>
            </a:r>
          </a:p>
          <a:p>
            <a:pPr marL="1485900" lvl="3" eaLnBrk="1" hangingPunct="1">
              <a:buSzPct val="125000"/>
            </a:pPr>
            <a:r>
              <a:rPr lang="en-US" altLang="ja-JP" sz="1800" dirty="0" smtClean="0">
                <a:latin typeface="Trebuchet MS" pitchFamily="34" charset="0"/>
                <a:ea typeface="ＭＳ Ｐゴシック" charset="-128"/>
              </a:rPr>
              <a:t>WP 1B: Regulatory study (towards WRC-12)</a:t>
            </a:r>
          </a:p>
          <a:p>
            <a:pPr marL="1485900" lvl="3" eaLnBrk="1" hangingPunct="1">
              <a:buSzPct val="125000"/>
            </a:pPr>
            <a:r>
              <a:rPr lang="en-US" altLang="ja-JP" sz="1800" dirty="0" smtClean="0">
                <a:latin typeface="Trebuchet MS" pitchFamily="34" charset="0"/>
                <a:ea typeface="ＭＳ Ｐゴシック" charset="-128"/>
              </a:rPr>
              <a:t>WP 5A: Technical study on LMS except IMT (to develop ITU-R Report)</a:t>
            </a:r>
          </a:p>
          <a:p>
            <a:pPr marL="1485900" lvl="3" eaLnBrk="1" hangingPunct="1">
              <a:buSzPct val="125000"/>
            </a:pPr>
            <a:r>
              <a:rPr lang="en-US" altLang="ja-JP" sz="1800" dirty="0" smtClean="0">
                <a:latin typeface="Trebuchet MS" pitchFamily="34" charset="0"/>
                <a:ea typeface="ＭＳ Ｐゴシック" charset="-128"/>
              </a:rPr>
              <a:t>WP 5D: Technical study on IMT system (to develop ITU-R Report)</a:t>
            </a:r>
          </a:p>
          <a:p>
            <a:pPr marL="685800" lvl="2" indent="-342900" eaLnBrk="1" hangingPunct="1">
              <a:buSzPct val="125000"/>
            </a:pPr>
            <a:r>
              <a:rPr lang="en-US" altLang="ja-JP" sz="2000" b="1" dirty="0" smtClean="0">
                <a:latin typeface="Trebuchet MS" pitchFamily="34" charset="0"/>
                <a:ea typeface="ＭＳ Ｐゴシック" charset="-128"/>
              </a:rPr>
              <a:t>Research on Cognitive Radio in KDDI R&amp;D Laboratories</a:t>
            </a:r>
          </a:p>
          <a:p>
            <a:pPr marL="1485900" lvl="3" eaLnBrk="1" hangingPunct="1">
              <a:buSzPct val="125000"/>
            </a:pPr>
            <a:r>
              <a:rPr lang="en-US" altLang="ja-JP" sz="1800" dirty="0" smtClean="0">
                <a:latin typeface="Trebuchet MS" pitchFamily="34" charset="0"/>
                <a:ea typeface="ＭＳ Ｐゴシック" charset="-128"/>
              </a:rPr>
              <a:t>Heterogeneous network among LTE, </a:t>
            </a:r>
            <a:r>
              <a:rPr lang="en-US" altLang="ja-JP" sz="1800" dirty="0" err="1" smtClean="0">
                <a:latin typeface="Trebuchet MS" pitchFamily="34" charset="0"/>
                <a:ea typeface="ＭＳ Ｐゴシック" charset="-128"/>
              </a:rPr>
              <a:t>WiMAX</a:t>
            </a:r>
            <a:r>
              <a:rPr lang="en-US" altLang="ja-JP" sz="1800" dirty="0" smtClean="0">
                <a:latin typeface="Trebuchet MS" pitchFamily="34" charset="0"/>
                <a:ea typeface="ＭＳ Ｐゴシック" charset="-128"/>
              </a:rPr>
              <a:t> and Wi-Fi</a:t>
            </a:r>
          </a:p>
          <a:p>
            <a:pPr marL="685800" lvl="2" indent="-342900" eaLnBrk="1" hangingPunct="1">
              <a:buSzPct val="125000"/>
            </a:pPr>
            <a:r>
              <a:rPr lang="en-US" altLang="ja-JP" sz="2000" b="1" dirty="0" smtClean="0">
                <a:latin typeface="Trebuchet MS" pitchFamily="34" charset="0"/>
                <a:ea typeface="ＭＳ Ｐゴシック" charset="-128"/>
              </a:rPr>
              <a:t>Discussions for future study on CRS in 802.16WG </a:t>
            </a:r>
            <a:r>
              <a:rPr lang="en-US" altLang="ja-JP" sz="2000" b="1" i="1" dirty="0" smtClean="0">
                <a:latin typeface="Trebuchet MS" pitchFamily="34" charset="0"/>
                <a:ea typeface="ＭＳ Ｐゴシック" charset="-128"/>
              </a:rPr>
              <a:t>– See Slide #7</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12842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a:latin typeface="Trebuchet MS" pitchFamily="34" charset="0"/>
                <a:ea typeface="ＭＳ Ｐゴシック" pitchFamily="50" charset="-128"/>
              </a:rPr>
              <a:t>Highlights of CRS Tutorial </a:t>
            </a:r>
            <a:r>
              <a:rPr lang="en-US" altLang="ja-JP" b="1" dirty="0" smtClean="0">
                <a:latin typeface="Trebuchet MS" pitchFamily="34" charset="0"/>
                <a:ea typeface="ＭＳ Ｐゴシック" pitchFamily="50" charset="-128"/>
              </a:rPr>
              <a:t>(2/2</a:t>
            </a:r>
            <a:r>
              <a:rPr lang="en-US" altLang="ja-JP" b="1" dirty="0">
                <a:latin typeface="Trebuchet MS" pitchFamily="34" charset="0"/>
                <a:ea typeface="ＭＳ Ｐゴシック" pitchFamily="50" charset="-128"/>
              </a:rPr>
              <a:t>)</a:t>
            </a:r>
            <a:endParaRPr lang="en-US" altLang="ja-JP" b="1" dirty="0" smtClean="0">
              <a:latin typeface="Trebuchet MS" pitchFamily="34" charset="0"/>
              <a:ea typeface="ＭＳ Ｐゴシック" pitchFamily="50" charset="-128"/>
            </a:endParaRPr>
          </a:p>
        </p:txBody>
      </p:sp>
      <p:sp>
        <p:nvSpPr>
          <p:cNvPr id="6" name="Rectangle 2"/>
          <p:cNvSpPr txBox="1">
            <a:spLocks noChangeArrowheads="1"/>
          </p:cNvSpPr>
          <p:nvPr/>
        </p:nvSpPr>
        <p:spPr bwMode="auto">
          <a:xfrm>
            <a:off x="457200" y="914400"/>
            <a:ext cx="8229600" cy="5562600"/>
          </a:xfrm>
          <a:prstGeom prst="rect">
            <a:avLst/>
          </a:prstGeom>
          <a:ln w="12700">
            <a:miter lim="800000"/>
            <a:headEnd/>
            <a:tailEnd/>
          </a:ln>
        </p:spPr>
        <p:txBody>
          <a:bodyPr rIns="40639"/>
          <a:lst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a:lstStyle>
          <a:p>
            <a:pPr marL="0" lvl="1" indent="0" eaLnBrk="1" hangingPunct="1">
              <a:buSzPct val="125000"/>
              <a:buFont typeface="Times" pitchFamily="18" charset="0"/>
              <a:buNone/>
            </a:pPr>
            <a:r>
              <a:rPr lang="en-US" altLang="ja-JP" sz="2400" b="1" u="sng" smtClean="0">
                <a:latin typeface="Trebuchet MS" pitchFamily="34" charset="0"/>
                <a:ea typeface="ＭＳ Ｐゴシック" charset="-128"/>
              </a:rPr>
              <a:t>Discussions for future study on CRS in 802.16WG</a:t>
            </a:r>
          </a:p>
          <a:p>
            <a:pPr marL="342900" eaLnBrk="1" hangingPunct="1">
              <a:buSzPct val="125000"/>
            </a:pPr>
            <a:r>
              <a:rPr lang="en-US" altLang="ja-JP" sz="2000" b="1" smtClean="0">
                <a:latin typeface="Trebuchet MS" pitchFamily="34" charset="0"/>
                <a:ea typeface="ＭＳ Ｐゴシック" charset="-128"/>
              </a:rPr>
              <a:t>Operators’ Motivation</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UQ/KDDI are interested in heterogeneous network deployment (LTE, WiMAX and Wi-Fi) to accommodate exponential growth of user traffic</a:t>
            </a:r>
          </a:p>
          <a:p>
            <a:pPr marL="342900" eaLnBrk="1" hangingPunct="1">
              <a:buSzPct val="125000"/>
            </a:pPr>
            <a:r>
              <a:rPr lang="en-US" altLang="ja-JP" sz="2000" b="1" smtClean="0">
                <a:latin typeface="Trebuchet MS" pitchFamily="34" charset="0"/>
                <a:ea typeface="ＭＳ Ｐゴシック" charset="-128"/>
              </a:rPr>
              <a:t>Clarifications</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The technical report on “Hierarchical networks” already includes the scenario of heterogeneous network of IEEE 802.16 and 802.11, where 3GPP radio interfaces are not precluded from the scope</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Any discussion on multi-network interworking in the WG is expected to be consistent with studies on similar discussion happening in the WiMAX Forum, and it may be efficient to cooperate with them to study the issue</a:t>
            </a:r>
          </a:p>
          <a:p>
            <a:pPr marL="342900" eaLnBrk="1" hangingPunct="1">
              <a:buSzPct val="125000"/>
            </a:pPr>
            <a:r>
              <a:rPr lang="en-US" altLang="ja-JP" sz="2000" b="1" smtClean="0">
                <a:latin typeface="Trebuchet MS" pitchFamily="34" charset="0"/>
                <a:ea typeface="ＭＳ Ｐゴシック" charset="-128"/>
              </a:rPr>
              <a:t>Possible Way Forward</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To clarify the issues and what we should do in the WG to meet operators’ need for heterogeneous network</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To consider contributing to ITU-R WP 5A so that the expected scenario is captured in the Report ITU-R M.[LMS.CRS2]</a:t>
            </a:r>
            <a:endParaRPr lang="en-US" altLang="ja-JP" sz="1800" i="1" dirty="0">
              <a:latin typeface="Trebuchet MS" pitchFamily="34" charset="0"/>
              <a:ea typeface="ＭＳ Ｐゴシック" charset="-128"/>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07361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28461</TotalTime>
  <Pages>0</Pages>
  <Words>920</Words>
  <Characters>0</Characters>
  <Application>Microsoft Macintosh PowerPoint</Application>
  <PresentationFormat>On-screen Show (4:3)</PresentationFormat>
  <Lines>0</Lines>
  <Paragraphs>81</Paragraphs>
  <Slides>7</Slides>
  <Notes>1</Notes>
  <HiddenSlides>0</HiddenSlides>
  <MMClips>0</MMClips>
  <ScaleCrop>false</ScaleCrop>
  <HeadingPairs>
    <vt:vector size="4" baseType="variant">
      <vt:variant>
        <vt:lpstr>Design Template</vt:lpstr>
      </vt:variant>
      <vt:variant>
        <vt:i4>2</vt:i4>
      </vt:variant>
      <vt:variant>
        <vt:lpstr>Slide Titles</vt:lpstr>
      </vt:variant>
      <vt:variant>
        <vt:i4>7</vt:i4>
      </vt:variant>
    </vt:vector>
  </HeadingPairs>
  <TitlesOfParts>
    <vt:vector size="9" baseType="lpstr">
      <vt:lpstr>Template - No Graphics</vt:lpstr>
      <vt:lpstr>Template</vt:lpstr>
      <vt:lpstr>Slide 1</vt:lpstr>
      <vt:lpstr>ITU-R Liaison Group Report -  Session #75 Closing Plenary</vt:lpstr>
      <vt:lpstr>Slide 3</vt:lpstr>
      <vt:lpstr>Outcomes of Session #75 (1/2)</vt:lpstr>
      <vt:lpstr>Outcomes of Session #75 (2/2)</vt:lpstr>
      <vt:lpstr>Highlights of CRS Tutorial (1/2)</vt:lpstr>
      <vt:lpstr>Highlights of CRS Tutorial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Roger Marks</cp:lastModifiedBy>
  <cp:revision>534</cp:revision>
  <dcterms:created xsi:type="dcterms:W3CDTF">2011-10-13T17:44:43Z</dcterms:created>
  <dcterms:modified xsi:type="dcterms:W3CDTF">2011-10-13T17:47:46Z</dcterms:modified>
</cp:coreProperties>
</file>