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62" r:id="rId2"/>
    <p:sldId id="263" r:id="rId3"/>
    <p:sldId id="264" r:id="rId4"/>
  </p:sldIdLst>
  <p:sldSz cx="121920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66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0" autoAdjust="0"/>
    <p:restoredTop sz="92743" autoAdjust="0"/>
  </p:normalViewPr>
  <p:slideViewPr>
    <p:cSldViewPr>
      <p:cViewPr varScale="1">
        <p:scale>
          <a:sx n="98" d="100"/>
          <a:sy n="98" d="100"/>
        </p:scale>
        <p:origin x="82" y="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7" tIns="48329" rIns="96657" bIns="48329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7" tIns="48329" rIns="96657" bIns="48329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7" tIns="48329" rIns="96657" bIns="48329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7" tIns="48329" rIns="96657" bIns="48329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04F2814-75EF-4E2D-B0AC-1815398DB3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637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7" tIns="48329" rIns="96657" bIns="48329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7" tIns="48329" rIns="96657" bIns="48329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7" tIns="48329" rIns="96657" bIns="483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7" tIns="48329" rIns="96657" bIns="48329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7" tIns="48329" rIns="96657" bIns="48329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ED8EC0-9560-4E15-A6E0-1264C9042B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7762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609600" y="1395412"/>
            <a:ext cx="10972800" cy="14239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4290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0044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3775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404813"/>
            <a:ext cx="27432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04813"/>
            <a:ext cx="80264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3664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s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701" y="6604000"/>
            <a:ext cx="12172951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0610851" y="6589714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Page </a:t>
            </a:r>
            <a:fld id="{DB3E6350-A892-4DA5-92AB-F8A180234EF5}" type="slidenum">
              <a:rPr lang="en-US" sz="1200" smtClean="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 userDrawn="1"/>
        </p:nvSpPr>
        <p:spPr bwMode="auto">
          <a:xfrm>
            <a:off x="0" y="6591300"/>
            <a:ext cx="1219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dirty="0">
                <a:solidFill>
                  <a:schemeClr val="bg1"/>
                </a:solidFill>
              </a:rPr>
              <a:t>IEEE 802.3 Working Group – July 2012 Plenary week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0" y="6589714"/>
            <a:ext cx="9520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GB" sz="1200" dirty="0">
                <a:solidFill>
                  <a:schemeClr val="bg1"/>
                </a:solidFill>
              </a:rPr>
              <a:t>Version 1.0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5306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350963"/>
            <a:ext cx="11480800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32593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6863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6"/>
          <p:cNvSpPr>
            <a:spLocks noChangeShapeType="1"/>
          </p:cNvSpPr>
          <p:nvPr userDrawn="1"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5096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163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6"/>
          <p:cNvSpPr>
            <a:spLocks noChangeShapeType="1"/>
          </p:cNvSpPr>
          <p:nvPr userDrawn="1"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404813"/>
            <a:ext cx="10972800" cy="7921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2153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6"/>
          <p:cNvSpPr>
            <a:spLocks noChangeShapeType="1"/>
          </p:cNvSpPr>
          <p:nvPr userDrawn="1"/>
        </p:nvSpPr>
        <p:spPr bwMode="auto">
          <a:xfrm>
            <a:off x="527051" y="1268413"/>
            <a:ext cx="11137900" cy="0"/>
          </a:xfrm>
          <a:prstGeom prst="line">
            <a:avLst/>
          </a:prstGeom>
          <a:noFill/>
          <a:ln w="9525">
            <a:solidFill>
              <a:srgbClr val="2FADD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8660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726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6264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7060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" y="6604000"/>
            <a:ext cx="1218224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34" y="3175"/>
            <a:ext cx="12181417" cy="260350"/>
          </a:xfrm>
          <a:prstGeom prst="rect">
            <a:avLst/>
          </a:prstGeom>
          <a:solidFill>
            <a:srgbClr val="2FADDF"/>
          </a:solidFill>
          <a:ln w="9525">
            <a:solidFill>
              <a:srgbClr val="2FADD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04813"/>
            <a:ext cx="10972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3200" y="1350963"/>
            <a:ext cx="113792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Text Box 7"/>
          <p:cNvSpPr txBox="1">
            <a:spLocks noChangeArrowheads="1"/>
          </p:cNvSpPr>
          <p:nvPr/>
        </p:nvSpPr>
        <p:spPr bwMode="auto">
          <a:xfrm>
            <a:off x="10610851" y="6589714"/>
            <a:ext cx="153458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1200" dirty="0">
                <a:solidFill>
                  <a:schemeClr val="bg1"/>
                </a:solidFill>
              </a:rPr>
              <a:t>Page </a:t>
            </a:r>
            <a:fld id="{4E9F9F3F-3FA4-4F80-9AB5-850B8C284695}" type="slidenum">
              <a:rPr lang="en-US" sz="1200" smtClean="0">
                <a:solidFill>
                  <a:schemeClr val="bg1"/>
                </a:solidFill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31" name="Text Box 15"/>
          <p:cNvSpPr txBox="1">
            <a:spLocks noChangeArrowheads="1"/>
          </p:cNvSpPr>
          <p:nvPr userDrawn="1"/>
        </p:nvSpPr>
        <p:spPr bwMode="auto">
          <a:xfrm>
            <a:off x="0" y="6583362"/>
            <a:ext cx="12192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dirty="0">
                <a:solidFill>
                  <a:schemeClr val="bg1"/>
                </a:solidFill>
              </a:rPr>
              <a:t>IEEE 802.3 Greater than 10 Gb/s Automotive Ethernet Electrical PHYs Study Group – July 2019 DRAFT Objectives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589714"/>
            <a:ext cx="95205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GB" sz="1200" dirty="0">
                <a:solidFill>
                  <a:schemeClr val="bg1"/>
                </a:solidFill>
              </a:rPr>
              <a:t>Version 1.1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8" r:id="rId2"/>
    <p:sldLayoutId id="2147484083" r:id="rId3"/>
    <p:sldLayoutId id="2147484089" r:id="rId4"/>
    <p:sldLayoutId id="2147484090" r:id="rId5"/>
    <p:sldLayoutId id="2147484091" r:id="rId6"/>
    <p:sldLayoutId id="2147484084" r:id="rId7"/>
    <p:sldLayoutId id="2147484085" r:id="rId8"/>
    <p:sldLayoutId id="2147484086" r:id="rId9"/>
    <p:sldLayoutId id="2147484092" r:id="rId10"/>
    <p:sldLayoutId id="2147484087" r:id="rId11"/>
    <p:sldLayoutId id="214748409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 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 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 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 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 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IEEE EEE 802.3 Greater than 10 Gb/s Automotive Ethernet Electrical PHYs Study Group</a:t>
            </a:r>
            <a:br>
              <a:rPr lang="en-US" altLang="en-US" dirty="0"/>
            </a:br>
            <a:r>
              <a:rPr lang="en-US" altLang="en-US" dirty="0"/>
              <a:t>DRAFT Objectives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endParaRPr lang="en-US" alt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Steve Carlson</a:t>
            </a:r>
          </a:p>
          <a:p>
            <a:r>
              <a:rPr lang="en-US" dirty="0"/>
              <a:t>High Speed Design, Inc./Robert Bosch GmbH, Marvell </a:t>
            </a:r>
          </a:p>
          <a:p>
            <a:r>
              <a:rPr lang="en-US" dirty="0"/>
              <a:t>Vienna, Austria</a:t>
            </a:r>
          </a:p>
          <a:p>
            <a:r>
              <a:rPr lang="en-US" dirty="0"/>
              <a:t>July 18, 2019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F0A7C-562D-45A8-B948-73E1B6A4B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 Objectives B10G AUTO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5C978-D8D6-4C48-BEB1-7FA4CAD1A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+mj-lt"/>
              <a:buAutoNum type="arabicPeriod"/>
            </a:pPr>
            <a:r>
              <a:rPr lang="en-US" alt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Preserve the IEEE 802.3/Ethernet frame format at the MAC client service interface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+mj-lt"/>
              <a:buAutoNum type="arabicPeriod"/>
            </a:pPr>
            <a:r>
              <a:rPr lang="en-US" alt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Preserve minimum and maximum frame size of the current IEEE 802.3 standard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+mj-lt"/>
              <a:buAutoNum type="arabicPeriod"/>
            </a:pPr>
            <a:r>
              <a:rPr lang="en-US" alt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Support full duplex operation only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+mj-lt"/>
              <a:buAutoNum type="arabicPeriod"/>
            </a:pPr>
            <a:r>
              <a:rPr 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Define optional startup procedure which enables the time from power_on=FALSE to a state capable of transmitting and receiving valid data to be less than 100ms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+mj-lt"/>
              <a:buAutoNum type="arabicPeriod"/>
            </a:pPr>
            <a:r>
              <a:rPr lang="en-US" sz="2000" kern="120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Support a data </a:t>
            </a:r>
            <a:r>
              <a:rPr 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rate of 25 Gb/s at the MAC/PLS service interface.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+mj-lt"/>
              <a:buAutoNum type="arabicPeriod"/>
            </a:pPr>
            <a:r>
              <a:rPr 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Support a BER better than or equal to 10</a:t>
            </a:r>
            <a:r>
              <a:rPr lang="en-US" sz="2000" kern="1200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-12</a:t>
            </a:r>
            <a:r>
              <a:rPr 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 at the MAC/PLS service interface </a:t>
            </a:r>
            <a:r>
              <a:rPr lang="en-US" sz="2000" kern="1200" dirty="0">
                <a:solidFill>
                  <a:prstClr val="black"/>
                </a:solidFill>
                <a:latin typeface="Calibri" panose="020F0502020204030204"/>
              </a:rPr>
              <a:t>(or the frame loss ratio equivalent)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+mj-lt"/>
              <a:buAutoNum type="arabicPeriod"/>
            </a:pPr>
            <a:r>
              <a:rPr 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Support optional Auto-Negotiation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+mj-lt"/>
              <a:buAutoNum type="arabicPeriod"/>
            </a:pPr>
            <a:r>
              <a:rPr 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Support optional Energy Efficient Ethernet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+mj-lt"/>
              <a:buAutoNum type="arabicPeriod"/>
            </a:pPr>
            <a:r>
              <a:rPr 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Support operation in automotive environments (e.g., EMC, temperature)</a:t>
            </a:r>
          </a:p>
          <a:p>
            <a:pPr marL="457200" lvl="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1CADE4"/>
              </a:buClr>
              <a:buSzPct val="100000"/>
              <a:buFont typeface="+mj-lt"/>
              <a:buAutoNum type="arabicPeriod"/>
            </a:pPr>
            <a:r>
              <a:rPr lang="en-US" sz="20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</a:rPr>
              <a:t>Do not preclude meeting FCC and CISPR EMC requirements.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610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F0A7C-562D-45A8-B948-73E1B6A4B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DRAFT Objectives B10GAUTO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639A9A-D3B7-401E-8D97-57F6087B1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8368" lvl="1" indent="-457200" eaLnBrk="1" fontAlgn="auto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+mj-lt"/>
              <a:buAutoNum type="arabicPeriod" startAt="11"/>
            </a:pP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Define the performance characteristics of an automotive link segment and an </a:t>
            </a: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electrical</a:t>
            </a: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 PHY to support 25 Gb/s point-to-point operation over this link segment supporting up to </a:t>
            </a:r>
            <a:r>
              <a:rPr lang="en-US" sz="2400" kern="1200" dirty="0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XX</a:t>
            </a: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 inline connectors for at least </a:t>
            </a:r>
            <a:r>
              <a:rPr lang="en-US" sz="2400" kern="1200" dirty="0" err="1">
                <a:solidFill>
                  <a:srgbClr val="FF0000"/>
                </a:solidFill>
                <a:latin typeface="Calibri" panose="020F0502020204030204"/>
                <a:ea typeface="+mn-ea"/>
                <a:cs typeface="+mn-cs"/>
              </a:rPr>
              <a:t>XX</a:t>
            </a:r>
            <a:r>
              <a:rPr lang="en-US" sz="2400" kern="12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m</a:t>
            </a: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 on at least one type of automotive cabling (e.g., UTP, STQ, STP, SPP, Coax, or Twinax).</a:t>
            </a:r>
          </a:p>
          <a:p>
            <a:pPr marL="658368" lvl="1" indent="-457200" eaLnBrk="1" fontAlgn="auto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+mj-lt"/>
              <a:buAutoNum type="arabicPeriod" startAt="13"/>
            </a:pP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Additional PHY types go here</a:t>
            </a:r>
          </a:p>
          <a:p>
            <a:pPr marL="658368" lvl="1" indent="-457200" eaLnBrk="1" fontAlgn="auto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+mj-lt"/>
              <a:buAutoNum type="arabicPeriod" startAt="13"/>
            </a:pPr>
            <a:r>
              <a:rPr lang="en-US" sz="2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/>
                <a:ea typeface="+mn-ea"/>
                <a:cs typeface="+mn-cs"/>
              </a:rPr>
              <a:t>Support optional Clause 104 power over data lines on appropriate media.</a:t>
            </a:r>
          </a:p>
          <a:p>
            <a:pPr marL="658368" lvl="1" indent="-457200" eaLnBrk="1" fontAlgn="auto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+mj-lt"/>
              <a:buAutoNum type="arabicPeriod" startAt="11"/>
            </a:pPr>
            <a:endParaRPr lang="en-US" sz="2400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endParaRPr>
          </a:p>
          <a:p>
            <a:pPr marL="658368" lvl="1" indent="-457200" eaLnBrk="1" fontAlgn="auto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1CADE4"/>
              </a:buClr>
              <a:buFont typeface="+mj-lt"/>
              <a:buAutoNum type="arabicPeriod" startAt="11"/>
            </a:pPr>
            <a:endParaRPr lang="en-US" sz="2400" kern="1200" dirty="0">
              <a:solidFill>
                <a:prstClr val="black">
                  <a:lumMod val="75000"/>
                  <a:lumOff val="25000"/>
                </a:prstClr>
              </a:solidFill>
              <a:latin typeface="Calibri" panose="020F0502020204030204"/>
              <a:ea typeface="+mn-ea"/>
              <a:cs typeface="+mn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968304"/>
      </p:ext>
    </p:extLst>
  </p:cSld>
  <p:clrMapOvr>
    <a:masterClrMapping/>
  </p:clrMapOvr>
</p:sld>
</file>

<file path=ppt/theme/theme1.xml><?xml version="1.0" encoding="utf-8"?>
<a:theme xmlns:a="http://schemas.openxmlformats.org/drawingml/2006/main" name="1_EEE">
  <a:themeElements>
    <a:clrScheme name="1_E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E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802d3</Template>
  <TotalTime>60516</TotalTime>
  <Words>253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1_EEE</vt:lpstr>
      <vt:lpstr>IEEE EEE 802.3 Greater than 10 Gb/s Automotive Ethernet Electrical PHYs Study Group DRAFT Objectives   </vt:lpstr>
      <vt:lpstr>DRAFT Objectives B10G AUTO</vt:lpstr>
      <vt:lpstr>DRAFT Objectives B10GAUTO</vt:lpstr>
    </vt:vector>
  </TitlesOfParts>
  <Company>HP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802.3Ethernet Working Group Status</dc:title>
  <dc:creator>David Law</dc:creator>
  <cp:lastModifiedBy>Steven Carlson</cp:lastModifiedBy>
  <cp:revision>692</cp:revision>
  <dcterms:created xsi:type="dcterms:W3CDTF">2002-07-05T06:50:34Z</dcterms:created>
  <dcterms:modified xsi:type="dcterms:W3CDTF">2019-07-18T09:08:50Z</dcterms:modified>
</cp:coreProperties>
</file>