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00_788AB01B.xml" ContentType="application/vnd.ms-powerpoint.comments+xml"/>
  <Override PartName="/ppt/notesSlides/notesSlide2.xml" ContentType="application/vnd.openxmlformats-officedocument.presentationml.notesSlide+xml"/>
  <Override PartName="/ppt/comments/modernComment_104_263E5F06.xml" ContentType="application/vnd.ms-powerpoint.comments+xml"/>
  <Override PartName="/ppt/comments/modernComment_105_68396CFC.xml" ContentType="application/vnd.ms-powerpoint.comments+xml"/>
  <Override PartName="/ppt/comments/modernComment_106_D970EB9E.xml" ContentType="application/vnd.ms-powerpoint.comment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63"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D8606A-E2EA-CFDA-C466-934D6E7C788F}" name="Jason Potterf (jpotterf)" initials="JP" userId="S::jpotterf@cisco.com::22bd953d-4196-4f5e-b342-59d7829c933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18" d="100"/>
          <a:sy n="118" d="100"/>
        </p:scale>
        <p:origin x="537" y="2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6" d="100"/>
          <a:sy n="96" d="100"/>
        </p:scale>
        <p:origin x="355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on Potterf (jpotterf)" userId="22bd953d-4196-4f5e-b342-59d7829c9338" providerId="ADAL" clId="{85202ADF-4EFF-49C7-91F0-A09C9BC6CD3E}"/>
    <pc:docChg chg="undo redo custSel modSld">
      <pc:chgData name="Jason Potterf (jpotterf)" userId="22bd953d-4196-4f5e-b342-59d7829c9338" providerId="ADAL" clId="{85202ADF-4EFF-49C7-91F0-A09C9BC6CD3E}" dt="2025-01-20T21:59:35.032" v="3061" actId="20577"/>
      <pc:docMkLst>
        <pc:docMk/>
      </pc:docMkLst>
      <pc:sldChg chg="modSp mod">
        <pc:chgData name="Jason Potterf (jpotterf)" userId="22bd953d-4196-4f5e-b342-59d7829c9338" providerId="ADAL" clId="{85202ADF-4EFF-49C7-91F0-A09C9BC6CD3E}" dt="2025-01-20T21:31:45.450" v="2008" actId="20577"/>
        <pc:sldMkLst>
          <pc:docMk/>
          <pc:sldMk cId="702516344" sldId="257"/>
        </pc:sldMkLst>
      </pc:sldChg>
      <pc:sldChg chg="modSp mod">
        <pc:chgData name="Jason Potterf (jpotterf)" userId="22bd953d-4196-4f5e-b342-59d7829c9338" providerId="ADAL" clId="{85202ADF-4EFF-49C7-91F0-A09C9BC6CD3E}" dt="2025-01-20T21:38:10.906" v="2233" actId="6549"/>
        <pc:sldMkLst>
          <pc:docMk/>
          <pc:sldMk cId="203867316" sldId="258"/>
        </pc:sldMkLst>
      </pc:sldChg>
      <pc:sldChg chg="modSp mod">
        <pc:chgData name="Jason Potterf (jpotterf)" userId="22bd953d-4196-4f5e-b342-59d7829c9338" providerId="ADAL" clId="{85202ADF-4EFF-49C7-91F0-A09C9BC6CD3E}" dt="2025-01-20T21:39:48.777" v="2254" actId="20577"/>
        <pc:sldMkLst>
          <pc:docMk/>
          <pc:sldMk cId="3312362335" sldId="259"/>
        </pc:sldMkLst>
      </pc:sldChg>
      <pc:sldChg chg="modSp mod">
        <pc:chgData name="Jason Potterf (jpotterf)" userId="22bd953d-4196-4f5e-b342-59d7829c9338" providerId="ADAL" clId="{85202ADF-4EFF-49C7-91F0-A09C9BC6CD3E}" dt="2025-01-20T21:41:44.690" v="2275" actId="20577"/>
        <pc:sldMkLst>
          <pc:docMk/>
          <pc:sldMk cId="641621766" sldId="260"/>
        </pc:sldMkLst>
      </pc:sldChg>
      <pc:sldChg chg="modSp mod">
        <pc:chgData name="Jason Potterf (jpotterf)" userId="22bd953d-4196-4f5e-b342-59d7829c9338" providerId="ADAL" clId="{85202ADF-4EFF-49C7-91F0-A09C9BC6CD3E}" dt="2025-01-20T21:43:53.598" v="2296" actId="400"/>
        <pc:sldMkLst>
          <pc:docMk/>
          <pc:sldMk cId="1748593916" sldId="261"/>
        </pc:sldMkLst>
      </pc:sldChg>
      <pc:sldChg chg="modSp mod">
        <pc:chgData name="Jason Potterf (jpotterf)" userId="22bd953d-4196-4f5e-b342-59d7829c9338" providerId="ADAL" clId="{85202ADF-4EFF-49C7-91F0-A09C9BC6CD3E}" dt="2025-01-20T21:59:35.032" v="3061" actId="20577"/>
        <pc:sldMkLst>
          <pc:docMk/>
          <pc:sldMk cId="3648056222" sldId="262"/>
        </pc:sldMkLst>
      </pc:sldChg>
    </pc:docChg>
  </pc:docChgLst>
  <pc:docChgLst>
    <pc:chgData name="Jason Potterf (jpotterf)" userId="22bd953d-4196-4f5e-b342-59d7829c9338" providerId="ADAL" clId="{3812E9BD-816B-184F-90C5-35BC170B9D1E}"/>
    <pc:docChg chg="custSel modSld">
      <pc:chgData name="Jason Potterf (jpotterf)" userId="22bd953d-4196-4f5e-b342-59d7829c9338" providerId="ADAL" clId="{3812E9BD-816B-184F-90C5-35BC170B9D1E}" dt="2025-06-16T21:04:06.966" v="2" actId="6549"/>
      <pc:docMkLst>
        <pc:docMk/>
      </pc:docMkLst>
      <pc:sldChg chg="modSp">
        <pc:chgData name="Jason Potterf (jpotterf)" userId="22bd953d-4196-4f5e-b342-59d7829c9338" providerId="ADAL" clId="{3812E9BD-816B-184F-90C5-35BC170B9D1E}" dt="2025-06-16T21:04:06.966" v="2" actId="6549"/>
        <pc:sldMkLst>
          <pc:docMk/>
          <pc:sldMk cId="203867316" sldId="258"/>
        </pc:sldMkLst>
        <pc:spChg chg="mod">
          <ac:chgData name="Jason Potterf (jpotterf)" userId="22bd953d-4196-4f5e-b342-59d7829c9338" providerId="ADAL" clId="{3812E9BD-816B-184F-90C5-35BC170B9D1E}" dt="2025-06-16T21:04:06.966" v="2" actId="6549"/>
          <ac:spMkLst>
            <pc:docMk/>
            <pc:sldMk cId="203867316" sldId="258"/>
            <ac:spMk id="3" creationId="{00000000-0000-0000-0000-000000000000}"/>
          </ac:spMkLst>
        </pc:spChg>
      </pc:sldChg>
    </pc:docChg>
  </pc:docChgLst>
  <pc:docChgLst>
    <pc:chgData name="Jason Potterf (jpotterf)" userId="22bd953d-4196-4f5e-b342-59d7829c9338" providerId="ADAL" clId="{614E7937-6D33-4465-A6CA-33AAA3C17ACE}"/>
    <pc:docChg chg="modSld">
      <pc:chgData name="Jason Potterf (jpotterf)" userId="22bd953d-4196-4f5e-b342-59d7829c9338" providerId="ADAL" clId="{614E7937-6D33-4465-A6CA-33AAA3C17ACE}" dt="2025-06-15T23:06:04.215" v="100" actId="20577"/>
      <pc:docMkLst>
        <pc:docMk/>
      </pc:docMkLst>
      <pc:sldChg chg="modSp mod">
        <pc:chgData name="Jason Potterf (jpotterf)" userId="22bd953d-4196-4f5e-b342-59d7829c9338" providerId="ADAL" clId="{614E7937-6D33-4465-A6CA-33AAA3C17ACE}" dt="2025-06-15T23:06:04.215" v="100" actId="20577"/>
        <pc:sldMkLst>
          <pc:docMk/>
          <pc:sldMk cId="203867316" sldId="258"/>
        </pc:sldMkLst>
        <pc:spChg chg="mod">
          <ac:chgData name="Jason Potterf (jpotterf)" userId="22bd953d-4196-4f5e-b342-59d7829c9338" providerId="ADAL" clId="{614E7937-6D33-4465-A6CA-33AAA3C17ACE}" dt="2025-06-15T23:06:04.215" v="100" actId="20577"/>
          <ac:spMkLst>
            <pc:docMk/>
            <pc:sldMk cId="203867316" sldId="258"/>
            <ac:spMk id="3" creationId="{00000000-0000-0000-0000-000000000000}"/>
          </ac:spMkLst>
        </pc:spChg>
      </pc:sldChg>
      <pc:sldChg chg="modSp mod">
        <pc:chgData name="Jason Potterf (jpotterf)" userId="22bd953d-4196-4f5e-b342-59d7829c9338" providerId="ADAL" clId="{614E7937-6D33-4465-A6CA-33AAA3C17ACE}" dt="2025-06-15T23:03:50.645" v="33" actId="114"/>
        <pc:sldMkLst>
          <pc:docMk/>
          <pc:sldMk cId="3312362335" sldId="259"/>
        </pc:sldMkLst>
        <pc:spChg chg="mod">
          <ac:chgData name="Jason Potterf (jpotterf)" userId="22bd953d-4196-4f5e-b342-59d7829c9338" providerId="ADAL" clId="{614E7937-6D33-4465-A6CA-33AAA3C17ACE}" dt="2025-06-15T23:03:50.645" v="33" actId="114"/>
          <ac:spMkLst>
            <pc:docMk/>
            <pc:sldMk cId="3312362335" sldId="259"/>
            <ac:spMk id="3" creationId="{00000000-0000-0000-0000-000000000000}"/>
          </ac:spMkLst>
        </pc:spChg>
      </pc:sldChg>
      <pc:sldChg chg="modSp mod">
        <pc:chgData name="Jason Potterf (jpotterf)" userId="22bd953d-4196-4f5e-b342-59d7829c9338" providerId="ADAL" clId="{614E7937-6D33-4465-A6CA-33AAA3C17ACE}" dt="2025-06-15T23:03:59.336" v="37" actId="114"/>
        <pc:sldMkLst>
          <pc:docMk/>
          <pc:sldMk cId="641621766" sldId="260"/>
        </pc:sldMkLst>
        <pc:spChg chg="mod">
          <ac:chgData name="Jason Potterf (jpotterf)" userId="22bd953d-4196-4f5e-b342-59d7829c9338" providerId="ADAL" clId="{614E7937-6D33-4465-A6CA-33AAA3C17ACE}" dt="2025-06-15T23:03:59.336" v="37" actId="114"/>
          <ac:spMkLst>
            <pc:docMk/>
            <pc:sldMk cId="641621766" sldId="260"/>
            <ac:spMk id="3" creationId="{00000000-0000-0000-0000-000000000000}"/>
          </ac:spMkLst>
        </pc:spChg>
      </pc:sldChg>
      <pc:sldChg chg="modSp mod">
        <pc:chgData name="Jason Potterf (jpotterf)" userId="22bd953d-4196-4f5e-b342-59d7829c9338" providerId="ADAL" clId="{614E7937-6D33-4465-A6CA-33AAA3C17ACE}" dt="2025-06-15T23:04:17.723" v="55" actId="20577"/>
        <pc:sldMkLst>
          <pc:docMk/>
          <pc:sldMk cId="3648056222" sldId="262"/>
        </pc:sldMkLst>
        <pc:spChg chg="mod">
          <ac:chgData name="Jason Potterf (jpotterf)" userId="22bd953d-4196-4f5e-b342-59d7829c9338" providerId="ADAL" clId="{614E7937-6D33-4465-A6CA-33AAA3C17ACE}" dt="2025-06-15T23:04:17.723" v="55" actId="20577"/>
          <ac:spMkLst>
            <pc:docMk/>
            <pc:sldMk cId="3648056222" sldId="262"/>
            <ac:spMk id="4" creationId="{00000000-0000-0000-0000-000000000000}"/>
          </ac:spMkLst>
        </pc:spChg>
      </pc:sldChg>
    </pc:docChg>
  </pc:docChgLst>
  <pc:docChgLst>
    <pc:chgData name="Jason Potterf (jpotterf)" userId="22bd953d-4196-4f5e-b342-59d7829c9338" providerId="ADAL" clId="{6D3A60F2-5132-45FD-8FFB-CCFA114D8712}"/>
    <pc:docChg chg="undo redo custSel addSld delSld modSld">
      <pc:chgData name="Jason Potterf (jpotterf)" userId="22bd953d-4196-4f5e-b342-59d7829c9338" providerId="ADAL" clId="{6D3A60F2-5132-45FD-8FFB-CCFA114D8712}" dt="2025-02-13T16:54:48.932" v="1164" actId="400"/>
      <pc:docMkLst>
        <pc:docMk/>
      </pc:docMkLst>
      <pc:sldChg chg="modSp mod">
        <pc:chgData name="Jason Potterf (jpotterf)" userId="22bd953d-4196-4f5e-b342-59d7829c9338" providerId="ADAL" clId="{6D3A60F2-5132-45FD-8FFB-CCFA114D8712}" dt="2025-02-06T16:50:02.496" v="5" actId="6549"/>
        <pc:sldMkLst>
          <pc:docMk/>
          <pc:sldMk cId="2022354971" sldId="256"/>
        </pc:sldMkLst>
      </pc:sldChg>
      <pc:sldChg chg="modSp mod">
        <pc:chgData name="Jason Potterf (jpotterf)" userId="22bd953d-4196-4f5e-b342-59d7829c9338" providerId="ADAL" clId="{6D3A60F2-5132-45FD-8FFB-CCFA114D8712}" dt="2025-02-06T16:51:21.526" v="8" actId="20577"/>
        <pc:sldMkLst>
          <pc:docMk/>
          <pc:sldMk cId="702516344" sldId="257"/>
        </pc:sldMkLst>
      </pc:sldChg>
      <pc:sldChg chg="modSp mod">
        <pc:chgData name="Jason Potterf (jpotterf)" userId="22bd953d-4196-4f5e-b342-59d7829c9338" providerId="ADAL" clId="{6D3A60F2-5132-45FD-8FFB-CCFA114D8712}" dt="2025-02-13T16:33:55.227" v="573" actId="113"/>
        <pc:sldMkLst>
          <pc:docMk/>
          <pc:sldMk cId="203867316" sldId="258"/>
        </pc:sldMkLst>
      </pc:sldChg>
      <pc:sldChg chg="modSp mod">
        <pc:chgData name="Jason Potterf (jpotterf)" userId="22bd953d-4196-4f5e-b342-59d7829c9338" providerId="ADAL" clId="{6D3A60F2-5132-45FD-8FFB-CCFA114D8712}" dt="2025-02-13T16:41:32.115" v="812" actId="114"/>
        <pc:sldMkLst>
          <pc:docMk/>
          <pc:sldMk cId="3312362335" sldId="259"/>
        </pc:sldMkLst>
      </pc:sldChg>
      <pc:sldChg chg="addSp delSp modSp mod">
        <pc:chgData name="Jason Potterf (jpotterf)" userId="22bd953d-4196-4f5e-b342-59d7829c9338" providerId="ADAL" clId="{6D3A60F2-5132-45FD-8FFB-CCFA114D8712}" dt="2025-02-13T16:51:09.604" v="1011" actId="20577"/>
        <pc:sldMkLst>
          <pc:docMk/>
          <pc:sldMk cId="641621766" sldId="260"/>
        </pc:sldMkLst>
      </pc:sldChg>
      <pc:sldChg chg="modSp mod">
        <pc:chgData name="Jason Potterf (jpotterf)" userId="22bd953d-4196-4f5e-b342-59d7829c9338" providerId="ADAL" clId="{6D3A60F2-5132-45FD-8FFB-CCFA114D8712}" dt="2025-02-06T17:07:15.818" v="298" actId="20577"/>
        <pc:sldMkLst>
          <pc:docMk/>
          <pc:sldMk cId="1748593916" sldId="261"/>
        </pc:sldMkLst>
      </pc:sldChg>
      <pc:sldChg chg="modSp mod">
        <pc:chgData name="Jason Potterf (jpotterf)" userId="22bd953d-4196-4f5e-b342-59d7829c9338" providerId="ADAL" clId="{6D3A60F2-5132-45FD-8FFB-CCFA114D8712}" dt="2025-02-13T16:54:48.932" v="1164" actId="400"/>
        <pc:sldMkLst>
          <pc:docMk/>
          <pc:sldMk cId="3648056222" sldId="262"/>
        </pc:sldMkLst>
      </pc:sldChg>
      <pc:sldChg chg="addSp delSp modSp new del mod modClrScheme chgLayout">
        <pc:chgData name="Jason Potterf (jpotterf)" userId="22bd953d-4196-4f5e-b342-59d7829c9338" providerId="ADAL" clId="{6D3A60F2-5132-45FD-8FFB-CCFA114D8712}" dt="2025-02-13T16:42:06.055" v="813" actId="2696"/>
        <pc:sldMkLst>
          <pc:docMk/>
          <pc:sldMk cId="2967193147" sldId="264"/>
        </pc:sldMkLst>
      </pc:sldChg>
    </pc:docChg>
  </pc:docChgLst>
</pc:chgInfo>
</file>

<file path=ppt/comments/modernComment_100_788AB01B.xml><?xml version="1.0" encoding="utf-8"?>
<p188:cmLst xmlns:a="http://schemas.openxmlformats.org/drawingml/2006/main" xmlns:r="http://schemas.openxmlformats.org/officeDocument/2006/relationships" xmlns:p188="http://schemas.microsoft.com/office/powerpoint/2018/8/main">
  <p188:cm id="{6802E200-C132-42E6-995B-01AFDD58F159}" authorId="{D6D8606A-E2EA-CFDA-C466-934D6E7C788F}" created="2025-07-29T16:58:56.080">
    <pc:sldMkLst xmlns:pc="http://schemas.microsoft.com/office/powerpoint/2013/main/command">
      <pc:docMk/>
      <pc:sldMk cId="2022354971" sldId="256"/>
    </pc:sldMkLst>
    <p188:txBody>
      <a:bodyPr/>
      <a:lstStyle/>
      <a:p>
        <a:r>
          <a:rPr lang="en-US"/>
          <a:t>802.1 WG Comment
Overall: Suggest using the latest template document for the CSD
https://mentor.ieee.org/802-ec/dcn/18/ec-18-0064-02-0PNP-csd-
template-in-doc-format.doc</a:t>
        </a:r>
      </a:p>
    </p188:txBody>
  </p188:cm>
</p188:cmLst>
</file>

<file path=ppt/comments/modernComment_104_263E5F06.xml><?xml version="1.0" encoding="utf-8"?>
<p188:cmLst xmlns:a="http://schemas.openxmlformats.org/drawingml/2006/main" xmlns:r="http://schemas.openxmlformats.org/officeDocument/2006/relationships" xmlns:p188="http://schemas.microsoft.com/office/powerpoint/2018/8/main">
  <p188:cm id="{05CBFC94-16D7-4AA5-9A45-C3E5483C79E3}" authorId="{D6D8606A-E2EA-CFDA-C466-934D6E7C788F}" created="2025-07-28T13:32:09.960">
    <ac:txMkLst xmlns:ac="http://schemas.microsoft.com/office/drawing/2013/main/command">
      <pc:docMk xmlns:pc="http://schemas.microsoft.com/office/powerpoint/2013/main/command"/>
      <pc:sldMk xmlns:pc="http://schemas.microsoft.com/office/powerpoint/2013/main/command" cId="641621766" sldId="260"/>
      <ac:spMk id="3" creationId="{00000000-0000-0000-0000-000000000000}"/>
      <ac:txMk cp="255" len="4">
        <ac:context len="261" hash="2833276810"/>
      </ac:txMk>
    </ac:txMkLst>
    <p188:pos x="7719802" y="1604246"/>
    <p188:txBody>
      <a:bodyPr/>
      <a:lstStyle/>
      <a:p>
        <a:r>
          <a:rPr lang="en-US"/>
          <a:t>802.11 WG Comment
Distinct Identity: The use of “8 pins” may be better redescribed in terms of “optimized exposed interconnects”, or interconnection points or electrical contacts.</a:t>
        </a:r>
      </a:p>
    </p188:txBody>
  </p188:cm>
</p188:cmLst>
</file>

<file path=ppt/comments/modernComment_105_68396CFC.xml><?xml version="1.0" encoding="utf-8"?>
<p188:cmLst xmlns:a="http://schemas.openxmlformats.org/drawingml/2006/main" xmlns:r="http://schemas.openxmlformats.org/officeDocument/2006/relationships" xmlns:p188="http://schemas.microsoft.com/office/powerpoint/2018/8/main">
  <p188:cm id="{6393C672-5543-4F65-B4E9-1D542A1A61F8}" authorId="{D6D8606A-E2EA-CFDA-C466-934D6E7C788F}" created="2025-07-28T09:26:56.855">
    <ac:txMkLst xmlns:ac="http://schemas.microsoft.com/office/drawing/2013/main/command">
      <pc:docMk xmlns:pc="http://schemas.microsoft.com/office/powerpoint/2013/main/command"/>
      <pc:sldMk xmlns:pc="http://schemas.microsoft.com/office/powerpoint/2013/main/command" cId="1748593916" sldId="261"/>
      <ac:spMk id="3" creationId="{00000000-0000-0000-0000-000000000000}"/>
      <ac:txMk cp="111" len="15">
        <ac:context len="395" hash="1279060814"/>
      </ac:txMk>
    </ac:txMkLst>
    <p188:pos x="7990885" y="504403"/>
    <p188:txBody>
      <a:bodyPr/>
      <a:lstStyle/>
      <a:p>
        <a:r>
          <a:rPr lang="en-US"/>
          <a:t>802.1 WG Review Comment
Suggest rewording "and counts that" in the first sentence to
"and counts than"</a:t>
        </a:r>
      </a:p>
    </p188:txBody>
  </p188:cm>
</p188:cmLst>
</file>

<file path=ppt/comments/modernComment_106_D970EB9E.xml><?xml version="1.0" encoding="utf-8"?>
<p188:cmLst xmlns:a="http://schemas.openxmlformats.org/drawingml/2006/main" xmlns:r="http://schemas.openxmlformats.org/officeDocument/2006/relationships" xmlns:p188="http://schemas.microsoft.com/office/powerpoint/2018/8/main">
  <p188:cm id="{ABA39B21-0261-4B0C-BFAE-89B934F2B561}" authorId="{D6D8606A-E2EA-CFDA-C466-934D6E7C788F}" created="2025-07-28T09:28:21.570">
    <ac:txMkLst xmlns:ac="http://schemas.microsoft.com/office/drawing/2013/main/command">
      <pc:docMk xmlns:pc="http://schemas.microsoft.com/office/powerpoint/2013/main/command"/>
      <pc:sldMk xmlns:pc="http://schemas.microsoft.com/office/powerpoint/2013/main/command" cId="3648056222" sldId="262"/>
      <ac:spMk id="4" creationId="{00000000-0000-0000-0000-000000000000}"/>
      <ac:txMk cp="418" len="21">
        <ac:context len="725" hash="4277009740"/>
      </ac:txMk>
    </ac:txMkLst>
    <p188:pos x="7760262" y="2085243"/>
    <p188:replyLst>
      <p188:reply id="{8327B146-0642-4C20-84C4-41F4129EE8B5}" authorId="{D6D8606A-E2EA-CFDA-C466-934D6E7C788F}" created="2025-07-29T16:57:43.307">
        <p188:txBody>
          <a:bodyPr/>
          <a:lstStyle/>
          <a:p>
            <a:r>
              <a:rPr lang="en-US"/>
              <a:t>Comment retracted</a:t>
            </a:r>
          </a:p>
        </p188:txBody>
      </p188:reply>
    </p188:replyLst>
    <p188:txBody>
      <a:bodyPr/>
      <a:lstStyle/>
      <a:p>
        <a:r>
          <a:rPr lang="en-US"/>
          <a:t>802.1 WG Review Comment
How is "significantly improve" in bold quantified as compared
to improve, or not in bold?</a:t>
        </a:r>
      </a:p>
    </p188:txBody>
  </p188:cm>
  <p188:cm id="{5F6B1981-EBF8-45BA-8BF2-1F5339787F01}" authorId="{D6D8606A-E2EA-CFDA-C466-934D6E7C788F}" created="2025-07-28T13:34:12.511">
    <ac:txMkLst xmlns:ac="http://schemas.microsoft.com/office/drawing/2013/main/command">
      <pc:docMk xmlns:pc="http://schemas.microsoft.com/office/powerpoint/2013/main/command"/>
      <pc:sldMk xmlns:pc="http://schemas.microsoft.com/office/powerpoint/2013/main/command" cId="3648056222" sldId="262"/>
      <ac:spMk id="4" creationId="{00000000-0000-0000-0000-000000000000}"/>
      <ac:txMk cp="296" len="76">
        <ac:context len="725" hash="4277009740"/>
      </ac:txMk>
    </ac:txMkLst>
    <p188:pos x="8205324" y="1551168"/>
    <p188:txBody>
      <a:bodyPr/>
      <a:lstStyle/>
      <a:p>
        <a:r>
          <a:rPr lang="en-US"/>
          <a:t>802.11 WG Review
Economic Feasibility: Expand the first use of Acronyms: RMII, RGMII, SGMII, GMII, or XAUI.</a:t>
        </a:r>
      </a:p>
    </p188:txBody>
  </p188:cm>
  <p188:cm id="{6233583E-7043-4914-B46C-E4F1755C16DA}" authorId="{D6D8606A-E2EA-CFDA-C466-934D6E7C788F}" created="2025-07-29T16:58:00.139">
    <ac:txMkLst xmlns:ac="http://schemas.microsoft.com/office/drawing/2013/main/command">
      <pc:docMk xmlns:pc="http://schemas.microsoft.com/office/powerpoint/2013/main/command"/>
      <pc:sldMk xmlns:pc="http://schemas.microsoft.com/office/powerpoint/2013/main/command" cId="3648056222" sldId="262"/>
      <ac:spMk id="4" creationId="{00000000-0000-0000-0000-000000000000}"/>
      <ac:txMk cp="372" len="6">
        <ac:context len="725" hash="4277009740"/>
      </ac:txMk>
    </ac:txMkLst>
    <p188:pos x="7954471" y="1818205"/>
    <p188:txBody>
      <a:bodyPr/>
      <a:lstStyle/>
      <a:p>
        <a:r>
          <a:rPr lang="en-US"/>
          <a:t>802.1 WG Review Comment
Page 8: End of Bullet point two “such as RMII, RGMII, SGMII, etc.”, etc.
is superfluous in addition to “such as”, suggest removing “etc.”</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4592BC-1CF4-4AF5-AE1A-D807EBAEEA7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3C9544DA-88E4-42A9-A591-8A4AAB09C03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5AB7625-2CD1-4D3E-AA8C-F03811819086}" type="datetimeFigureOut">
              <a:rPr lang="en-GB" smtClean="0"/>
              <a:t>28/07/2025</a:t>
            </a:fld>
            <a:endParaRPr lang="en-GB"/>
          </a:p>
        </p:txBody>
      </p:sp>
      <p:sp>
        <p:nvSpPr>
          <p:cNvPr id="4" name="Footer Placeholder 3">
            <a:extLst>
              <a:ext uri="{FF2B5EF4-FFF2-40B4-BE49-F238E27FC236}">
                <a16:creationId xmlns:a16="http://schemas.microsoft.com/office/drawing/2014/main" id="{18D3DCFA-07AB-4944-B35F-B87664056CC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EA32A49F-5C8E-42E5-B08B-ECFACB3928B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079D4C6-3879-4F46-A1A2-36A0E6115BDB}" type="slidenum">
              <a:rPr lang="en-GB" smtClean="0"/>
              <a:t>‹#›</a:t>
            </a:fld>
            <a:endParaRPr lang="en-GB"/>
          </a:p>
        </p:txBody>
      </p:sp>
    </p:spTree>
    <p:extLst>
      <p:ext uri="{BB962C8B-B14F-4D97-AF65-F5344CB8AC3E}">
        <p14:creationId xmlns:p14="http://schemas.microsoft.com/office/powerpoint/2010/main" val="20661330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C18BE7-3B01-4821-B737-193EE78B8227}" type="datetimeFigureOut">
              <a:rPr lang="en-US" smtClean="0"/>
              <a:t>7/28/2025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E9862F-A7F3-4729-8079-1771C94EFE99}" type="slidenum">
              <a:rPr lang="en-US" smtClean="0"/>
              <a:t>‹#›</a:t>
            </a:fld>
            <a:endParaRPr lang="en-US"/>
          </a:p>
        </p:txBody>
      </p:sp>
    </p:spTree>
    <p:extLst>
      <p:ext uri="{BB962C8B-B14F-4D97-AF65-F5344CB8AC3E}">
        <p14:creationId xmlns:p14="http://schemas.microsoft.com/office/powerpoint/2010/main" val="2659614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E9862F-A7F3-4729-8079-1771C94EFE99}" type="slidenum">
              <a:rPr lang="en-US" smtClean="0"/>
              <a:t>1</a:t>
            </a:fld>
            <a:endParaRPr lang="en-US"/>
          </a:p>
        </p:txBody>
      </p:sp>
    </p:spTree>
    <p:extLst>
      <p:ext uri="{BB962C8B-B14F-4D97-AF65-F5344CB8AC3E}">
        <p14:creationId xmlns:p14="http://schemas.microsoft.com/office/powerpoint/2010/main" val="3578869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E9862F-A7F3-4729-8079-1771C94EFE99}" type="slidenum">
              <a:rPr lang="en-US" smtClean="0"/>
              <a:t>5</a:t>
            </a:fld>
            <a:endParaRPr lang="en-US"/>
          </a:p>
        </p:txBody>
      </p:sp>
    </p:spTree>
    <p:extLst>
      <p:ext uri="{BB962C8B-B14F-4D97-AF65-F5344CB8AC3E}">
        <p14:creationId xmlns:p14="http://schemas.microsoft.com/office/powerpoint/2010/main" val="2394900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10"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1" name="Text Box 8"/>
          <p:cNvSpPr txBox="1">
            <a:spLocks noChangeArrowheads="1"/>
          </p:cNvSpPr>
          <p:nvPr userDrawn="1"/>
        </p:nvSpPr>
        <p:spPr bwMode="auto">
          <a:xfrm>
            <a:off x="0" y="6589713"/>
            <a:ext cx="23081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 (21 February 2022)</a:t>
            </a:r>
            <a:endParaRPr lang="en-US" sz="1200" dirty="0">
              <a:solidFill>
                <a:schemeClr val="bg1"/>
              </a:solidFill>
            </a:endParaRPr>
          </a:p>
        </p:txBody>
      </p:sp>
      <p:sp>
        <p:nvSpPr>
          <p:cNvPr id="12" name="Text Box 10"/>
          <p:cNvSpPr txBox="1">
            <a:spLocks noChangeArrowheads="1"/>
          </p:cNvSpPr>
          <p:nvPr userDrawn="1"/>
        </p:nvSpPr>
        <p:spPr bwMode="auto">
          <a:xfrm>
            <a:off x="304800" y="5181600"/>
            <a:ext cx="8610600" cy="1006429"/>
          </a:xfrm>
          <a:prstGeom prst="rect">
            <a:avLst/>
          </a:prstGeom>
          <a:solidFill>
            <a:srgbClr val="EAEAEA"/>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lnSpc>
                <a:spcPct val="90000"/>
              </a:lnSpc>
              <a:spcBef>
                <a:spcPct val="20000"/>
              </a:spcBef>
              <a:defRPr/>
            </a:pPr>
            <a:r>
              <a:rPr lang="en-US" sz="2200" dirty="0"/>
              <a:t>Items required by the IEEE 802 CSD are shown in Black text</a:t>
            </a:r>
            <a:r>
              <a:rPr lang="en-US" sz="2200" baseline="0" dirty="0"/>
              <a:t> and</a:t>
            </a:r>
            <a:r>
              <a:rPr lang="en-US" sz="2200" dirty="0"/>
              <a:t> supplementary items required by IEEE 802.3 are shown in </a:t>
            </a:r>
            <a:r>
              <a:rPr lang="en-US" sz="2200" b="1" dirty="0">
                <a:solidFill>
                  <a:srgbClr val="0070C0"/>
                </a:solidFill>
              </a:rPr>
              <a:t>blue</a:t>
            </a:r>
            <a:r>
              <a:rPr lang="en-US" sz="2200" dirty="0"/>
              <a:t> text.</a:t>
            </a:r>
          </a:p>
        </p:txBody>
      </p:sp>
      <p:sp>
        <p:nvSpPr>
          <p:cNvPr id="14" name="Rectangle 13"/>
          <p:cNvSpPr/>
          <p:nvPr userDrawn="1"/>
        </p:nvSpPr>
        <p:spPr>
          <a:xfrm>
            <a:off x="304800" y="1676400"/>
            <a:ext cx="8534400" cy="2462213"/>
          </a:xfrm>
          <a:prstGeom prst="rect">
            <a:avLst/>
          </a:prstGeom>
        </p:spPr>
        <p:txBody>
          <a:bodyPr wrap="square">
            <a:spAutoFit/>
          </a:bodyPr>
          <a:lstStyle/>
          <a:p>
            <a:r>
              <a:rPr lang="en-US" sz="2200" kern="1200" dirty="0">
                <a:solidFill>
                  <a:schemeClr val="tx1"/>
                </a:solidFill>
                <a:effectLst/>
                <a:latin typeface="Arial" pitchFamily="34" charset="0"/>
                <a:ea typeface="+mn-ea"/>
                <a:cs typeface="Arial" pitchFamily="34" charset="0"/>
              </a:rPr>
              <a:t>The IEEE 802 Criteria for Standards Development (CSD) are defined in Clause 14 of the IEEE 802 LAN/MAN Standards Committee (LMSC) Operations Manual.  The criteria include project process requirements (“Managed Objects”) and 5 Criteria (5C) requirements.  The 5C are supplemented by subclause 4.5 ‘Criteria for Standards Development’ of the ‘IEEE 802.3 Ethernet Working Group Operations Manual’.</a:t>
            </a:r>
          </a:p>
        </p:txBody>
      </p:sp>
      <p:sp>
        <p:nvSpPr>
          <p:cNvPr id="15" name="Rectangle 14"/>
          <p:cNvSpPr/>
          <p:nvPr userDrawn="1"/>
        </p:nvSpPr>
        <p:spPr>
          <a:xfrm>
            <a:off x="152400" y="304800"/>
            <a:ext cx="8763000" cy="1323439"/>
          </a:xfrm>
          <a:prstGeom prst="rect">
            <a:avLst/>
          </a:prstGeom>
        </p:spPr>
        <p:txBody>
          <a:bodyPr wrap="square">
            <a:spAutoFit/>
          </a:bodyPr>
          <a:lstStyle/>
          <a:p>
            <a:pPr algn="ctr"/>
            <a:r>
              <a:rPr lang="en-US" sz="4000" dirty="0">
                <a:latin typeface="Arial" pitchFamily="34" charset="0"/>
                <a:cs typeface="Arial" pitchFamily="34" charset="0"/>
              </a:rPr>
              <a:t>IEEE 802.3 Criteria for Standards Development (CSD)</a:t>
            </a:r>
          </a:p>
        </p:txBody>
      </p:sp>
    </p:spTree>
    <p:extLst>
      <p:ext uri="{BB962C8B-B14F-4D97-AF65-F5344CB8AC3E}">
        <p14:creationId xmlns:p14="http://schemas.microsoft.com/office/powerpoint/2010/main" val="124858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naged Object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1"/>
            <a:ext cx="8229600" cy="4724400"/>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Managed Objects</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0999" y="685800"/>
            <a:ext cx="8367713" cy="1015663"/>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Describe the plan for developing a definition of managed objects.  The plan shall specify one of the following:</a:t>
            </a:r>
          </a:p>
          <a:p>
            <a:pPr marL="457200" lvl="0" indent="-228600">
              <a:buFont typeface="+mj-lt"/>
              <a:buAutoNum type="alphaLcParenR"/>
            </a:pPr>
            <a:r>
              <a:rPr lang="en-US" sz="1200" b="1" kern="1200" dirty="0">
                <a:solidFill>
                  <a:schemeClr val="tx1"/>
                </a:solidFill>
                <a:effectLst/>
                <a:latin typeface="Arial" pitchFamily="34" charset="0"/>
                <a:ea typeface="+mn-ea"/>
                <a:cs typeface="Arial" pitchFamily="34" charset="0"/>
              </a:rPr>
              <a:t>The definitions will be part of this project.</a:t>
            </a:r>
          </a:p>
          <a:p>
            <a:pPr marL="457200" lvl="0" indent="-228600">
              <a:buFont typeface="+mj-lt"/>
              <a:buAutoNum type="alphaLcParenR"/>
            </a:pPr>
            <a:r>
              <a:rPr lang="en-US" sz="1200" b="1" kern="1200" dirty="0">
                <a:solidFill>
                  <a:schemeClr val="tx1"/>
                </a:solidFill>
                <a:effectLst/>
                <a:latin typeface="Arial" pitchFamily="34" charset="0"/>
                <a:ea typeface="+mn-ea"/>
                <a:cs typeface="Arial" pitchFamily="34" charset="0"/>
              </a:rPr>
              <a:t>The definitions will be part of a different project and provide the plan for that project or anticipated future project.</a:t>
            </a:r>
          </a:p>
          <a:p>
            <a:pPr marL="457200" lvl="0" indent="-228600">
              <a:buFont typeface="+mj-lt"/>
              <a:buAutoNum type="alphaLcParenR"/>
            </a:pPr>
            <a:r>
              <a:rPr lang="en-US" sz="1200" b="1" kern="1200" dirty="0">
                <a:solidFill>
                  <a:schemeClr val="tx1"/>
                </a:solidFill>
                <a:effectLst/>
                <a:latin typeface="Arial" pitchFamily="34" charset="0"/>
                <a:ea typeface="+mn-ea"/>
                <a:cs typeface="Arial" pitchFamily="34" charset="0"/>
              </a:rPr>
              <a:t>The definitions will not be developed and explain why such definitions are not needed.</a:t>
            </a:r>
          </a:p>
        </p:txBody>
      </p:sp>
    </p:spTree>
    <p:extLst>
      <p:ext uri="{BB962C8B-B14F-4D97-AF65-F5344CB8AC3E}">
        <p14:creationId xmlns:p14="http://schemas.microsoft.com/office/powerpoint/2010/main" val="4166650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existence">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Coexistence</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Rectangle 10"/>
          <p:cNvSpPr/>
          <p:nvPr userDrawn="1"/>
        </p:nvSpPr>
        <p:spPr>
          <a:xfrm>
            <a:off x="380999" y="685800"/>
            <a:ext cx="8534401" cy="646331"/>
          </a:xfrm>
          <a:prstGeom prst="rect">
            <a:avLst/>
          </a:prstGeom>
        </p:spPr>
        <p:txBody>
          <a:bodyPr wrap="square">
            <a:spAutoFit/>
          </a:bodyPr>
          <a:lstStyle/>
          <a:p>
            <a:r>
              <a:rPr lang="en-US" sz="1200" b="1" kern="1200" spc="-20" baseline="0" dirty="0">
                <a:solidFill>
                  <a:schemeClr val="tx1"/>
                </a:solidFill>
                <a:effectLst/>
                <a:latin typeface="Arial" pitchFamily="34" charset="0"/>
                <a:ea typeface="+mn-ea"/>
                <a:cs typeface="Arial" pitchFamily="34" charset="0"/>
              </a:rPr>
              <a:t>A WG proposing a wireless project shall prepare a Coexistence Assessment (CA) document unless it is not applicable.</a:t>
            </a:r>
          </a:p>
          <a:p>
            <a:pPr marL="457200" lvl="1" indent="-228600">
              <a:buFont typeface="+mj-lt"/>
              <a:buAutoNum type="alphaLcParenR"/>
            </a:pPr>
            <a:r>
              <a:rPr lang="en-US" sz="1200" b="1" kern="1200" dirty="0">
                <a:solidFill>
                  <a:schemeClr val="tx1"/>
                </a:solidFill>
                <a:effectLst/>
                <a:latin typeface="Arial" pitchFamily="34" charset="0"/>
                <a:ea typeface="+mn-ea"/>
                <a:cs typeface="Arial" pitchFamily="34" charset="0"/>
              </a:rPr>
              <a:t>Will the WG create a CA document as part of the WG balloting process as described in Clause 13? (yes/no)</a:t>
            </a:r>
          </a:p>
          <a:p>
            <a:pPr marL="457200" lvl="1" indent="-228600">
              <a:buFont typeface="+mj-lt"/>
              <a:buAutoNum type="alphaLcParenR"/>
            </a:pPr>
            <a:r>
              <a:rPr lang="en-US" sz="1200" b="1" kern="1200" dirty="0">
                <a:solidFill>
                  <a:schemeClr val="tx1"/>
                </a:solidFill>
                <a:effectLst/>
                <a:latin typeface="Arial" pitchFamily="34" charset="0"/>
                <a:ea typeface="+mn-ea"/>
                <a:cs typeface="Arial" pitchFamily="34" charset="0"/>
              </a:rPr>
              <a:t>If not, explain why the CA document is not applicable.</a:t>
            </a:r>
          </a:p>
        </p:txBody>
      </p:sp>
      <p:sp>
        <p:nvSpPr>
          <p:cNvPr id="14" name="Rectangle 13"/>
          <p:cNvSpPr/>
          <p:nvPr userDrawn="1"/>
        </p:nvSpPr>
        <p:spPr>
          <a:xfrm>
            <a:off x="469494" y="1828800"/>
            <a:ext cx="8305800" cy="830997"/>
          </a:xfrm>
          <a:prstGeom prst="rect">
            <a:avLst/>
          </a:prstGeom>
        </p:spPr>
        <p:txBody>
          <a:bodyPr wrap="square">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itchFamily="34" charset="0"/>
                <a:cs typeface="Arial" pitchFamily="34" charset="0"/>
              </a:rPr>
              <a:t>No. A CA document is not applicable because the proposed project is not a wireless project.</a:t>
            </a:r>
          </a:p>
        </p:txBody>
      </p:sp>
    </p:spTree>
    <p:extLst>
      <p:ext uri="{BB962C8B-B14F-4D97-AF65-F5344CB8AC3E}">
        <p14:creationId xmlns:p14="http://schemas.microsoft.com/office/powerpoint/2010/main" val="3206894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road Market Potential">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724401"/>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Broad Market Potential</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1000" y="685800"/>
            <a:ext cx="8305800" cy="830997"/>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Each proposed IEEE 802 LMSC standard shall have broad market potential.  At a minimum, address the following areas:</a:t>
            </a:r>
          </a:p>
          <a:p>
            <a:pPr marL="450850" lvl="0" indent="-222250">
              <a:buFont typeface="+mj-lt"/>
              <a:buAutoNum type="alphaLcParenR"/>
            </a:pPr>
            <a:r>
              <a:rPr lang="en-US" sz="1200" b="1" kern="1200" dirty="0">
                <a:solidFill>
                  <a:schemeClr val="tx1"/>
                </a:solidFill>
                <a:effectLst/>
                <a:latin typeface="Arial" pitchFamily="34" charset="0"/>
                <a:ea typeface="+mn-ea"/>
                <a:cs typeface="Arial" pitchFamily="34" charset="0"/>
              </a:rPr>
              <a:t>Broad sets of applicability.</a:t>
            </a:r>
          </a:p>
          <a:p>
            <a:pPr marL="450850" lvl="0" indent="-222250">
              <a:buFont typeface="+mj-lt"/>
              <a:buAutoNum type="alphaLcParenR"/>
            </a:pPr>
            <a:r>
              <a:rPr lang="en-US" sz="1200" b="1" kern="1200" dirty="0">
                <a:solidFill>
                  <a:schemeClr val="tx1"/>
                </a:solidFill>
                <a:effectLst/>
                <a:latin typeface="Arial" pitchFamily="34" charset="0"/>
                <a:ea typeface="+mn-ea"/>
                <a:cs typeface="Arial" pitchFamily="34" charset="0"/>
              </a:rPr>
              <a:t>Multiple vendors and numerous users.</a:t>
            </a:r>
          </a:p>
        </p:txBody>
      </p:sp>
    </p:spTree>
    <p:extLst>
      <p:ext uri="{BB962C8B-B14F-4D97-AF65-F5344CB8AC3E}">
        <p14:creationId xmlns:p14="http://schemas.microsoft.com/office/powerpoint/2010/main" val="3310240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tibility">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70795"/>
            <a:ext cx="8229600" cy="4482405"/>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Compatibility</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1000" y="685800"/>
            <a:ext cx="8305800" cy="1384995"/>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Each proposed IEEE 802 LMSC standard should be in conformance with IEEE </a:t>
            </a:r>
            <a:r>
              <a:rPr lang="en-US" sz="1200" b="1" kern="1200" dirty="0" err="1">
                <a:solidFill>
                  <a:schemeClr val="tx1"/>
                </a:solidFill>
                <a:effectLst/>
                <a:latin typeface="Arial" pitchFamily="34" charset="0"/>
                <a:ea typeface="+mn-ea"/>
                <a:cs typeface="Arial" pitchFamily="34" charset="0"/>
              </a:rPr>
              <a:t>Std</a:t>
            </a:r>
            <a:r>
              <a:rPr lang="en-US" sz="1200" b="1" kern="1200" dirty="0">
                <a:solidFill>
                  <a:schemeClr val="tx1"/>
                </a:solidFill>
                <a:effectLst/>
                <a:latin typeface="Arial" pitchFamily="34" charset="0"/>
                <a:ea typeface="+mn-ea"/>
                <a:cs typeface="Arial" pitchFamily="34" charset="0"/>
              </a:rPr>
              <a:t> 802, IEEE 802.1AC, and IEEE 802.1Q. If any variances in conformance emerge, they shall be thoroughly disclosed and reviewed with IEEE 802.1 WG prior to submitting a PAR to the Standards Committee.</a:t>
            </a:r>
          </a:p>
          <a:p>
            <a:pPr marL="457200" indent="-228600"/>
            <a:r>
              <a:rPr lang="en-US" sz="1200" b="1" kern="1200" dirty="0">
                <a:solidFill>
                  <a:schemeClr val="tx1"/>
                </a:solidFill>
                <a:effectLst/>
                <a:latin typeface="Arial" pitchFamily="34" charset="0"/>
                <a:ea typeface="+mn-ea"/>
                <a:cs typeface="Arial" pitchFamily="34" charset="0"/>
              </a:rPr>
              <a:t>a)	Will the proposed standard comply with IEEE </a:t>
            </a:r>
            <a:r>
              <a:rPr lang="en-US" sz="1200" b="1" kern="1200" dirty="0" err="1">
                <a:solidFill>
                  <a:schemeClr val="tx1"/>
                </a:solidFill>
                <a:effectLst/>
                <a:latin typeface="Arial" pitchFamily="34" charset="0"/>
                <a:ea typeface="+mn-ea"/>
                <a:cs typeface="Arial" pitchFamily="34" charset="0"/>
              </a:rPr>
              <a:t>Std</a:t>
            </a:r>
            <a:r>
              <a:rPr lang="en-US" sz="1200" b="1" kern="1200" dirty="0">
                <a:solidFill>
                  <a:schemeClr val="tx1"/>
                </a:solidFill>
                <a:effectLst/>
                <a:latin typeface="Arial" pitchFamily="34" charset="0"/>
                <a:ea typeface="+mn-ea"/>
                <a:cs typeface="Arial" pitchFamily="34" charset="0"/>
              </a:rPr>
              <a:t> 802, IEEE </a:t>
            </a:r>
            <a:r>
              <a:rPr lang="en-US" sz="1200" b="1" kern="1200" dirty="0" err="1">
                <a:solidFill>
                  <a:schemeClr val="tx1"/>
                </a:solidFill>
                <a:effectLst/>
                <a:latin typeface="Arial" pitchFamily="34" charset="0"/>
                <a:ea typeface="+mn-ea"/>
                <a:cs typeface="Arial" pitchFamily="34" charset="0"/>
              </a:rPr>
              <a:t>Std</a:t>
            </a:r>
            <a:r>
              <a:rPr lang="en-US" sz="1200" b="1" kern="1200" dirty="0">
                <a:solidFill>
                  <a:schemeClr val="tx1"/>
                </a:solidFill>
                <a:effectLst/>
                <a:latin typeface="Arial" pitchFamily="34" charset="0"/>
                <a:ea typeface="+mn-ea"/>
                <a:cs typeface="Arial" pitchFamily="34" charset="0"/>
              </a:rPr>
              <a:t> 802.1AC and IEEE </a:t>
            </a:r>
            <a:r>
              <a:rPr lang="en-US" sz="1200" b="1" kern="1200" dirty="0" err="1">
                <a:solidFill>
                  <a:schemeClr val="tx1"/>
                </a:solidFill>
                <a:effectLst/>
                <a:latin typeface="Arial" pitchFamily="34" charset="0"/>
                <a:ea typeface="+mn-ea"/>
                <a:cs typeface="Arial" pitchFamily="34" charset="0"/>
              </a:rPr>
              <a:t>Std</a:t>
            </a:r>
            <a:r>
              <a:rPr lang="en-US" sz="1200" b="1" kern="1200" dirty="0">
                <a:solidFill>
                  <a:schemeClr val="tx1"/>
                </a:solidFill>
                <a:effectLst/>
                <a:latin typeface="Arial" pitchFamily="34" charset="0"/>
                <a:ea typeface="+mn-ea"/>
                <a:cs typeface="Arial" pitchFamily="34" charset="0"/>
              </a:rPr>
              <a:t> 802.1Q?</a:t>
            </a:r>
          </a:p>
          <a:p>
            <a:pPr marL="450850" indent="-222250">
              <a:buAutoNum type="alphaLcParenR" startAt="2"/>
            </a:pPr>
            <a:r>
              <a:rPr lang="en-US" sz="1200" b="1" kern="1200" dirty="0">
                <a:solidFill>
                  <a:schemeClr val="tx1"/>
                </a:solidFill>
                <a:effectLst/>
                <a:latin typeface="Arial" pitchFamily="34" charset="0"/>
                <a:ea typeface="+mn-ea"/>
                <a:cs typeface="Arial" pitchFamily="34" charset="0"/>
              </a:rPr>
              <a:t>If the answer to a) is “no”, supply the response from the IEEE 802.1 WG.</a:t>
            </a:r>
          </a:p>
          <a:p>
            <a:pPr marL="450850" indent="-222250">
              <a:buAutoNum type="alphaLcParenR" startAt="2"/>
            </a:pPr>
            <a:r>
              <a:rPr lang="en-US" sz="1200" b="1" kern="1200" dirty="0">
                <a:solidFill>
                  <a:srgbClr val="0070C0"/>
                </a:solidFill>
                <a:effectLst/>
                <a:latin typeface="Arial" pitchFamily="34" charset="0"/>
                <a:ea typeface="+mn-ea"/>
                <a:cs typeface="Arial" pitchFamily="34" charset="0"/>
              </a:rPr>
              <a:t>Compatibility with IEEE </a:t>
            </a:r>
            <a:r>
              <a:rPr lang="en-US" sz="1200" b="1" kern="1200" dirty="0" err="1">
                <a:solidFill>
                  <a:srgbClr val="0070C0"/>
                </a:solidFill>
                <a:effectLst/>
                <a:latin typeface="Arial" pitchFamily="34" charset="0"/>
                <a:ea typeface="+mn-ea"/>
                <a:cs typeface="Arial" pitchFamily="34" charset="0"/>
              </a:rPr>
              <a:t>Std</a:t>
            </a:r>
            <a:r>
              <a:rPr lang="en-US" sz="1200" b="1" kern="1200" dirty="0">
                <a:solidFill>
                  <a:srgbClr val="0070C0"/>
                </a:solidFill>
                <a:effectLst/>
                <a:latin typeface="Arial" pitchFamily="34" charset="0"/>
                <a:ea typeface="+mn-ea"/>
                <a:cs typeface="Arial" pitchFamily="34" charset="0"/>
              </a:rPr>
              <a:t> 802.3</a:t>
            </a:r>
          </a:p>
          <a:p>
            <a:pPr marL="450850" indent="-222250">
              <a:buAutoNum type="alphaLcParenR" startAt="2"/>
            </a:pPr>
            <a:r>
              <a:rPr lang="en-US" sz="1200" b="1" kern="1200" dirty="0">
                <a:solidFill>
                  <a:srgbClr val="0070C0"/>
                </a:solidFill>
                <a:effectLst/>
                <a:latin typeface="Arial" pitchFamily="34" charset="0"/>
                <a:ea typeface="+mn-ea"/>
                <a:cs typeface="Arial" pitchFamily="34" charset="0"/>
              </a:rPr>
              <a:t>Conformance with the IEEE </a:t>
            </a:r>
            <a:r>
              <a:rPr lang="en-US" sz="1200" b="1" kern="1200" dirty="0" err="1">
                <a:solidFill>
                  <a:srgbClr val="0070C0"/>
                </a:solidFill>
                <a:effectLst/>
                <a:latin typeface="Arial" pitchFamily="34" charset="0"/>
                <a:ea typeface="+mn-ea"/>
                <a:cs typeface="Arial" pitchFamily="34" charset="0"/>
              </a:rPr>
              <a:t>Std</a:t>
            </a:r>
            <a:r>
              <a:rPr lang="en-US" sz="1200" b="1" kern="1200" dirty="0">
                <a:solidFill>
                  <a:srgbClr val="0070C0"/>
                </a:solidFill>
                <a:effectLst/>
                <a:latin typeface="Arial" pitchFamily="34" charset="0"/>
                <a:ea typeface="+mn-ea"/>
                <a:cs typeface="Arial" pitchFamily="34" charset="0"/>
              </a:rPr>
              <a:t> 802.3 MAC</a:t>
            </a:r>
          </a:p>
        </p:txBody>
      </p:sp>
    </p:spTree>
    <p:extLst>
      <p:ext uri="{BB962C8B-B14F-4D97-AF65-F5344CB8AC3E}">
        <p14:creationId xmlns:p14="http://schemas.microsoft.com/office/powerpoint/2010/main" val="3310240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stinct Identity">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1"/>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Distinct Identity</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1000" y="685800"/>
            <a:ext cx="8305800" cy="907941"/>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Each proposed IEEE 802 LMSC standard shall provide evidence of a distinct identity. Identify standards and standards projects with similar scopes and for each one describe why the proposed project is substantially different.</a:t>
            </a:r>
          </a:p>
          <a:p>
            <a:pPr>
              <a:spcBef>
                <a:spcPts val="600"/>
              </a:spcBef>
            </a:pPr>
            <a:r>
              <a:rPr lang="en-US" sz="1200" b="1" kern="1200" dirty="0">
                <a:solidFill>
                  <a:srgbClr val="0070C0"/>
                </a:solidFill>
                <a:effectLst/>
                <a:latin typeface="Arial" pitchFamily="34" charset="0"/>
                <a:ea typeface="+mn-ea"/>
                <a:cs typeface="Arial" pitchFamily="34" charset="0"/>
              </a:rPr>
              <a:t>Substantially different from other IEEE 802.3 specifications/solutions.</a:t>
            </a:r>
          </a:p>
        </p:txBody>
      </p:sp>
    </p:spTree>
    <p:extLst>
      <p:ext uri="{BB962C8B-B14F-4D97-AF65-F5344CB8AC3E}">
        <p14:creationId xmlns:p14="http://schemas.microsoft.com/office/powerpoint/2010/main" val="331024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chnical Feasibility">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1"/>
            <a:ext cx="8229600" cy="4876800"/>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Technical Feasibility</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1000" y="609600"/>
            <a:ext cx="8305800" cy="1015663"/>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Each proposed IEEE 802 LMSC standard shall provide evidence that the project is technically feasible within the time frame of the project. At a minimum, address the following items to demonstrate technical feasibility:</a:t>
            </a:r>
          </a:p>
          <a:p>
            <a:pPr marL="457200" indent="-228600"/>
            <a:r>
              <a:rPr lang="en-US" sz="1200" b="1" kern="1200" dirty="0">
                <a:solidFill>
                  <a:schemeClr val="tx1"/>
                </a:solidFill>
                <a:effectLst/>
                <a:latin typeface="Arial" pitchFamily="34" charset="0"/>
                <a:ea typeface="+mn-ea"/>
                <a:cs typeface="Arial" pitchFamily="34" charset="0"/>
              </a:rPr>
              <a:t>a)	Demonstrated system feasibility.</a:t>
            </a:r>
          </a:p>
          <a:p>
            <a:pPr marL="450850" indent="-222250">
              <a:buAutoNum type="alphaLcParenR" startAt="2"/>
            </a:pPr>
            <a:r>
              <a:rPr lang="en-US" sz="1200" b="1" kern="1200" dirty="0">
                <a:solidFill>
                  <a:schemeClr val="tx1"/>
                </a:solidFill>
                <a:effectLst/>
                <a:latin typeface="Arial" pitchFamily="34" charset="0"/>
                <a:ea typeface="+mn-ea"/>
                <a:cs typeface="Arial" pitchFamily="34" charset="0"/>
              </a:rPr>
              <a:t>Proven similar technology via testing, modeling, simulation, etc.</a:t>
            </a:r>
          </a:p>
          <a:p>
            <a:pPr marL="450850" marR="0" lvl="0" indent="-222250" algn="l" defTabSz="914400" rtl="0" eaLnBrk="1" fontAlgn="auto" latinLnBrk="0" hangingPunct="1">
              <a:lnSpc>
                <a:spcPct val="100000"/>
              </a:lnSpc>
              <a:spcBef>
                <a:spcPts val="0"/>
              </a:spcBef>
              <a:spcAft>
                <a:spcPts val="0"/>
              </a:spcAft>
              <a:buClrTx/>
              <a:buSzTx/>
              <a:buFontTx/>
              <a:buAutoNum type="alphaLcParenR" startAt="2"/>
              <a:tabLst/>
              <a:defRPr/>
            </a:pPr>
            <a:r>
              <a:rPr lang="en-US" sz="1200" b="1" kern="1200" dirty="0">
                <a:solidFill>
                  <a:srgbClr val="0070C0"/>
                </a:solidFill>
                <a:effectLst/>
                <a:latin typeface="Arial" pitchFamily="34" charset="0"/>
                <a:ea typeface="+mn-ea"/>
                <a:cs typeface="Arial" pitchFamily="34" charset="0"/>
              </a:rPr>
              <a:t>Confidence</a:t>
            </a:r>
            <a:r>
              <a:rPr lang="en-US" sz="1200" b="1" kern="1200" baseline="0" dirty="0">
                <a:solidFill>
                  <a:srgbClr val="0070C0"/>
                </a:solidFill>
                <a:effectLst/>
                <a:latin typeface="Arial" pitchFamily="34" charset="0"/>
                <a:ea typeface="+mn-ea"/>
                <a:cs typeface="Arial" pitchFamily="34" charset="0"/>
              </a:rPr>
              <a:t> in reliability.</a:t>
            </a:r>
            <a:endParaRPr lang="en-US" sz="1200" b="1" kern="1200" dirty="0">
              <a:solidFill>
                <a:srgbClr val="0070C0"/>
              </a:solidFill>
              <a:effectLst/>
              <a:latin typeface="Arial" pitchFamily="34" charset="0"/>
              <a:ea typeface="+mn-ea"/>
              <a:cs typeface="Arial" pitchFamily="34" charset="0"/>
            </a:endParaRPr>
          </a:p>
        </p:txBody>
      </p:sp>
    </p:spTree>
    <p:extLst>
      <p:ext uri="{BB962C8B-B14F-4D97-AF65-F5344CB8AC3E}">
        <p14:creationId xmlns:p14="http://schemas.microsoft.com/office/powerpoint/2010/main" val="3310240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conomic Feasibility">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79260"/>
            <a:ext cx="8229600" cy="4373940"/>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Economic Feasibility</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1000" y="609600"/>
            <a:ext cx="8305800" cy="1569660"/>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Each proposed IEEE 802 LMSC standard shall provide evidence of economic feasibility. Demonstrate, as far as can reasonably be estimated, the economic feasibility of the proposed project for its intended applications. Among the areas that may be addressed in the cost for performance analysis are the following:</a:t>
            </a:r>
          </a:p>
          <a:p>
            <a:pPr marL="457200" indent="-228600"/>
            <a:r>
              <a:rPr lang="en-US" sz="1200" b="1" kern="1200" dirty="0">
                <a:solidFill>
                  <a:schemeClr val="tx1"/>
                </a:solidFill>
                <a:effectLst/>
                <a:latin typeface="Arial" pitchFamily="34" charset="0"/>
                <a:ea typeface="+mn-ea"/>
                <a:cs typeface="Arial" pitchFamily="34" charset="0"/>
              </a:rPr>
              <a:t>a)	Known cost factors.</a:t>
            </a:r>
          </a:p>
          <a:p>
            <a:pPr marL="457200" indent="-228600"/>
            <a:r>
              <a:rPr lang="en-US" sz="1200" b="1" kern="1200" dirty="0">
                <a:solidFill>
                  <a:schemeClr val="tx1"/>
                </a:solidFill>
                <a:effectLst/>
                <a:latin typeface="Arial" pitchFamily="34" charset="0"/>
                <a:ea typeface="+mn-ea"/>
                <a:cs typeface="Arial" pitchFamily="34" charset="0"/>
              </a:rPr>
              <a:t>b)	Balanced cost factors.</a:t>
            </a:r>
          </a:p>
          <a:p>
            <a:pPr marL="457200" indent="-228600"/>
            <a:r>
              <a:rPr lang="en-US" sz="1200" b="1" kern="1200" dirty="0">
                <a:solidFill>
                  <a:schemeClr val="tx1"/>
                </a:solidFill>
                <a:effectLst/>
                <a:latin typeface="Arial" pitchFamily="34" charset="0"/>
                <a:ea typeface="+mn-ea"/>
                <a:cs typeface="Arial" pitchFamily="34" charset="0"/>
              </a:rPr>
              <a:t>c)	Consideration of installation costs.</a:t>
            </a:r>
          </a:p>
          <a:p>
            <a:pPr marL="457200" indent="-228600">
              <a:buAutoNum type="alphaLcParenR" startAt="4"/>
            </a:pPr>
            <a:r>
              <a:rPr lang="en-US" sz="1200" b="1" kern="1200" dirty="0">
                <a:solidFill>
                  <a:schemeClr val="tx1"/>
                </a:solidFill>
                <a:effectLst/>
                <a:latin typeface="Arial" pitchFamily="34" charset="0"/>
                <a:ea typeface="+mn-ea"/>
                <a:cs typeface="Arial" pitchFamily="34" charset="0"/>
              </a:rPr>
              <a:t>Consideration of operational costs (e.g.,</a:t>
            </a:r>
            <a:r>
              <a:rPr lang="en-US" sz="1200" b="1" kern="1200" baseline="0" dirty="0">
                <a:solidFill>
                  <a:schemeClr val="tx1"/>
                </a:solidFill>
                <a:effectLst/>
                <a:latin typeface="Arial" pitchFamily="34" charset="0"/>
                <a:ea typeface="+mn-ea"/>
                <a:cs typeface="Arial" pitchFamily="34" charset="0"/>
              </a:rPr>
              <a:t> </a:t>
            </a:r>
            <a:r>
              <a:rPr lang="en-US" sz="1200" b="1" kern="1200" dirty="0">
                <a:solidFill>
                  <a:schemeClr val="tx1"/>
                </a:solidFill>
                <a:effectLst/>
                <a:latin typeface="Arial" pitchFamily="34" charset="0"/>
                <a:ea typeface="+mn-ea"/>
                <a:cs typeface="Arial" pitchFamily="34" charset="0"/>
              </a:rPr>
              <a:t>energy consumption).</a:t>
            </a:r>
          </a:p>
          <a:p>
            <a:pPr marL="457200" indent="-228600">
              <a:buAutoNum type="alphaLcParenR" startAt="4"/>
            </a:pPr>
            <a:r>
              <a:rPr lang="en-US" sz="1200" b="1" kern="1200" dirty="0">
                <a:solidFill>
                  <a:schemeClr val="tx1"/>
                </a:solidFill>
                <a:effectLst/>
                <a:latin typeface="Arial" pitchFamily="34" charset="0"/>
                <a:ea typeface="+mn-ea"/>
                <a:cs typeface="Arial" pitchFamily="34" charset="0"/>
              </a:rPr>
              <a:t>Other areas, as appropriate.</a:t>
            </a:r>
          </a:p>
        </p:txBody>
      </p:sp>
    </p:spTree>
    <p:extLst>
      <p:ext uri="{BB962C8B-B14F-4D97-AF65-F5344CB8AC3E}">
        <p14:creationId xmlns:p14="http://schemas.microsoft.com/office/powerpoint/2010/main" val="3310240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inu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Continued</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518399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D36ADC-B84D-4AE1-8CC4-CAC4B28CBBBC}" type="datetimeFigureOut">
              <a:rPr lang="en-US" smtClean="0"/>
              <a:t>7/28/2025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957A9-63D2-41BA-BF9E-9951B84BF63D}" type="slidenum">
              <a:rPr lang="en-US" smtClean="0"/>
              <a:t>‹#›</a:t>
            </a:fld>
            <a:endParaRPr lang="en-US"/>
          </a:p>
        </p:txBody>
      </p:sp>
      <p:sp>
        <p:nvSpPr>
          <p:cNvPr id="8" name="TextBox 7">
            <a:extLst>
              <a:ext uri="{FF2B5EF4-FFF2-40B4-BE49-F238E27FC236}">
                <a16:creationId xmlns:a16="http://schemas.microsoft.com/office/drawing/2014/main" id="{51429E42-DDE2-AA97-DD43-A9DD233DB5D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ea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514635323"/>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9" r:id="rId3"/>
    <p:sldLayoutId id="2147483653" r:id="rId4"/>
    <p:sldLayoutId id="2147483655" r:id="rId5"/>
    <p:sldLayoutId id="2147483654" r:id="rId6"/>
    <p:sldLayoutId id="2147483656" r:id="rId7"/>
    <p:sldLayoutId id="2147483657" r:id="rId8"/>
    <p:sldLayoutId id="2147483658"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0_788AB01B.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microsoft.com/office/2018/10/relationships/comments" Target="../comments/modernComment_104_263E5F0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microsoft.com/office/2018/10/relationships/comments" Target="../comments/modernComment_105_68396CFC.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microsoft.com/office/2018/10/relationships/comments" Target="../comments/modernComment_106_D970EB9E.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4259759"/>
            <a:ext cx="8610600" cy="769441"/>
          </a:xfrm>
          <a:prstGeom prst="rect">
            <a:avLst/>
          </a:prstGeom>
        </p:spPr>
        <p:txBody>
          <a:bodyPr wrap="square">
            <a:spAutoFit/>
          </a:bodyPr>
          <a:lstStyle/>
          <a:p>
            <a:pPr algn="ctr" eaLnBrk="0" hangingPunct="0"/>
            <a:r>
              <a:rPr lang="en-US" sz="2200" dirty="0">
                <a:latin typeface="Arial" pitchFamily="34" charset="0"/>
                <a:cs typeface="Arial" pitchFamily="34" charset="0"/>
              </a:rPr>
              <a:t>The following are the CSD Responses in relation to the IEEE P802.3dq PAR</a:t>
            </a:r>
          </a:p>
        </p:txBody>
      </p:sp>
    </p:spTree>
    <p:extLst>
      <p:ext uri="{BB962C8B-B14F-4D97-AF65-F5344CB8AC3E}">
        <p14:creationId xmlns:p14="http://schemas.microsoft.com/office/powerpoint/2010/main" val="2022354971"/>
      </p:ext>
    </p:extLst>
  </p:cSld>
  <p:clrMapOvr>
    <a:masterClrMapping/>
  </p:clrMapOvr>
  <p:extLst>
    <p:ext uri="{6950BFC3-D8DA-4A85-94F7-54DA5524770B}">
      <p188:commentRel xmlns:p188="http://schemas.microsoft.com/office/powerpoint/2018/8/main" r:id="rId3"/>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The definition of protocol independent managed objects, to be included in Clause 30 of IEEE Std 802.3, will be part of this project.</a:t>
            </a:r>
          </a:p>
        </p:txBody>
      </p:sp>
    </p:spTree>
    <p:extLst>
      <p:ext uri="{BB962C8B-B14F-4D97-AF65-F5344CB8AC3E}">
        <p14:creationId xmlns:p14="http://schemas.microsoft.com/office/powerpoint/2010/main" val="702516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8425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en-US" b="1" dirty="0"/>
              <a:t>Broad Sets of Applications:</a:t>
            </a:r>
          </a:p>
          <a:p>
            <a:pPr marL="0" indent="0">
              <a:buNone/>
            </a:pPr>
            <a:r>
              <a:rPr lang="en-US" dirty="0"/>
              <a:t>This standard may simplify the connection of a broad array of Ethernet PHYs to any device that implements this standard in the future.</a:t>
            </a:r>
          </a:p>
          <a:p>
            <a:pPr marL="0" indent="0">
              <a:buNone/>
            </a:pPr>
            <a:endParaRPr lang="en-US" dirty="0"/>
          </a:p>
          <a:p>
            <a:pPr marL="0" indent="0">
              <a:buNone/>
            </a:pPr>
            <a:r>
              <a:rPr lang="en-US" b="1" dirty="0"/>
              <a:t>Multiple Vendors and Numerous Users:</a:t>
            </a:r>
          </a:p>
          <a:p>
            <a:pPr marL="0" indent="0">
              <a:buNone/>
            </a:pPr>
            <a:r>
              <a:rPr lang="en-US" dirty="0"/>
              <a:t>At a call for interest, 37 individuals from 23 affiliations indicated they would support a pin optimized interface between a MAC and a PHY . The responding individuals include subject matter experts with experience in PHY, MCU, CPU, and Ethernet switching semiconductor design and manufacturing.</a:t>
            </a:r>
          </a:p>
          <a:p>
            <a:pPr marL="0" indent="0">
              <a:buNone/>
            </a:pPr>
            <a:endParaRPr lang="en-US" b="1" dirty="0"/>
          </a:p>
          <a:p>
            <a:pPr marL="0" indent="0">
              <a:buNone/>
            </a:pPr>
            <a:r>
              <a:rPr lang="en-US" b="1" dirty="0"/>
              <a:t>Substantial Market Potential:</a:t>
            </a:r>
          </a:p>
          <a:p>
            <a:pPr marL="0" indent="0">
              <a:buNone/>
            </a:pPr>
            <a:r>
              <a:rPr lang="en-US" dirty="0"/>
              <a:t>Once complete, this standard could replace existing pin-intensive interfaces between the MAC and the PHY in the field for both single-pair and multi-pair wired Ethernet, which ships hundreds of millions of ports per year.</a:t>
            </a:r>
          </a:p>
        </p:txBody>
      </p:sp>
    </p:spTree>
    <p:extLst>
      <p:ext uri="{BB962C8B-B14F-4D97-AF65-F5344CB8AC3E}">
        <p14:creationId xmlns:p14="http://schemas.microsoft.com/office/powerpoint/2010/main" val="203867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a:t>a) &amp; b) As a Physical Layer amendment to IEEE Std 802.3, the proposed project will remain in conformance with IEEE Std 802, IEEE Std 802.1AC, and IEEE Std 802.1Q.</a:t>
            </a:r>
          </a:p>
          <a:p>
            <a:pPr marL="0" indent="0">
              <a:buNone/>
            </a:pPr>
            <a:r>
              <a:rPr lang="en-US" dirty="0"/>
              <a:t>c) As an amendment to IEEE Std 802.3, a new interface will be defined, including an updated reconciliation sublayer that maps the PLS service primitives to the new interface, as well as mapping the new interface to the PCS.</a:t>
            </a:r>
          </a:p>
          <a:p>
            <a:pPr marL="0" indent="0">
              <a:buNone/>
            </a:pPr>
            <a:r>
              <a:rPr lang="en-US" dirty="0"/>
              <a:t>d) The proposed amendment will conform to the IEEE 802.3 MAC as defined in Clause 4 of IEEE Std 802.3-2022 as the PLS service primitives will not be altered.</a:t>
            </a:r>
          </a:p>
        </p:txBody>
      </p:sp>
    </p:spTree>
    <p:extLst>
      <p:ext uri="{BB962C8B-B14F-4D97-AF65-F5344CB8AC3E}">
        <p14:creationId xmlns:p14="http://schemas.microsoft.com/office/powerpoint/2010/main" val="3312362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There is no IEEE 802.3 standard supporting a single interface between multiple MACs and multiple PHYs of any type. Further, there is no IEEE 802.3 specified interface between a MAC and a PHY of any type specified to carry a single port using fewer than 8 pins.</a:t>
            </a:r>
          </a:p>
        </p:txBody>
      </p:sp>
    </p:spTree>
    <p:extLst>
      <p:ext uri="{BB962C8B-B14F-4D97-AF65-F5344CB8AC3E}">
        <p14:creationId xmlns:p14="http://schemas.microsoft.com/office/powerpoint/2010/main" val="641621766"/>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functionality sought by this project already exists in industry specifications for much higher port speeds and counts that those considered for this project. Thus, similar technology has been demonstrated in shipping products for several years. Reliability has also been demonstrated in these similar products in the field as they are used in mission critical infrastructure networks daily.</a:t>
            </a:r>
          </a:p>
        </p:txBody>
      </p:sp>
    </p:spTree>
    <p:extLst>
      <p:ext uri="{BB962C8B-B14F-4D97-AF65-F5344CB8AC3E}">
        <p14:creationId xmlns:p14="http://schemas.microsoft.com/office/powerpoint/2010/main" val="1748593916"/>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92500" lnSpcReduction="20000"/>
          </a:bodyPr>
          <a:lstStyle/>
          <a:p>
            <a:r>
              <a:rPr lang="en-US" dirty="0"/>
              <a:t>This project is not expected to have a significant impact on the balance of cost factors, installation costs, nor the operational costs.</a:t>
            </a:r>
          </a:p>
          <a:p>
            <a:r>
              <a:rPr lang="en-US" dirty="0"/>
              <a:t>The influence of costs factors such as package pins and interface speeds are well known in the industry as they relate to legacy IEEE 802.3 interfaces such as MII, GMII, or XAUI as well as industry interfaces such as RMII, RGMII, SGMII, etc.</a:t>
            </a:r>
          </a:p>
          <a:p>
            <a:r>
              <a:rPr lang="en-US" dirty="0"/>
              <a:t>The primary goal of this project is to </a:t>
            </a:r>
            <a:r>
              <a:rPr lang="en-US" b="1" i="1" dirty="0"/>
              <a:t>significantly improve</a:t>
            </a:r>
            <a:r>
              <a:rPr lang="en-US" dirty="0"/>
              <a:t> the relative cost factors of the interfaces currently specified in IEEE Std 802.3. For example, this could be achieved by reducing the number of pins required or by reducing the complexity of the signaling.</a:t>
            </a:r>
          </a:p>
          <a:p>
            <a:r>
              <a:rPr lang="en-US" dirty="0"/>
              <a:t>Solution costs will be positively impacted by reduced interface complexity.</a:t>
            </a:r>
          </a:p>
          <a:p>
            <a:endParaRPr lang="en-US" dirty="0"/>
          </a:p>
          <a:p>
            <a:endParaRPr lang="en-US" dirty="0"/>
          </a:p>
        </p:txBody>
      </p:sp>
    </p:spTree>
    <p:extLst>
      <p:ext uri="{BB962C8B-B14F-4D97-AF65-F5344CB8AC3E}">
        <p14:creationId xmlns:p14="http://schemas.microsoft.com/office/powerpoint/2010/main" val="3648056222"/>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3073</TotalTime>
  <Words>522</Words>
  <Application>Microsoft Office PowerPoint</Application>
  <PresentationFormat>On-screen Show (4:3)</PresentationFormat>
  <Paragraphs>21</Paragraphs>
  <Slides>8</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Dell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DAmbrosia, John</dc:creator>
  <cp:keywords>No Restrictions</cp:keywords>
  <cp:lastModifiedBy>Jason Potterf (jpotterf)</cp:lastModifiedBy>
  <cp:revision>44</cp:revision>
  <dcterms:created xsi:type="dcterms:W3CDTF">2013-12-03T14:26:29Z</dcterms:created>
  <dcterms:modified xsi:type="dcterms:W3CDTF">2025-07-29T17:08:33Z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ec6566ad-31a3-4cba-a9a1-b012865c509f</vt:lpwstr>
  </property>
  <property fmtid="{D5CDD505-2E9C-101B-9397-08002B2CF9AE}" pid="3" name="DellClassification">
    <vt:lpwstr>No Restrictions</vt:lpwstr>
  </property>
  <property fmtid="{D5CDD505-2E9C-101B-9397-08002B2CF9AE}" pid="4" name="DellSubLabels">
    <vt:lpwstr/>
  </property>
  <property fmtid="{D5CDD505-2E9C-101B-9397-08002B2CF9AE}" pid="5" name="MSIP_Label_a189e4fd-a2fa-47bf-9b21-17f706ee2968_Enabled">
    <vt:lpwstr>true</vt:lpwstr>
  </property>
  <property fmtid="{D5CDD505-2E9C-101B-9397-08002B2CF9AE}" pid="6" name="MSIP_Label_a189e4fd-a2fa-47bf-9b21-17f706ee2968_SetDate">
    <vt:lpwstr>2025-01-20T19:00:47Z</vt:lpwstr>
  </property>
  <property fmtid="{D5CDD505-2E9C-101B-9397-08002B2CF9AE}" pid="7" name="MSIP_Label_a189e4fd-a2fa-47bf-9b21-17f706ee2968_Method">
    <vt:lpwstr>Privileged</vt:lpwstr>
  </property>
  <property fmtid="{D5CDD505-2E9C-101B-9397-08002B2CF9AE}" pid="8" name="MSIP_Label_a189e4fd-a2fa-47bf-9b21-17f706ee2968_Name">
    <vt:lpwstr>Cisco Public Label</vt:lpwstr>
  </property>
  <property fmtid="{D5CDD505-2E9C-101B-9397-08002B2CF9AE}" pid="9" name="MSIP_Label_a189e4fd-a2fa-47bf-9b21-17f706ee2968_SiteId">
    <vt:lpwstr>5ae1af62-9505-4097-a69a-c1553ef7840e</vt:lpwstr>
  </property>
  <property fmtid="{D5CDD505-2E9C-101B-9397-08002B2CF9AE}" pid="10" name="MSIP_Label_a189e4fd-a2fa-47bf-9b21-17f706ee2968_ActionId">
    <vt:lpwstr>29328c43-7239-4a5d-834e-63d4e00bb0f1</vt:lpwstr>
  </property>
  <property fmtid="{D5CDD505-2E9C-101B-9397-08002B2CF9AE}" pid="11" name="MSIP_Label_a189e4fd-a2fa-47bf-9b21-17f706ee2968_ContentBits">
    <vt:lpwstr>2</vt:lpwstr>
  </property>
  <property fmtid="{D5CDD505-2E9C-101B-9397-08002B2CF9AE}" pid="12" name="ClassificationContentMarkingFooterLocations">
    <vt:lpwstr>Office Theme:8</vt:lpwstr>
  </property>
  <property fmtid="{D5CDD505-2E9C-101B-9397-08002B2CF9AE}" pid="13" name="ClassificationContentMarkingFooterText">
    <vt:lpwstr>-</vt:lpwstr>
  </property>
</Properties>
</file>