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1_29DF8C78.xml" ContentType="application/vnd.ms-powerpoint.comments+xml"/>
  <Override PartName="/ppt/notesSlides/notesSlide2.xml" ContentType="application/vnd.openxmlformats-officedocument.presentationml.notesSlide+xml"/>
  <Override PartName="/ppt/comments/modernComment_104_263E5F06.xml" ContentType="application/vnd.ms-powerpoint.comments+xml"/>
  <Override PartName="/ppt/comments/modernComment_109_DDB1485.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59" r:id="rId6"/>
    <p:sldId id="260" r:id="rId7"/>
    <p:sldId id="261" r:id="rId8"/>
    <p:sldId id="264" r:id="rId9"/>
    <p:sldId id="265" r:id="rId10"/>
    <p:sldId id="268" r:id="rId11"/>
    <p:sldId id="26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664883-1655-4D85-A482-046492FE872E}">
          <p14:sldIdLst>
            <p14:sldId id="256"/>
            <p14:sldId id="257"/>
            <p14:sldId id="263"/>
            <p14:sldId id="258"/>
            <p14:sldId id="259"/>
            <p14:sldId id="260"/>
            <p14:sldId id="261"/>
            <p14:sldId id="264"/>
            <p14:sldId id="265"/>
            <p14:sldId id="268"/>
            <p14:sldId id="267"/>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D8606A-E2EA-CFDA-C466-934D6E7C788F}" name="Jason Potterf (jpotterf)" initials="JP" userId="S::jpotterf@cisco.com::22bd953d-4196-4f5e-b342-59d7829c93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55" autoAdjust="0"/>
    <p:restoredTop sz="96807" autoAdjust="0"/>
  </p:normalViewPr>
  <p:slideViewPr>
    <p:cSldViewPr>
      <p:cViewPr>
        <p:scale>
          <a:sx n="114" d="100"/>
          <a:sy n="114" d="100"/>
        </p:scale>
        <p:origin x="1197" y="27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Potterf (jpotterf)" userId="22bd953d-4196-4f5e-b342-59d7829c9338" providerId="ADAL" clId="{442961DB-AE0E-42F8-83D3-01DF63F59588}"/>
    <pc:docChg chg="undo redo custSel addSld delSld modSld modSection">
      <pc:chgData name="Jason Potterf (jpotterf)" userId="22bd953d-4196-4f5e-b342-59d7829c9338" providerId="ADAL" clId="{442961DB-AE0E-42F8-83D3-01DF63F59588}" dt="2025-02-20T16:15:19.348" v="1155" actId="20577"/>
      <pc:docMkLst>
        <pc:docMk/>
      </pc:docMkLst>
      <pc:sldChg chg="addSp delSp modSp mod">
        <pc:chgData name="Jason Potterf (jpotterf)" userId="22bd953d-4196-4f5e-b342-59d7829c9338" providerId="ADAL" clId="{442961DB-AE0E-42F8-83D3-01DF63F59588}" dt="2025-02-06T17:36:23.359" v="705" actId="478"/>
        <pc:sldMkLst>
          <pc:docMk/>
          <pc:sldMk cId="2022354971" sldId="256"/>
        </pc:sldMkLst>
      </pc:sldChg>
      <pc:sldChg chg="modSp mod">
        <pc:chgData name="Jason Potterf (jpotterf)" userId="22bd953d-4196-4f5e-b342-59d7829c9338" providerId="ADAL" clId="{442961DB-AE0E-42F8-83D3-01DF63F59588}" dt="2025-02-13T16:21:08.833" v="791" actId="20577"/>
        <pc:sldMkLst>
          <pc:docMk/>
          <pc:sldMk cId="702516344" sldId="257"/>
        </pc:sldMkLst>
      </pc:sldChg>
      <pc:sldChg chg="addSp delSp mod">
        <pc:chgData name="Jason Potterf (jpotterf)" userId="22bd953d-4196-4f5e-b342-59d7829c9338" providerId="ADAL" clId="{442961DB-AE0E-42F8-83D3-01DF63F59588}" dt="2025-02-06T16:16:18.345" v="12" actId="9405"/>
        <pc:sldMkLst>
          <pc:docMk/>
          <pc:sldMk cId="3312362335" sldId="259"/>
        </pc:sldMkLst>
      </pc:sldChg>
      <pc:sldChg chg="modSp mod">
        <pc:chgData name="Jason Potterf (jpotterf)" userId="22bd953d-4196-4f5e-b342-59d7829c9338" providerId="ADAL" clId="{442961DB-AE0E-42F8-83D3-01DF63F59588}" dt="2025-02-20T16:15:19.348" v="1155" actId="20577"/>
        <pc:sldMkLst>
          <pc:docMk/>
          <pc:sldMk cId="641621766" sldId="260"/>
        </pc:sldMkLst>
      </pc:sldChg>
      <pc:sldChg chg="modSp mod">
        <pc:chgData name="Jason Potterf (jpotterf)" userId="22bd953d-4196-4f5e-b342-59d7829c9338" providerId="ADAL" clId="{442961DB-AE0E-42F8-83D3-01DF63F59588}" dt="2025-02-13T16:27:27.217" v="1061" actId="114"/>
        <pc:sldMkLst>
          <pc:docMk/>
          <pc:sldMk cId="232461445" sldId="265"/>
        </pc:sldMkLst>
      </pc:sldChg>
      <pc:sldChg chg="modSp mod">
        <pc:chgData name="Jason Potterf (jpotterf)" userId="22bd953d-4196-4f5e-b342-59d7829c9338" providerId="ADAL" clId="{442961DB-AE0E-42F8-83D3-01DF63F59588}" dt="2025-02-06T16:31:54.808" v="171" actId="207"/>
        <pc:sldMkLst>
          <pc:docMk/>
          <pc:sldMk cId="2327013429" sldId="268"/>
        </pc:sldMkLst>
      </pc:sldChg>
      <pc:sldChg chg="modSp mod">
        <pc:chgData name="Jason Potterf (jpotterf)" userId="22bd953d-4196-4f5e-b342-59d7829c9338" providerId="ADAL" clId="{442961DB-AE0E-42F8-83D3-01DF63F59588}" dt="2025-02-13T16:30:21.032" v="1148" actId="113"/>
        <pc:sldMkLst>
          <pc:docMk/>
          <pc:sldMk cId="2885668852" sldId="269"/>
        </pc:sldMkLst>
      </pc:sldChg>
      <pc:sldChg chg="addSp delSp modSp new mod">
        <pc:chgData name="Jason Potterf (jpotterf)" userId="22bd953d-4196-4f5e-b342-59d7829c9338" providerId="ADAL" clId="{442961DB-AE0E-42F8-83D3-01DF63F59588}" dt="2025-02-13T16:25:38.180" v="965" actId="113"/>
        <pc:sldMkLst>
          <pc:docMk/>
          <pc:sldMk cId="2415937847" sldId="270"/>
        </pc:sldMkLst>
      </pc:sldChg>
      <pc:sldChg chg="addSp delSp modSp add del mod chgLayout">
        <pc:chgData name="Jason Potterf (jpotterf)" userId="22bd953d-4196-4f5e-b342-59d7829c9338" providerId="ADAL" clId="{442961DB-AE0E-42F8-83D3-01DF63F59588}" dt="2025-02-13T16:25:30.653" v="963" actId="2696"/>
        <pc:sldMkLst>
          <pc:docMk/>
          <pc:sldMk cId="1552110127" sldId="271"/>
        </pc:sldMkLst>
      </pc:sldChg>
      <pc:sldChg chg="addSp delSp modSp new mod">
        <pc:chgData name="Jason Potterf (jpotterf)" userId="22bd953d-4196-4f5e-b342-59d7829c9338" providerId="ADAL" clId="{442961DB-AE0E-42F8-83D3-01DF63F59588}" dt="2025-02-13T16:24:11.108" v="845"/>
        <pc:sldMkLst>
          <pc:docMk/>
          <pc:sldMk cId="2722387793" sldId="272"/>
        </pc:sldMkLst>
      </pc:sldChg>
    </pc:docChg>
  </pc:docChgLst>
  <pc:docChgLst>
    <pc:chgData name="Jason Potterf (jpotterf)" userId="22bd953d-4196-4f5e-b342-59d7829c9338" providerId="ADAL" clId="{040E2184-36C5-465F-B9C4-C4B8F0532C81}"/>
    <pc:docChg chg="undo redo custSel modSld">
      <pc:chgData name="Jason Potterf (jpotterf)" userId="22bd953d-4196-4f5e-b342-59d7829c9338" providerId="ADAL" clId="{040E2184-36C5-465F-B9C4-C4B8F0532C81}" dt="2025-01-20T21:25:20.783" v="1515" actId="20577"/>
      <pc:docMkLst>
        <pc:docMk/>
      </pc:docMkLst>
      <pc:sldChg chg="modSp mod">
        <pc:chgData name="Jason Potterf (jpotterf)" userId="22bd953d-4196-4f5e-b342-59d7829c9338" providerId="ADAL" clId="{040E2184-36C5-465F-B9C4-C4B8F0532C81}" dt="2025-01-20T20:48:06.143" v="633" actId="20577"/>
        <pc:sldMkLst>
          <pc:docMk/>
          <pc:sldMk cId="702516344" sldId="257"/>
        </pc:sldMkLst>
      </pc:sldChg>
      <pc:sldChg chg="modSp mod">
        <pc:chgData name="Jason Potterf (jpotterf)" userId="22bd953d-4196-4f5e-b342-59d7829c9338" providerId="ADAL" clId="{040E2184-36C5-465F-B9C4-C4B8F0532C81}" dt="2025-01-20T04:40:22.102" v="157" actId="20577"/>
        <pc:sldMkLst>
          <pc:docMk/>
          <pc:sldMk cId="203867316" sldId="258"/>
        </pc:sldMkLst>
      </pc:sldChg>
      <pc:sldChg chg="modSp mod">
        <pc:chgData name="Jason Potterf (jpotterf)" userId="22bd953d-4196-4f5e-b342-59d7829c9338" providerId="ADAL" clId="{040E2184-36C5-465F-B9C4-C4B8F0532C81}" dt="2025-01-20T21:11:55.214" v="1224"/>
        <pc:sldMkLst>
          <pc:docMk/>
          <pc:sldMk cId="641621766" sldId="260"/>
        </pc:sldMkLst>
      </pc:sldChg>
      <pc:sldChg chg="modSp mod">
        <pc:chgData name="Jason Potterf (jpotterf)" userId="22bd953d-4196-4f5e-b342-59d7829c9338" providerId="ADAL" clId="{040E2184-36C5-465F-B9C4-C4B8F0532C81}" dt="2025-01-20T04:43:42.479" v="310" actId="20577"/>
        <pc:sldMkLst>
          <pc:docMk/>
          <pc:sldMk cId="1748593916" sldId="261"/>
        </pc:sldMkLst>
      </pc:sldChg>
      <pc:sldChg chg="modSp mod">
        <pc:chgData name="Jason Potterf (jpotterf)" userId="22bd953d-4196-4f5e-b342-59d7829c9338" providerId="ADAL" clId="{040E2184-36C5-465F-B9C4-C4B8F0532C81}" dt="2025-01-20T21:12:55.315" v="1251" actId="20577"/>
        <pc:sldMkLst>
          <pc:docMk/>
          <pc:sldMk cId="2928425411" sldId="263"/>
        </pc:sldMkLst>
      </pc:sldChg>
      <pc:sldChg chg="modSp mod">
        <pc:chgData name="Jason Potterf (jpotterf)" userId="22bd953d-4196-4f5e-b342-59d7829c9338" providerId="ADAL" clId="{040E2184-36C5-465F-B9C4-C4B8F0532C81}" dt="2025-01-20T21:21:06.711" v="1359" actId="20577"/>
        <pc:sldMkLst>
          <pc:docMk/>
          <pc:sldMk cId="232461445" sldId="265"/>
        </pc:sldMkLst>
      </pc:sldChg>
      <pc:sldChg chg="modSp mod">
        <pc:chgData name="Jason Potterf (jpotterf)" userId="22bd953d-4196-4f5e-b342-59d7829c9338" providerId="ADAL" clId="{040E2184-36C5-465F-B9C4-C4B8F0532C81}" dt="2025-01-20T04:49:24.779" v="452" actId="20577"/>
        <pc:sldMkLst>
          <pc:docMk/>
          <pc:sldMk cId="768535382" sldId="267"/>
        </pc:sldMkLst>
      </pc:sldChg>
      <pc:sldChg chg="modSp mod">
        <pc:chgData name="Jason Potterf (jpotterf)" userId="22bd953d-4196-4f5e-b342-59d7829c9338" providerId="ADAL" clId="{040E2184-36C5-465F-B9C4-C4B8F0532C81}" dt="2025-01-20T21:24:21.554" v="1471" actId="20577"/>
        <pc:sldMkLst>
          <pc:docMk/>
          <pc:sldMk cId="2327013429" sldId="268"/>
        </pc:sldMkLst>
      </pc:sldChg>
      <pc:sldChg chg="modSp mod">
        <pc:chgData name="Jason Potterf (jpotterf)" userId="22bd953d-4196-4f5e-b342-59d7829c9338" providerId="ADAL" clId="{040E2184-36C5-465F-B9C4-C4B8F0532C81}" dt="2025-01-20T21:25:20.783" v="1515" actId="20577"/>
        <pc:sldMkLst>
          <pc:docMk/>
          <pc:sldMk cId="2885668852" sldId="269"/>
        </pc:sldMkLst>
      </pc:sldChg>
    </pc:docChg>
  </pc:docChgLst>
  <pc:docChgLst>
    <pc:chgData name="Jason Potterf (jpotterf)" userId="22bd953d-4196-4f5e-b342-59d7829c9338" providerId="ADAL" clId="{3EA470A6-ACE9-4379-86A6-3DD4675D2A51}"/>
    <pc:docChg chg="undo redo custSel delSld modSld modSection">
      <pc:chgData name="Jason Potterf (jpotterf)" userId="22bd953d-4196-4f5e-b342-59d7829c9338" providerId="ADAL" clId="{3EA470A6-ACE9-4379-86A6-3DD4675D2A51}" dt="2025-06-18T05:28:43.453" v="144" actId="21"/>
      <pc:docMkLst>
        <pc:docMk/>
      </pc:docMkLst>
      <pc:sldChg chg="modSp mod">
        <pc:chgData name="Jason Potterf (jpotterf)" userId="22bd953d-4196-4f5e-b342-59d7829c9338" providerId="ADAL" clId="{3EA470A6-ACE9-4379-86A6-3DD4675D2A51}" dt="2025-06-18T05:28:43.453" v="144" actId="21"/>
        <pc:sldMkLst>
          <pc:docMk/>
          <pc:sldMk cId="641621766" sldId="260"/>
        </pc:sldMkLst>
        <pc:spChg chg="mod">
          <ac:chgData name="Jason Potterf (jpotterf)" userId="22bd953d-4196-4f5e-b342-59d7829c9338" providerId="ADAL" clId="{3EA470A6-ACE9-4379-86A6-3DD4675D2A51}" dt="2025-06-18T05:28:43.453" v="144" actId="21"/>
          <ac:spMkLst>
            <pc:docMk/>
            <pc:sldMk cId="641621766" sldId="260"/>
            <ac:spMk id="2" creationId="{6F722EC4-63D6-4391-BF13-30FEBF4321FE}"/>
          </ac:spMkLst>
        </pc:spChg>
      </pc:sldChg>
      <pc:sldChg chg="modSp mod">
        <pc:chgData name="Jason Potterf (jpotterf)" userId="22bd953d-4196-4f5e-b342-59d7829c9338" providerId="ADAL" clId="{3EA470A6-ACE9-4379-86A6-3DD4675D2A51}" dt="2025-06-15T22:55:34.417" v="64" actId="20577"/>
        <pc:sldMkLst>
          <pc:docMk/>
          <pc:sldMk cId="2928425411" sldId="263"/>
        </pc:sldMkLst>
        <pc:spChg chg="mod">
          <ac:chgData name="Jason Potterf (jpotterf)" userId="22bd953d-4196-4f5e-b342-59d7829c9338" providerId="ADAL" clId="{3EA470A6-ACE9-4379-86A6-3DD4675D2A51}" dt="2025-06-15T22:55:17.719" v="27" actId="20577"/>
          <ac:spMkLst>
            <pc:docMk/>
            <pc:sldMk cId="2928425411" sldId="263"/>
            <ac:spMk id="4" creationId="{6AF70287-0E19-45FC-A2AF-B5D138F1ABB6}"/>
          </ac:spMkLst>
        </pc:spChg>
        <pc:spChg chg="mod">
          <ac:chgData name="Jason Potterf (jpotterf)" userId="22bd953d-4196-4f5e-b342-59d7829c9338" providerId="ADAL" clId="{3EA470A6-ACE9-4379-86A6-3DD4675D2A51}" dt="2025-06-15T22:55:34.417" v="64" actId="20577"/>
          <ac:spMkLst>
            <pc:docMk/>
            <pc:sldMk cId="2928425411" sldId="263"/>
            <ac:spMk id="5" creationId="{138B85B8-CCD5-44B3-9465-CB15ADE74402}"/>
          </ac:spMkLst>
        </pc:spChg>
      </pc:sldChg>
      <pc:sldChg chg="modSp mod">
        <pc:chgData name="Jason Potterf (jpotterf)" userId="22bd953d-4196-4f5e-b342-59d7829c9338" providerId="ADAL" clId="{3EA470A6-ACE9-4379-86A6-3DD4675D2A51}" dt="2025-06-15T22:57:36.732" v="77" actId="6549"/>
        <pc:sldMkLst>
          <pc:docMk/>
          <pc:sldMk cId="232461445" sldId="265"/>
        </pc:sldMkLst>
        <pc:spChg chg="mod">
          <ac:chgData name="Jason Potterf (jpotterf)" userId="22bd953d-4196-4f5e-b342-59d7829c9338" providerId="ADAL" clId="{3EA470A6-ACE9-4379-86A6-3DD4675D2A51}" dt="2025-06-15T22:57:36.732" v="77" actId="6549"/>
          <ac:spMkLst>
            <pc:docMk/>
            <pc:sldMk cId="232461445" sldId="265"/>
            <ac:spMk id="3" creationId="{798A91CC-BA68-4653-B369-CB61C7B15811}"/>
          </ac:spMkLst>
        </pc:spChg>
      </pc:sldChg>
      <pc:sldChg chg="modSp mod">
        <pc:chgData name="Jason Potterf (jpotterf)" userId="22bd953d-4196-4f5e-b342-59d7829c9338" providerId="ADAL" clId="{3EA470A6-ACE9-4379-86A6-3DD4675D2A51}" dt="2025-06-18T05:25:50.033" v="139" actId="6549"/>
        <pc:sldMkLst>
          <pc:docMk/>
          <pc:sldMk cId="2327013429" sldId="268"/>
        </pc:sldMkLst>
        <pc:spChg chg="mod">
          <ac:chgData name="Jason Potterf (jpotterf)" userId="22bd953d-4196-4f5e-b342-59d7829c9338" providerId="ADAL" clId="{3EA470A6-ACE9-4379-86A6-3DD4675D2A51}" dt="2025-06-18T05:25:50.033" v="139" actId="6549"/>
          <ac:spMkLst>
            <pc:docMk/>
            <pc:sldMk cId="2327013429" sldId="268"/>
            <ac:spMk id="3" creationId="{C6083208-0924-4B7B-87DF-D0A6E6DF943D}"/>
          </ac:spMkLst>
        </pc:spChg>
      </pc:sldChg>
      <pc:sldChg chg="modSp mod">
        <pc:chgData name="Jason Potterf (jpotterf)" userId="22bd953d-4196-4f5e-b342-59d7829c9338" providerId="ADAL" clId="{3EA470A6-ACE9-4379-86A6-3DD4675D2A51}" dt="2025-06-15T22:58:03.671" v="79" actId="6549"/>
        <pc:sldMkLst>
          <pc:docMk/>
          <pc:sldMk cId="2885668852" sldId="269"/>
        </pc:sldMkLst>
        <pc:spChg chg="mod">
          <ac:chgData name="Jason Potterf (jpotterf)" userId="22bd953d-4196-4f5e-b342-59d7829c9338" providerId="ADAL" clId="{3EA470A6-ACE9-4379-86A6-3DD4675D2A51}" dt="2025-06-15T22:58:03.671" v="79" actId="6549"/>
          <ac:spMkLst>
            <pc:docMk/>
            <pc:sldMk cId="2885668852" sldId="269"/>
            <ac:spMk id="6" creationId="{5C59E158-23DC-4435-9A31-ADD255F618E5}"/>
          </ac:spMkLst>
        </pc:spChg>
      </pc:sldChg>
      <pc:sldChg chg="del">
        <pc:chgData name="Jason Potterf (jpotterf)" userId="22bd953d-4196-4f5e-b342-59d7829c9338" providerId="ADAL" clId="{3EA470A6-ACE9-4379-86A6-3DD4675D2A51}" dt="2025-06-15T22:57:01.322" v="71" actId="47"/>
        <pc:sldMkLst>
          <pc:docMk/>
          <pc:sldMk cId="2415937847" sldId="270"/>
        </pc:sldMkLst>
      </pc:sldChg>
      <pc:sldChg chg="del">
        <pc:chgData name="Jason Potterf (jpotterf)" userId="22bd953d-4196-4f5e-b342-59d7829c9338" providerId="ADAL" clId="{3EA470A6-ACE9-4379-86A6-3DD4675D2A51}" dt="2025-06-15T22:57:04.797" v="72" actId="47"/>
        <pc:sldMkLst>
          <pc:docMk/>
          <pc:sldMk cId="2722387793" sldId="272"/>
        </pc:sldMkLst>
      </pc:sldChg>
    </pc:docChg>
  </pc:docChgLst>
</pc:chgInfo>
</file>

<file path=ppt/comments/modernComment_101_29DF8C78.xml><?xml version="1.0" encoding="utf-8"?>
<p188:cmLst xmlns:a="http://schemas.openxmlformats.org/drawingml/2006/main" xmlns:r="http://schemas.openxmlformats.org/officeDocument/2006/relationships" xmlns:p188="http://schemas.microsoft.com/office/powerpoint/2018/8/main">
  <p188:cm id="{7BAB73EE-E1DF-49F0-9AF9-A76E0E4E95DF}" authorId="{D6D8606A-E2EA-CFDA-C466-934D6E7C788F}" created="2025-07-29T17:05:19.280">
    <pc:sldMkLst xmlns:pc="http://schemas.microsoft.com/office/powerpoint/2013/main/command">
      <pc:docMk/>
      <pc:sldMk cId="702516344" sldId="257"/>
    </pc:sldMkLst>
    <p188:txBody>
      <a:bodyPr/>
      <a:lstStyle/>
      <a:p>
        <a:r>
          <a:rPr lang="en-US"/>
          <a:t>802.11 WG Comment
2.1 – Suggest changing “a Pin” to “an”. 
The use of Pin in the Title, but it is not in the scope of the project.  Pin should be used in both the Title and the Scope.
Another alternative: The title could also incorporate “optimized for exposed interconnects.”.</a:t>
        </a:r>
      </a:p>
    </p188:txBody>
  </p188:cm>
</p188:cmLst>
</file>

<file path=ppt/comments/modernComment_104_263E5F06.xml><?xml version="1.0" encoding="utf-8"?>
<p188:cmLst xmlns:a="http://schemas.openxmlformats.org/drawingml/2006/main" xmlns:r="http://schemas.openxmlformats.org/officeDocument/2006/relationships" xmlns:p188="http://schemas.microsoft.com/office/powerpoint/2018/8/main">
  <p188:cm id="{57B3CE8D-02E2-4F8E-B01C-A2892B61724F}" authorId="{D6D8606A-E2EA-CFDA-C466-934D6E7C788F}" created="2025-07-28T09:25:41.757">
    <ac:txMkLst xmlns:ac="http://schemas.microsoft.com/office/drawing/2013/main/command">
      <pc:docMk xmlns:pc="http://schemas.microsoft.com/office/powerpoint/2013/main/command"/>
      <pc:sldMk xmlns:pc="http://schemas.microsoft.com/office/powerpoint/2013/main/command" cId="641621766" sldId="260"/>
      <ac:spMk id="2" creationId="{6F722EC4-63D6-4391-BF13-30FEBF4321FE}"/>
      <ac:txMk cp="205" len="3">
        <ac:context len="319" hash="711473473"/>
      </ac:txMk>
    </ac:txMkLst>
    <p188:pos x="2277101" y="1057972"/>
    <p188:replyLst>
      <p188:reply id="{E788F762-174B-4B3E-A5DE-EF60C91F0ABA}" authorId="{D6D8606A-E2EA-CFDA-C466-934D6E7C788F}" created="2025-07-28T15:52:58.563">
        <p188:txBody>
          <a:bodyPr/>
          <a:lstStyle/>
          <a:p>
            <a:r>
              <a:rPr lang="en-US"/>
              <a:t>Confirmed may is a loaded term and should be avoided.</a:t>
            </a:r>
          </a:p>
        </p188:txBody>
      </p188:reply>
    </p188:replyLst>
    <p188:txBody>
      <a:bodyPr/>
      <a:lstStyle/>
      <a:p>
        <a:r>
          <a:rPr lang="en-US"/>
          <a:t>802.1 WG Review Comment
Suggest removing “may” and reword to "Each interface supports... and a
multiport PHY as applicable".</a:t>
        </a:r>
      </a:p>
    </p188:txBody>
  </p188:cm>
  <p188:cm id="{8CD99A70-AD95-4912-90D8-E0907BB52787}" authorId="{D6D8606A-E2EA-CFDA-C466-934D6E7C788F}" created="2025-07-28T13:20:47.368">
    <ac:txMkLst xmlns:ac="http://schemas.microsoft.com/office/drawing/2013/main/command">
      <pc:docMk xmlns:pc="http://schemas.microsoft.com/office/powerpoint/2013/main/command"/>
      <pc:sldMk xmlns:pc="http://schemas.microsoft.com/office/powerpoint/2013/main/command" cId="641621766" sldId="260"/>
      <ac:spMk id="2" creationId="{6F722EC4-63D6-4391-BF13-30FEBF4321FE}"/>
      <ac:txMk cp="167" len="21">
        <ac:context len="319" hash="711473473"/>
      </ac:txMk>
    </ac:txMkLst>
    <p188:pos x="7339857" y="755969"/>
    <p188:txBody>
      <a:bodyPr/>
      <a:lstStyle/>
      <a:p>
        <a:r>
          <a:rPr lang="en-US"/>
          <a:t>802.11 WG Review Comment
Scope doesn’t say pin, but title does. Pick one.</a:t>
        </a:r>
      </a:p>
    </p188:txBody>
  </p188:cm>
</p188:cmLst>
</file>

<file path=ppt/comments/modernComment_109_DDB1485.xml><?xml version="1.0" encoding="utf-8"?>
<p188:cmLst xmlns:a="http://schemas.openxmlformats.org/drawingml/2006/main" xmlns:r="http://schemas.openxmlformats.org/officeDocument/2006/relationships" xmlns:p188="http://schemas.microsoft.com/office/powerpoint/2018/8/main">
  <p188:cm id="{5EAACBC9-BB9F-4F58-A2CC-91208B18198C}" authorId="{D6D8606A-E2EA-CFDA-C466-934D6E7C788F}" created="2025-07-28T13:24:12.527">
    <ac:txMkLst xmlns:ac="http://schemas.microsoft.com/office/drawing/2013/main/command">
      <pc:docMk xmlns:pc="http://schemas.microsoft.com/office/powerpoint/2013/main/command"/>
      <pc:sldMk xmlns:pc="http://schemas.microsoft.com/office/powerpoint/2013/main/command" cId="232461445" sldId="265"/>
      <ac:spMk id="3" creationId="{798A91CC-BA68-4653-B369-CB61C7B15811}"/>
      <ac:txMk cp="182" len="65">
        <ac:context len="751" hash="3648803861"/>
      </ac:txMk>
    </ac:txMkLst>
    <p188:pos x="7427941" y="755969"/>
    <p188:txBody>
      <a:bodyPr/>
      <a:lstStyle/>
      <a:p>
        <a:r>
          <a:rPr lang="en-US"/>
          <a:t>802.11 WG Comment
5.5 There is a list of PHYs: 10BASE-T1L, 10BASE-T1S, proposed 100BASE-T1L, proposed 10BASE-T1M. Each of the standards behind them should be listed in 8.1.  This would give insight into 802.3 for the reader.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18BE7-3B01-4821-B737-193EE78B8227}" type="datetimeFigureOut">
              <a:rPr lang="en-US" smtClean="0"/>
              <a:t>7/28/2025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9862F-A7F3-4729-8079-1771C94EFE99}" type="slidenum">
              <a:rPr lang="en-US" smtClean="0"/>
              <a:t>‹#›</a:t>
            </a:fld>
            <a:endParaRPr lang="en-US"/>
          </a:p>
        </p:txBody>
      </p:sp>
    </p:spTree>
    <p:extLst>
      <p:ext uri="{BB962C8B-B14F-4D97-AF65-F5344CB8AC3E}">
        <p14:creationId xmlns:p14="http://schemas.microsoft.com/office/powerpoint/2010/main" val="265961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E9862F-A7F3-4729-8079-1771C94EFE99}" type="slidenum">
              <a:rPr lang="en-US" smtClean="0"/>
              <a:t>1</a:t>
            </a:fld>
            <a:endParaRPr lang="en-US"/>
          </a:p>
        </p:txBody>
      </p:sp>
    </p:spTree>
    <p:extLst>
      <p:ext uri="{BB962C8B-B14F-4D97-AF65-F5344CB8AC3E}">
        <p14:creationId xmlns:p14="http://schemas.microsoft.com/office/powerpoint/2010/main" val="357886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E9862F-A7F3-4729-8079-1771C94EFE99}" type="slidenum">
              <a:rPr lang="en-US" smtClean="0"/>
              <a:t>5</a:t>
            </a:fld>
            <a:endParaRPr lang="en-US"/>
          </a:p>
        </p:txBody>
      </p:sp>
    </p:spTree>
    <p:extLst>
      <p:ext uri="{BB962C8B-B14F-4D97-AF65-F5344CB8AC3E}">
        <p14:creationId xmlns:p14="http://schemas.microsoft.com/office/powerpoint/2010/main" val="239490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1" name="Text Box 8"/>
          <p:cNvSpPr txBox="1">
            <a:spLocks noChangeArrowheads="1"/>
          </p:cNvSpPr>
          <p:nvPr userDrawn="1"/>
        </p:nvSpPr>
        <p:spPr bwMode="auto">
          <a:xfrm>
            <a:off x="0" y="6589713"/>
            <a:ext cx="25310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 (8</a:t>
            </a:r>
            <a:r>
              <a:rPr lang="en-GB" sz="1200" baseline="30000" dirty="0">
                <a:solidFill>
                  <a:schemeClr val="bg1"/>
                </a:solidFill>
              </a:rPr>
              <a:t>th</a:t>
            </a:r>
            <a:r>
              <a:rPr lang="en-GB" sz="1200" dirty="0">
                <a:solidFill>
                  <a:schemeClr val="bg1"/>
                </a:solidFill>
              </a:rPr>
              <a:t> September 2020)</a:t>
            </a:r>
            <a:endParaRPr lang="en-US" sz="1200" dirty="0">
              <a:solidFill>
                <a:schemeClr val="bg1"/>
              </a:solidFill>
            </a:endParaRPr>
          </a:p>
        </p:txBody>
      </p:sp>
      <p:sp>
        <p:nvSpPr>
          <p:cNvPr id="14" name="Rectangle 13"/>
          <p:cNvSpPr/>
          <p:nvPr userDrawn="1"/>
        </p:nvSpPr>
        <p:spPr>
          <a:xfrm>
            <a:off x="304800" y="1676400"/>
            <a:ext cx="8534400" cy="2462213"/>
          </a:xfrm>
          <a:prstGeom prst="rect">
            <a:avLst/>
          </a:prstGeom>
        </p:spPr>
        <p:txBody>
          <a:bodyPr wrap="square">
            <a:spAutoFit/>
          </a:bodyPr>
          <a:lstStyle/>
          <a:p>
            <a:r>
              <a:rPr lang="en-US" sz="2200" kern="1200" dirty="0">
                <a:solidFill>
                  <a:schemeClr val="tx1"/>
                </a:solidFill>
                <a:effectLst/>
                <a:latin typeface="Arial" pitchFamily="34" charset="0"/>
                <a:ea typeface="+mn-ea"/>
                <a:cs typeface="Arial" pitchFamily="34" charset="0"/>
              </a:rPr>
              <a:t>The PAR form is completed on-line in though the myProject system. Many of the PAR question are proforma and are automatically complete by selecting a IEEE 802.3 amendment project. These items include Standards Committee and the Working Group officers. This </a:t>
            </a:r>
            <a:r>
              <a:rPr lang="en-US" sz="2200" kern="1200" dirty="0" err="1">
                <a:solidFill>
                  <a:schemeClr val="tx1"/>
                </a:solidFill>
                <a:effectLst/>
                <a:latin typeface="Arial" pitchFamily="34" charset="0"/>
                <a:ea typeface="+mn-ea"/>
                <a:cs typeface="Arial" pitchFamily="34" charset="0"/>
              </a:rPr>
              <a:t>slideset</a:t>
            </a:r>
            <a:r>
              <a:rPr lang="en-US" sz="2200" kern="1200" dirty="0">
                <a:solidFill>
                  <a:schemeClr val="tx1"/>
                </a:solidFill>
                <a:effectLst/>
                <a:latin typeface="Arial" pitchFamily="34" charset="0"/>
                <a:ea typeface="+mn-ea"/>
                <a:cs typeface="Arial" pitchFamily="34" charset="0"/>
              </a:rPr>
              <a:t> therefore provides the major items from the PAR form to assist in consensus building leading up to approving a completed draft PAR form.</a:t>
            </a:r>
          </a:p>
        </p:txBody>
      </p:sp>
      <p:sp>
        <p:nvSpPr>
          <p:cNvPr id="15" name="Rectangle 14"/>
          <p:cNvSpPr/>
          <p:nvPr userDrawn="1"/>
        </p:nvSpPr>
        <p:spPr>
          <a:xfrm>
            <a:off x="152400" y="304800"/>
            <a:ext cx="8763000" cy="1323439"/>
          </a:xfrm>
          <a:prstGeom prst="rect">
            <a:avLst/>
          </a:prstGeom>
        </p:spPr>
        <p:txBody>
          <a:bodyPr wrap="square">
            <a:spAutoFit/>
          </a:bodyPr>
          <a:lstStyle/>
          <a:p>
            <a:pPr algn="ctr"/>
            <a:r>
              <a:rPr lang="en-US" sz="4000" dirty="0">
                <a:latin typeface="Arial" pitchFamily="34" charset="0"/>
                <a:cs typeface="Arial" pitchFamily="34" charset="0"/>
              </a:rPr>
              <a:t>IEEE 802.3 Major PAR</a:t>
            </a:r>
            <a:br>
              <a:rPr lang="en-US" sz="4000" dirty="0">
                <a:latin typeface="Arial" pitchFamily="34" charset="0"/>
                <a:cs typeface="Arial" pitchFamily="34" charset="0"/>
              </a:rPr>
            </a:br>
            <a:r>
              <a:rPr lang="en-US" sz="4000" dirty="0">
                <a:latin typeface="Arial" pitchFamily="34" charset="0"/>
                <a:cs typeface="Arial" pitchFamily="34" charset="0"/>
              </a:rPr>
              <a:t>form questions</a:t>
            </a:r>
          </a:p>
        </p:txBody>
      </p:sp>
      <p:sp>
        <p:nvSpPr>
          <p:cNvPr id="12" name="Rectangle 11">
            <a:extLst>
              <a:ext uri="{FF2B5EF4-FFF2-40B4-BE49-F238E27FC236}">
                <a16:creationId xmlns:a16="http://schemas.microsoft.com/office/drawing/2014/main" id="{75A5A496-38D3-4379-BD7F-332BA0723FD5}"/>
              </a:ext>
            </a:extLst>
          </p:cNvPr>
          <p:cNvSpPr/>
          <p:nvPr userDrawn="1"/>
        </p:nvSpPr>
        <p:spPr>
          <a:xfrm>
            <a:off x="1256973" y="4217313"/>
            <a:ext cx="6553200" cy="430887"/>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ctr">
              <a:lnSpc>
                <a:spcPct val="90000"/>
              </a:lnSpc>
              <a:spcBef>
                <a:spcPct val="20000"/>
              </a:spcBef>
            </a:pPr>
            <a:r>
              <a:rPr lang="en-US" sz="2200" dirty="0">
                <a:latin typeface="Arial" pitchFamily="34" charset="0"/>
              </a:rPr>
              <a:t>All acronyms shall be spelled out at first use.</a:t>
            </a:r>
          </a:p>
        </p:txBody>
      </p:sp>
      <p:sp>
        <p:nvSpPr>
          <p:cNvPr id="13" name="Rectangle 12">
            <a:extLst>
              <a:ext uri="{FF2B5EF4-FFF2-40B4-BE49-F238E27FC236}">
                <a16:creationId xmlns:a16="http://schemas.microsoft.com/office/drawing/2014/main" id="{180F55E0-29D7-4B47-9DE7-79AAE4D4FA2C}"/>
              </a:ext>
            </a:extLst>
          </p:cNvPr>
          <p:cNvSpPr/>
          <p:nvPr userDrawn="1"/>
        </p:nvSpPr>
        <p:spPr>
          <a:xfrm>
            <a:off x="152400" y="6245423"/>
            <a:ext cx="8839200" cy="307777"/>
          </a:xfrm>
          <a:prstGeom prst="rect">
            <a:avLst/>
          </a:prstGeom>
          <a:noFill/>
        </p:spPr>
        <p:txBody>
          <a:bodyPr wrap="square">
            <a:spAutoFit/>
          </a:bodyPr>
          <a:lstStyle/>
          <a:p>
            <a:pPr algn="l"/>
            <a:r>
              <a:rPr lang="en-US" sz="1400" kern="1200" dirty="0">
                <a:solidFill>
                  <a:schemeClr val="tx1"/>
                </a:solidFill>
                <a:effectLst/>
                <a:latin typeface="Arial" pitchFamily="34" charset="0"/>
                <a:ea typeface="+mn-ea"/>
                <a:cs typeface="Arial" pitchFamily="34" charset="0"/>
              </a:rPr>
              <a:t>To add a continuation slide: CTRL-M -&gt; right click new slide -&gt; Layout -&gt; select ‘Continued’ layout</a:t>
            </a:r>
          </a:p>
        </p:txBody>
      </p:sp>
    </p:spTree>
    <p:extLst>
      <p:ext uri="{BB962C8B-B14F-4D97-AF65-F5344CB8AC3E}">
        <p14:creationId xmlns:p14="http://schemas.microsoft.com/office/powerpoint/2010/main" val="124858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6_Stakeholder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5.6 – Stakeholders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5.6 Stakeholders for the Standard:</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700" dirty="0">
                <a:solidFill>
                  <a:srgbClr val="000000"/>
                </a:solidFill>
                <a:latin typeface="Arial" panose="020B0604020202020204" pitchFamily="34" charset="0"/>
              </a:rPr>
              <a:t>The stakeholders (e.g., telecom, medical, environmental) for the standard consist of any parties that have an interest in or may be impacted by the development of the standard.</a:t>
            </a:r>
          </a:p>
        </p:txBody>
      </p:sp>
      <p:sp>
        <p:nvSpPr>
          <p:cNvPr id="17" name="Text Placeholder 2">
            <a:extLst>
              <a:ext uri="{FF2B5EF4-FFF2-40B4-BE49-F238E27FC236}">
                <a16:creationId xmlns:a16="http://schemas.microsoft.com/office/drawing/2014/main" id="{110FCFFF-5EDE-4151-80A6-3847C0369F1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59096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1_Similar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7.1 – Similar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334000"/>
            <a:ext cx="7993062"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Identify any standard(s) or project(s) of similar scope(s), both within or outside of the IEEE, and explain the need for an additional standard in this area. </a:t>
            </a: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None/>
              <a:tabLst/>
              <a:defRPr/>
            </a:pPr>
            <a:r>
              <a:rPr lang="en-US" altLang="en-US" dirty="0">
                <a:latin typeface="Arial" panose="020B0604020202020204" pitchFamily="34" charset="0"/>
                <a:cs typeface="Arial" panose="020B0604020202020204" pitchFamily="34" charset="0"/>
              </a:rPr>
              <a:t>For any standard(s) or project(s) of similar scope(s) add ‘Project slide(s)’</a:t>
            </a:r>
            <a:br>
              <a:rPr lang="en-US" altLang="en-US" dirty="0">
                <a:latin typeface="Arial" panose="020B0604020202020204" pitchFamily="34" charset="0"/>
                <a:cs typeface="Arial" panose="020B0604020202020204" pitchFamily="34" charset="0"/>
              </a:rPr>
            </a:br>
            <a:r>
              <a:rPr lang="en-US" sz="1800" kern="1200" dirty="0">
                <a:solidFill>
                  <a:schemeClr val="tx1"/>
                </a:solidFill>
                <a:effectLst/>
                <a:latin typeface="Arial" pitchFamily="34" charset="0"/>
                <a:ea typeface="+mn-ea"/>
                <a:cs typeface="Arial" pitchFamily="34" charset="0"/>
              </a:rPr>
              <a:t>To add: CTRL-M -&gt; right click new slide -&gt; Layout -&gt; select ‘Project’ layout</a:t>
            </a:r>
          </a:p>
          <a:p>
            <a:pPr>
              <a:lnSpc>
                <a:spcPct val="80000"/>
              </a:lnSpc>
              <a:spcBef>
                <a:spcPct val="20000"/>
              </a:spcBef>
              <a:buFont typeface="Arial" panose="020B0604020202020204" pitchFamily="34" charset="0"/>
              <a:buNone/>
            </a:pPr>
            <a:endParaRPr lang="en-US" altLang="en-US" dirty="0">
              <a:latin typeface="Arial" panose="020B0604020202020204" pitchFamily="34" charset="0"/>
              <a:cs typeface="Arial" panose="020B0604020202020204" pitchFamily="34" charset="0"/>
            </a:endParaRP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7.1 Are there other standards or projects with a similar scope? (Yes or No)?</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25649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If yes, please explain:</a:t>
            </a:r>
          </a:p>
        </p:txBody>
      </p:sp>
      <p:sp>
        <p:nvSpPr>
          <p:cNvPr id="20" name="Text Placeholder 2">
            <a:extLst>
              <a:ext uri="{FF2B5EF4-FFF2-40B4-BE49-F238E27FC236}">
                <a16:creationId xmlns:a16="http://schemas.microsoft.com/office/drawing/2014/main" id="{A1DC89E3-04B9-4EAE-BA40-5FFD6734D59D}"/>
              </a:ext>
            </a:extLst>
          </p:cNvPr>
          <p:cNvSpPr>
            <a:spLocks noGrp="1"/>
          </p:cNvSpPr>
          <p:nvPr>
            <p:ph type="body" sz="quarter" idx="11"/>
          </p:nvPr>
        </p:nvSpPr>
        <p:spPr>
          <a:xfrm>
            <a:off x="684213" y="2965044"/>
            <a:ext cx="7920037" cy="206415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75FDCF41-B98E-454B-BD15-B94432794FA3}"/>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006529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oject">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Similar scope project</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Standards Committee Organization</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37841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Title:</a:t>
            </a:r>
          </a:p>
        </p:txBody>
      </p:sp>
      <p:sp>
        <p:nvSpPr>
          <p:cNvPr id="20" name="Text Placeholder 2">
            <a:extLst>
              <a:ext uri="{FF2B5EF4-FFF2-40B4-BE49-F238E27FC236}">
                <a16:creationId xmlns:a16="http://schemas.microsoft.com/office/drawing/2014/main" id="{A1DC89E3-04B9-4EAE-BA40-5FFD6734D59D}"/>
              </a:ext>
            </a:extLst>
          </p:cNvPr>
          <p:cNvSpPr>
            <a:spLocks noGrp="1"/>
          </p:cNvSpPr>
          <p:nvPr>
            <p:ph type="body" sz="quarter" idx="11"/>
          </p:nvPr>
        </p:nvSpPr>
        <p:spPr>
          <a:xfrm>
            <a:off x="684213" y="4184243"/>
            <a:ext cx="7920037" cy="1525181"/>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75FDCF41-B98E-454B-BD15-B94432794FA3}"/>
              </a:ext>
            </a:extLst>
          </p:cNvPr>
          <p:cNvSpPr>
            <a:spLocks noGrp="1"/>
          </p:cNvSpPr>
          <p:nvPr>
            <p:ph type="body" sz="quarter" idx="12"/>
          </p:nvPr>
        </p:nvSpPr>
        <p:spPr>
          <a:xfrm>
            <a:off x="685800" y="1832034"/>
            <a:ext cx="7920037" cy="775298"/>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
        <p:nvSpPr>
          <p:cNvPr id="17" name="Text Box 11">
            <a:extLst>
              <a:ext uri="{FF2B5EF4-FFF2-40B4-BE49-F238E27FC236}">
                <a16:creationId xmlns:a16="http://schemas.microsoft.com/office/drawing/2014/main" id="{C461BCD4-26C9-42A1-96A9-8F2DBE684580}"/>
              </a:ext>
            </a:extLst>
          </p:cNvPr>
          <p:cNvSpPr txBox="1">
            <a:spLocks noChangeArrowheads="1"/>
          </p:cNvSpPr>
          <p:nvPr userDrawn="1"/>
        </p:nvSpPr>
        <p:spPr bwMode="auto">
          <a:xfrm>
            <a:off x="685800" y="5715000"/>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Date:</a:t>
            </a:r>
          </a:p>
        </p:txBody>
      </p:sp>
      <p:sp>
        <p:nvSpPr>
          <p:cNvPr id="21" name="Text Box 11">
            <a:extLst>
              <a:ext uri="{FF2B5EF4-FFF2-40B4-BE49-F238E27FC236}">
                <a16:creationId xmlns:a16="http://schemas.microsoft.com/office/drawing/2014/main" id="{71BC93D1-E759-4665-81CC-C65B4D520510}"/>
              </a:ext>
            </a:extLst>
          </p:cNvPr>
          <p:cNvSpPr txBox="1">
            <a:spLocks noChangeArrowheads="1"/>
          </p:cNvSpPr>
          <p:nvPr userDrawn="1"/>
        </p:nvSpPr>
        <p:spPr bwMode="auto">
          <a:xfrm>
            <a:off x="676555" y="2608728"/>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Number:</a:t>
            </a:r>
          </a:p>
        </p:txBody>
      </p:sp>
      <p:sp>
        <p:nvSpPr>
          <p:cNvPr id="24" name="Text Placeholder 2">
            <a:extLst>
              <a:ext uri="{FF2B5EF4-FFF2-40B4-BE49-F238E27FC236}">
                <a16:creationId xmlns:a16="http://schemas.microsoft.com/office/drawing/2014/main" id="{AEFFEB9E-27E4-4A06-BBB2-11080040570B}"/>
              </a:ext>
            </a:extLst>
          </p:cNvPr>
          <p:cNvSpPr>
            <a:spLocks noGrp="1"/>
          </p:cNvSpPr>
          <p:nvPr>
            <p:ph type="body" sz="quarter" idx="13"/>
          </p:nvPr>
        </p:nvSpPr>
        <p:spPr>
          <a:xfrm>
            <a:off x="685800" y="3007440"/>
            <a:ext cx="7920037" cy="775297"/>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
        <p:nvSpPr>
          <p:cNvPr id="25" name="Text Placeholder 2">
            <a:extLst>
              <a:ext uri="{FF2B5EF4-FFF2-40B4-BE49-F238E27FC236}">
                <a16:creationId xmlns:a16="http://schemas.microsoft.com/office/drawing/2014/main" id="{3375EEA7-EEAF-4217-B764-90ECAC5046E6}"/>
              </a:ext>
            </a:extLst>
          </p:cNvPr>
          <p:cNvSpPr>
            <a:spLocks noGrp="1"/>
          </p:cNvSpPr>
          <p:nvPr>
            <p:ph type="body" sz="quarter" idx="14"/>
          </p:nvPr>
        </p:nvSpPr>
        <p:spPr>
          <a:xfrm>
            <a:off x="685800" y="6127942"/>
            <a:ext cx="7920037" cy="43855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Tree>
    <p:extLst>
      <p:ext uri="{BB962C8B-B14F-4D97-AF65-F5344CB8AC3E}">
        <p14:creationId xmlns:p14="http://schemas.microsoft.com/office/powerpoint/2010/main" val="2046867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1_Additional_note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8.1 – Additional notes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Additional Explanatory Notes:</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800" dirty="0">
                <a:solidFill>
                  <a:srgbClr val="000000"/>
                </a:solidFill>
                <a:latin typeface="Arial" panose="020B0604020202020204" pitchFamily="34" charset="0"/>
              </a:rPr>
              <a:t>If there is any further information that may assist </a:t>
            </a:r>
            <a:r>
              <a:rPr lang="en-US" altLang="en-US" sz="1800" dirty="0" err="1">
                <a:solidFill>
                  <a:srgbClr val="000000"/>
                </a:solidFill>
                <a:latin typeface="Arial" panose="020B0604020202020204" pitchFamily="34" charset="0"/>
              </a:rPr>
              <a:t>NesCom</a:t>
            </a:r>
            <a:r>
              <a:rPr lang="en-US" altLang="en-US" sz="1800" dirty="0">
                <a:solidFill>
                  <a:srgbClr val="000000"/>
                </a:solidFill>
                <a:latin typeface="Arial" panose="020B0604020202020204" pitchFamily="34" charset="0"/>
              </a:rPr>
              <a:t> in recommending approval for this project, include this information here. The title of any documents referenced in the PAR should be listed here.</a:t>
            </a:r>
          </a:p>
        </p:txBody>
      </p:sp>
      <p:sp>
        <p:nvSpPr>
          <p:cNvPr id="17" name="Text Placeholder 2">
            <a:extLst>
              <a:ext uri="{FF2B5EF4-FFF2-40B4-BE49-F238E27FC236}">
                <a16:creationId xmlns:a16="http://schemas.microsoft.com/office/drawing/2014/main" id="{110FCFFF-5EDE-4151-80A6-3847C0369F1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554657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inued">
    <p:spTree>
      <p:nvGrpSpPr>
        <p:cNvPr id="1" name=""/>
        <p:cNvGrpSpPr/>
        <p:nvPr/>
      </p:nvGrpSpPr>
      <p:grpSpPr>
        <a:xfrm>
          <a:off x="0" y="0"/>
          <a:ext cx="0" cy="0"/>
          <a:chOff x="0" y="0"/>
          <a:chExt cx="0" cy="0"/>
        </a:xfrm>
      </p:grpSpPr>
      <p:sp>
        <p:nvSpPr>
          <p:cNvPr id="11" name="Rectangle 9">
            <a:extLst>
              <a:ext uri="{FF2B5EF4-FFF2-40B4-BE49-F238E27FC236}">
                <a16:creationId xmlns:a16="http://schemas.microsoft.com/office/drawing/2014/main" id="{EAF9352C-FA06-43B5-B78E-2C05ECFEC56D}"/>
              </a:ext>
            </a:extLst>
          </p:cNvPr>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7">
            <a:extLst>
              <a:ext uri="{FF2B5EF4-FFF2-40B4-BE49-F238E27FC236}">
                <a16:creationId xmlns:a16="http://schemas.microsoft.com/office/drawing/2014/main" id="{0B6D215A-0894-43D8-8526-D71B25A0307C}"/>
              </a:ext>
            </a:extLst>
          </p:cNvPr>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5" name="Text Box 9">
            <a:extLst>
              <a:ext uri="{FF2B5EF4-FFF2-40B4-BE49-F238E27FC236}">
                <a16:creationId xmlns:a16="http://schemas.microsoft.com/office/drawing/2014/main" id="{F64B27CF-CD36-4031-9C58-76FCD2D6E7D2}"/>
              </a:ext>
            </a:extLst>
          </p:cNvPr>
          <p:cNvSpPr txBox="1">
            <a:spLocks noChangeArrowheads="1"/>
          </p:cNvSpPr>
          <p:nvPr userDrawn="1"/>
        </p:nvSpPr>
        <p:spPr bwMode="auto">
          <a:xfrm>
            <a:off x="0" y="6597650"/>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IEEE 802.3 Ethernet Working Group - </a:t>
            </a:r>
            <a:r>
              <a:rPr lang="en-US" altLang="en-US" sz="1200" dirty="0">
                <a:solidFill>
                  <a:schemeClr val="bg1"/>
                </a:solidFill>
              </a:rPr>
              <a:t>PAR questions</a:t>
            </a:r>
          </a:p>
        </p:txBody>
      </p:sp>
      <p:sp>
        <p:nvSpPr>
          <p:cNvPr id="16" name="Text Box 8">
            <a:extLst>
              <a:ext uri="{FF2B5EF4-FFF2-40B4-BE49-F238E27FC236}">
                <a16:creationId xmlns:a16="http://schemas.microsoft.com/office/drawing/2014/main" id="{BD6D88B9-009A-4F38-ACA8-2F97A975768D}"/>
              </a:ext>
            </a:extLst>
          </p:cNvPr>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7" name="Line 6">
            <a:extLst>
              <a:ext uri="{FF2B5EF4-FFF2-40B4-BE49-F238E27FC236}">
                <a16:creationId xmlns:a16="http://schemas.microsoft.com/office/drawing/2014/main" id="{2488D803-4F53-4852-9505-95F93E0368BF}"/>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Rectangle 10">
            <a:extLst>
              <a:ext uri="{FF2B5EF4-FFF2-40B4-BE49-F238E27FC236}">
                <a16:creationId xmlns:a16="http://schemas.microsoft.com/office/drawing/2014/main" id="{92C6DE52-EED0-4CA4-AA3B-1C8990FA7FB9}"/>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Continued</a:t>
            </a:r>
          </a:p>
        </p:txBody>
      </p:sp>
      <p:sp>
        <p:nvSpPr>
          <p:cNvPr id="19" name="Rectangle 3">
            <a:extLst>
              <a:ext uri="{FF2B5EF4-FFF2-40B4-BE49-F238E27FC236}">
                <a16:creationId xmlns:a16="http://schemas.microsoft.com/office/drawing/2014/main" id="{744A80A7-47A3-46D7-B707-8975418A44FA}"/>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Placeholder 2">
            <a:extLst>
              <a:ext uri="{FF2B5EF4-FFF2-40B4-BE49-F238E27FC236}">
                <a16:creationId xmlns:a16="http://schemas.microsoft.com/office/drawing/2014/main" id="{D3FE9E52-6018-420C-9F77-41512E7BC8ED}"/>
              </a:ext>
            </a:extLst>
          </p:cNvPr>
          <p:cNvSpPr>
            <a:spLocks noGrp="1"/>
          </p:cNvSpPr>
          <p:nvPr>
            <p:ph type="body" sz="quarter" idx="10"/>
          </p:nvPr>
        </p:nvSpPr>
        <p:spPr>
          <a:xfrm>
            <a:off x="684213" y="1447804"/>
            <a:ext cx="7920037" cy="5018079"/>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351839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1_Project_Titl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dirty="0">
                <a:solidFill>
                  <a:schemeClr val="tx1"/>
                </a:solidFill>
                <a:latin typeface="Arial" panose="020B0604020202020204" pitchFamily="34" charset="0"/>
                <a:cs typeface="Arial" panose="020B0604020202020204" pitchFamily="34" charset="0"/>
              </a:rPr>
              <a:t>PAR item </a:t>
            </a:r>
            <a:r>
              <a:rPr lang="en-US" altLang="en-US" sz="4000" dirty="0">
                <a:solidFill>
                  <a:schemeClr val="tx1"/>
                </a:solidFill>
                <a:latin typeface="Arial" panose="020B0604020202020204" pitchFamily="34" charset="0"/>
                <a:cs typeface="Arial" panose="020B0604020202020204" pitchFamily="34" charset="0"/>
              </a:rPr>
              <a:t>2.1 – Project title</a:t>
            </a:r>
          </a:p>
        </p:txBody>
      </p:sp>
      <p:sp>
        <p:nvSpPr>
          <p:cNvPr id="17" name="Text Box 14">
            <a:extLst>
              <a:ext uri="{FF2B5EF4-FFF2-40B4-BE49-F238E27FC236}">
                <a16:creationId xmlns:a16="http://schemas.microsoft.com/office/drawing/2014/main" id="{23C45BAD-C4F4-40CD-9BC0-FEC6407AACE2}"/>
              </a:ext>
            </a:extLst>
          </p:cNvPr>
          <p:cNvSpPr txBox="1">
            <a:spLocks noChangeArrowheads="1"/>
          </p:cNvSpPr>
          <p:nvPr userDrawn="1"/>
        </p:nvSpPr>
        <p:spPr bwMode="auto">
          <a:xfrm>
            <a:off x="323850" y="5629275"/>
            <a:ext cx="8640763"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The title of the base standard is </a:t>
            </a:r>
            <a:r>
              <a:rPr lang="en-US" altLang="en-US" dirty="0" err="1">
                <a:latin typeface="Arial" panose="020B0604020202020204" pitchFamily="34" charset="0"/>
                <a:cs typeface="Arial" panose="020B0604020202020204" pitchFamily="34" charset="0"/>
              </a:rPr>
              <a:t>uneditable</a:t>
            </a:r>
            <a:r>
              <a:rPr lang="en-US" altLang="en-US" dirty="0">
                <a:latin typeface="Arial" panose="020B0604020202020204" pitchFamily="34" charset="0"/>
                <a:cs typeface="Arial" panose="020B0604020202020204" pitchFamily="34" charset="0"/>
              </a:rPr>
              <a:t>. Please enter the amendment title in the text box. The title should be sufficiently </a:t>
            </a:r>
            <a:r>
              <a:rPr lang="en-US" altLang="en-US" dirty="0" err="1">
                <a:latin typeface="Arial" panose="020B0604020202020204" pitchFamily="34" charset="0"/>
                <a:cs typeface="Arial" panose="020B0604020202020204" pitchFamily="34" charset="0"/>
              </a:rPr>
              <a:t>unambigious</a:t>
            </a:r>
            <a:r>
              <a:rPr lang="en-US" altLang="en-US" dirty="0">
                <a:latin typeface="Arial" panose="020B0604020202020204" pitchFamily="34" charset="0"/>
                <a:cs typeface="Arial" panose="020B0604020202020204" pitchFamily="34" charset="0"/>
              </a:rPr>
              <a:t>, understandable by </a:t>
            </a:r>
            <a:r>
              <a:rPr lang="en-US" altLang="en-US" dirty="0" err="1">
                <a:latin typeface="Arial" panose="020B0604020202020204" pitchFamily="34" charset="0"/>
                <a:cs typeface="Arial" panose="020B0604020202020204" pitchFamily="34" charset="0"/>
              </a:rPr>
              <a:t>NesCom</a:t>
            </a:r>
            <a:r>
              <a:rPr lang="en-US" altLang="en-US" dirty="0">
                <a:latin typeface="Arial" panose="020B0604020202020204" pitchFamily="34" charset="0"/>
                <a:cs typeface="Arial" panose="020B0604020202020204" pitchFamily="34" charset="0"/>
              </a:rPr>
              <a:t> member not from the society that submitted the PAR. All acronyms shall be spelled out in the title.</a:t>
            </a:r>
          </a:p>
        </p:txBody>
      </p:sp>
      <p:sp>
        <p:nvSpPr>
          <p:cNvPr id="18" name="Text Box 15">
            <a:extLst>
              <a:ext uri="{FF2B5EF4-FFF2-40B4-BE49-F238E27FC236}">
                <a16:creationId xmlns:a16="http://schemas.microsoft.com/office/drawing/2014/main" id="{CA90FA55-1D02-490E-87C2-0DAAFEEDBC0D}"/>
              </a:ext>
            </a:extLst>
          </p:cNvPr>
          <p:cNvSpPr txBox="1">
            <a:spLocks noChangeArrowheads="1"/>
          </p:cNvSpPr>
          <p:nvPr userDrawn="1"/>
        </p:nvSpPr>
        <p:spPr bwMode="auto">
          <a:xfrm>
            <a:off x="684213" y="1431925"/>
            <a:ext cx="79263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 title: Standard for Ethernet Amendment:</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 name="Text Placeholder 2">
            <a:extLst>
              <a:ext uri="{FF2B5EF4-FFF2-40B4-BE49-F238E27FC236}">
                <a16:creationId xmlns:a16="http://schemas.microsoft.com/office/drawing/2014/main" id="{DF62DB0D-844D-4E52-8194-E2EAC5028C65}"/>
              </a:ext>
            </a:extLst>
          </p:cNvPr>
          <p:cNvSpPr>
            <a:spLocks noGrp="1"/>
          </p:cNvSpPr>
          <p:nvPr>
            <p:ph type="body" sz="quarter" idx="10"/>
          </p:nvPr>
        </p:nvSpPr>
        <p:spPr>
          <a:xfrm>
            <a:off x="684213" y="1752600"/>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05656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2_and_4_3_Project_date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4.2 and 4.3 Project dates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2754313"/>
            <a:ext cx="79930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Enter the date the draft standard is planned to be submitted to IEEE-SA for Initial Standards Association Ballot.</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4.2 Expected Date of submission of draft to the IEEE-SA for Initial Standards Association Ballot:</a:t>
            </a:r>
          </a:p>
        </p:txBody>
      </p:sp>
      <p:sp>
        <p:nvSpPr>
          <p:cNvPr id="14" name="Text Box 13">
            <a:extLst>
              <a:ext uri="{FF2B5EF4-FFF2-40B4-BE49-F238E27FC236}">
                <a16:creationId xmlns:a16="http://schemas.microsoft.com/office/drawing/2014/main" id="{C38ED8E8-9ACB-4427-A63B-2D9E0D4AA687}"/>
              </a:ext>
            </a:extLst>
          </p:cNvPr>
          <p:cNvSpPr txBox="1">
            <a:spLocks noChangeArrowheads="1"/>
          </p:cNvSpPr>
          <p:nvPr userDrawn="1"/>
        </p:nvSpPr>
        <p:spPr bwMode="auto">
          <a:xfrm>
            <a:off x="684213" y="4724400"/>
            <a:ext cx="7993062"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Enter the date the draft standard is planned to be submitted to RevCom for processing (not to exceed four years from the date of PAR submission). </a:t>
            </a:r>
            <a:r>
              <a:rPr lang="en-US" altLang="en-US" b="1" dirty="0">
                <a:latin typeface="Arial" panose="020B0604020202020204" pitchFamily="34" charset="0"/>
                <a:cs typeface="Arial" panose="020B0604020202020204" pitchFamily="34" charset="0"/>
              </a:rPr>
              <a:t>It is suggested to allow at least six months after Initial Standards Association Ballot for the ballot process.</a:t>
            </a:r>
            <a:r>
              <a:rPr lang="en-US" altLang="en-US" dirty="0">
                <a:latin typeface="Arial" panose="020B0604020202020204" pitchFamily="34" charset="0"/>
                <a:cs typeface="Arial" panose="020B0604020202020204" pitchFamily="34" charset="0"/>
              </a:rPr>
              <a:t> Cutoff dates for submitting draft standards to RevCom can be found in the yearly calendar located: http://standards.ieee.org/about/sasb/meetings.html.</a:t>
            </a:r>
          </a:p>
        </p:txBody>
      </p:sp>
      <p:sp>
        <p:nvSpPr>
          <p:cNvPr id="20" name="Text Box 14">
            <a:extLst>
              <a:ext uri="{FF2B5EF4-FFF2-40B4-BE49-F238E27FC236}">
                <a16:creationId xmlns:a16="http://schemas.microsoft.com/office/drawing/2014/main" id="{D862EA3D-C5E4-433D-BDF4-FF8016160452}"/>
              </a:ext>
            </a:extLst>
          </p:cNvPr>
          <p:cNvSpPr txBox="1">
            <a:spLocks noChangeArrowheads="1"/>
          </p:cNvSpPr>
          <p:nvPr userDrawn="1"/>
        </p:nvSpPr>
        <p:spPr bwMode="auto">
          <a:xfrm>
            <a:off x="684213" y="3717925"/>
            <a:ext cx="79200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4.3 Projected Completion Date for Submittal to RevCom:</a:t>
            </a:r>
          </a:p>
        </p:txBody>
      </p:sp>
      <p:sp>
        <p:nvSpPr>
          <p:cNvPr id="17" name="Text Placeholder 2">
            <a:extLst>
              <a:ext uri="{FF2B5EF4-FFF2-40B4-BE49-F238E27FC236}">
                <a16:creationId xmlns:a16="http://schemas.microsoft.com/office/drawing/2014/main" id="{6F48946A-9FBF-4273-BA27-274760F72F20}"/>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344474CD-A4B2-4F8B-A6A7-00ED037C1B61}"/>
              </a:ext>
            </a:extLst>
          </p:cNvPr>
          <p:cNvSpPr>
            <a:spLocks noGrp="1"/>
          </p:cNvSpPr>
          <p:nvPr>
            <p:ph type="body" sz="quarter" idx="13"/>
          </p:nvPr>
        </p:nvSpPr>
        <p:spPr>
          <a:xfrm>
            <a:off x="685800" y="4114800"/>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94798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1_Project participation">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5.1 – Project participation</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2754313"/>
            <a:ext cx="79930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This includes Working Group members, additional non-voting participants.</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5.1 Approximate number of people expected to be actively involved in the development of this project:</a:t>
            </a:r>
          </a:p>
        </p:txBody>
      </p:sp>
      <p:sp>
        <p:nvSpPr>
          <p:cNvPr id="14" name="Text Placeholder 2">
            <a:extLst>
              <a:ext uri="{FF2B5EF4-FFF2-40B4-BE49-F238E27FC236}">
                <a16:creationId xmlns:a16="http://schemas.microsoft.com/office/drawing/2014/main" id="{91D7CB6D-286D-405E-998C-3049C1620B57}"/>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6789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2A_Standard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a:t>
            </a:r>
            <a:r>
              <a:rPr lang="fr-FR" altLang="en-US" sz="4000" dirty="0" err="1">
                <a:solidFill>
                  <a:schemeClr val="tx1"/>
                </a:solidFill>
                <a:latin typeface="Arial" panose="020B0604020202020204" pitchFamily="34" charset="0"/>
                <a:cs typeface="Arial" panose="020B0604020202020204" pitchFamily="34" charset="0"/>
              </a:rPr>
              <a:t>5.2A</a:t>
            </a:r>
            <a:r>
              <a:rPr lang="fr-FR" altLang="en-US" sz="4000" dirty="0">
                <a:solidFill>
                  <a:schemeClr val="tx1"/>
                </a:solidFill>
                <a:latin typeface="Arial" panose="020B0604020202020204" pitchFamily="34" charset="0"/>
                <a:cs typeface="Arial" panose="020B0604020202020204" pitchFamily="34" charset="0"/>
              </a:rPr>
              <a:t> – Standard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 name="Text Box 10">
            <a:extLst>
              <a:ext uri="{FF2B5EF4-FFF2-40B4-BE49-F238E27FC236}">
                <a16:creationId xmlns:a16="http://schemas.microsoft.com/office/drawing/2014/main" id="{A0158429-9D26-483D-A879-1B4010D7E68C}"/>
              </a:ext>
            </a:extLst>
          </p:cNvPr>
          <p:cNvSpPr txBox="1">
            <a:spLocks noChangeArrowheads="1"/>
          </p:cNvSpPr>
          <p:nvPr userDrawn="1"/>
        </p:nvSpPr>
        <p:spPr bwMode="auto">
          <a:xfrm>
            <a:off x="684213" y="1481483"/>
            <a:ext cx="7920037" cy="408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kern="1200" dirty="0" err="1">
                <a:solidFill>
                  <a:schemeClr val="tx1"/>
                </a:solidFill>
                <a:latin typeface="Arial" panose="020B0604020202020204" pitchFamily="34" charset="0"/>
                <a:ea typeface="+mn-ea"/>
                <a:cs typeface="Arial" panose="020B0604020202020204" pitchFamily="34" charset="0"/>
              </a:rPr>
              <a:t>5.2A</a:t>
            </a:r>
            <a:r>
              <a:rPr lang="en-US" altLang="en-US" sz="2000" kern="1200" dirty="0">
                <a:solidFill>
                  <a:schemeClr val="tx1"/>
                </a:solidFill>
                <a:latin typeface="Arial" panose="020B0604020202020204" pitchFamily="34" charset="0"/>
                <a:ea typeface="+mn-ea"/>
                <a:cs typeface="Arial" panose="020B0604020202020204" pitchFamily="34" charset="0"/>
              </a:rPr>
              <a:t> Scope of the complete standard:</a:t>
            </a:r>
          </a:p>
          <a:p>
            <a:pPr algn="l">
              <a:lnSpc>
                <a:spcPct val="90000"/>
              </a:lnSpc>
            </a:pPr>
            <a:br>
              <a:rPr lang="en-GB" altLang="en-US" sz="1200" kern="1200" dirty="0">
                <a:solidFill>
                  <a:schemeClr val="tx1"/>
                </a:solidFill>
                <a:latin typeface="Arial" panose="020B0604020202020204" pitchFamily="34" charset="0"/>
                <a:ea typeface="+mn-ea"/>
                <a:cs typeface="Arial" panose="020B0604020202020204" pitchFamily="34" charset="0"/>
              </a:rPr>
            </a:br>
            <a:r>
              <a:rPr lang="en-GB" altLang="en-US" sz="1800" kern="1200" dirty="0">
                <a:solidFill>
                  <a:schemeClr val="tx1"/>
                </a:solidFill>
                <a:latin typeface="Arial" panose="020B0604020202020204" pitchFamily="34" charset="0"/>
                <a:ea typeface="+mn-ea"/>
                <a:cs typeface="Arial" panose="020B0604020202020204" pitchFamily="34" charset="0"/>
              </a:rPr>
              <a:t>This standard defines Ethernet local area, access and metropolitan area networks. Ethernet is specified at selected speeds of operation; and uses a common media access control (MAC) specification and management information base (</a:t>
            </a:r>
            <a:r>
              <a:rPr lang="en-GB" altLang="en-US" sz="1800" kern="1200" dirty="0" err="1">
                <a:solidFill>
                  <a:schemeClr val="tx1"/>
                </a:solidFill>
                <a:latin typeface="Arial" panose="020B0604020202020204" pitchFamily="34" charset="0"/>
                <a:ea typeface="+mn-ea"/>
                <a:cs typeface="Arial" panose="020B0604020202020204" pitchFamily="34" charset="0"/>
              </a:rPr>
              <a:t>MIB</a:t>
            </a:r>
            <a:r>
              <a:rPr lang="en-GB" altLang="en-US" sz="1800" kern="1200" dirty="0">
                <a:solidFill>
                  <a:schemeClr val="tx1"/>
                </a:solidFill>
                <a:latin typeface="Arial" panose="020B0604020202020204" pitchFamily="34" charset="0"/>
                <a:ea typeface="+mn-ea"/>
                <a:cs typeface="Arial" panose="020B0604020202020204" pitchFamily="34" charset="0"/>
              </a:rPr>
              <a:t>). The Carrier Sense Multiple Access with Collision Detection (</a:t>
            </a:r>
            <a:r>
              <a:rPr lang="en-GB" altLang="en-US" sz="1800" kern="1200" dirty="0" err="1">
                <a:solidFill>
                  <a:schemeClr val="tx1"/>
                </a:solidFill>
                <a:latin typeface="Arial" panose="020B0604020202020204" pitchFamily="34" charset="0"/>
                <a:ea typeface="+mn-ea"/>
                <a:cs typeface="Arial" panose="020B0604020202020204" pitchFamily="34" charset="0"/>
              </a:rPr>
              <a:t>CSMA</a:t>
            </a:r>
            <a:r>
              <a:rPr lang="en-GB" altLang="en-US" sz="1800" kern="1200" dirty="0">
                <a:solidFill>
                  <a:schemeClr val="tx1"/>
                </a:solidFill>
                <a:latin typeface="Arial" panose="020B0604020202020204" pitchFamily="34" charset="0"/>
                <a:ea typeface="+mn-ea"/>
                <a:cs typeface="Arial" panose="020B0604020202020204" pitchFamily="34" charset="0"/>
              </a:rPr>
              <a:t>/CD) MAC protocol specifies shared medium (half duplex) operation, as well as full duplex operation. Speed specific Media Independent Interfaces (</a:t>
            </a:r>
            <a:r>
              <a:rPr lang="en-GB" altLang="en-US" sz="1800" kern="1200" dirty="0" err="1">
                <a:solidFill>
                  <a:schemeClr val="tx1"/>
                </a:solidFill>
                <a:latin typeface="Arial" panose="020B0604020202020204" pitchFamily="34" charset="0"/>
                <a:ea typeface="+mn-ea"/>
                <a:cs typeface="Arial" panose="020B0604020202020204" pitchFamily="34" charset="0"/>
              </a:rPr>
              <a:t>MIIs</a:t>
            </a:r>
            <a:r>
              <a:rPr lang="en-GB" altLang="en-US" sz="1800" kern="1200" dirty="0">
                <a:solidFill>
                  <a:schemeClr val="tx1"/>
                </a:solidFill>
                <a:latin typeface="Arial" panose="020B0604020202020204" pitchFamily="34" charset="0"/>
                <a:ea typeface="+mn-ea"/>
                <a:cs typeface="Arial" panose="020B0604020202020204" pitchFamily="34" charset="0"/>
              </a:rPr>
              <a:t>) provide an architectural and optional implementation interface to selected Physical Layer entities (PHY). The Physical Layer encodes frames for transmission and decodes received frames with the modulation specified for the speed of operation, transmission medium and supported link length. Other specified capabilities include: control and management protocols, and the provision  of power over selected twisted pair PHY types.</a:t>
            </a:r>
            <a:endParaRPr lang="en-US" altLang="en-US" sz="1800" kern="1200" dirty="0">
              <a:solidFill>
                <a:schemeClr val="tx1"/>
              </a:solidFill>
              <a:latin typeface="Arial" panose="020B0604020202020204" pitchFamily="34" charset="0"/>
              <a:ea typeface="+mn-ea"/>
              <a:cs typeface="Arial" panose="020B0604020202020204" pitchFamily="34" charset="0"/>
            </a:endParaRPr>
          </a:p>
          <a:p>
            <a:pPr>
              <a:lnSpc>
                <a:spcPct val="90000"/>
              </a:lnSpc>
            </a:pPr>
            <a:endParaRPr lang="en-US" altLang="en-US" sz="1800" dirty="0"/>
          </a:p>
        </p:txBody>
      </p:sp>
      <p:sp>
        <p:nvSpPr>
          <p:cNvPr id="17" name="Text Box 9">
            <a:extLst>
              <a:ext uri="{FF2B5EF4-FFF2-40B4-BE49-F238E27FC236}">
                <a16:creationId xmlns:a16="http://schemas.microsoft.com/office/drawing/2014/main" id="{61160936-41C8-4EA3-A733-EAB3E15F960D}"/>
              </a:ext>
            </a:extLst>
          </p:cNvPr>
          <p:cNvSpPr txBox="1">
            <a:spLocks noChangeArrowheads="1"/>
          </p:cNvSpPr>
          <p:nvPr userDrawn="1"/>
        </p:nvSpPr>
        <p:spPr bwMode="auto">
          <a:xfrm>
            <a:off x="684213" y="5229225"/>
            <a:ext cx="7993062" cy="133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20000"/>
              </a:spcBef>
              <a:buFont typeface="Arial" panose="020B0604020202020204" pitchFamily="34" charset="0"/>
              <a:buNone/>
            </a:pPr>
            <a:r>
              <a:rPr lang="en-GB" altLang="en-US" sz="1800" kern="1200" dirty="0">
                <a:solidFill>
                  <a:schemeClr val="tx1"/>
                </a:solidFill>
                <a:latin typeface="Arial" panose="020B0604020202020204" pitchFamily="34" charset="0"/>
                <a:ea typeface="+mn-ea"/>
                <a:cs typeface="Arial" panose="020B0604020202020204" pitchFamily="34" charset="0"/>
              </a:rPr>
              <a:t>Help text: If this Amendment will change the scope statement of the complete document (base + Amendment), it can be edited and should be explained in the Additional Explanatory Notes field at the end of the PAR form. If this Amendment will not change the scope statement of the complete document the pre-populated text should be left as is. </a:t>
            </a:r>
            <a:endParaRPr lang="en-US" altLang="en-US" sz="1800" kern="1200" dirty="0">
              <a:solidFill>
                <a:schemeClr val="tx1"/>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113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2B_Project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a:t>
            </a:r>
            <a:r>
              <a:rPr lang="fr-FR" altLang="en-US" sz="4000" dirty="0" err="1">
                <a:solidFill>
                  <a:schemeClr val="tx1"/>
                </a:solidFill>
                <a:latin typeface="Arial" panose="020B0604020202020204" pitchFamily="34" charset="0"/>
                <a:cs typeface="Arial" panose="020B0604020202020204" pitchFamily="34" charset="0"/>
              </a:rPr>
              <a:t>5.2B</a:t>
            </a:r>
            <a:r>
              <a:rPr lang="fr-FR" altLang="en-US" sz="4000" dirty="0">
                <a:solidFill>
                  <a:schemeClr val="tx1"/>
                </a:solidFill>
                <a:latin typeface="Arial" panose="020B0604020202020204" pitchFamily="34" charset="0"/>
                <a:cs typeface="Arial" panose="020B0604020202020204" pitchFamily="34" charset="0"/>
              </a:rPr>
              <a:t> – Project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941469"/>
            <a:ext cx="7993062"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State what the Amendment is changing or adding.</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err="1">
                <a:latin typeface="Arial" panose="020B0604020202020204" pitchFamily="34" charset="0"/>
                <a:cs typeface="Arial" panose="020B0604020202020204" pitchFamily="34" charset="0"/>
              </a:rPr>
              <a:t>5.2B</a:t>
            </a:r>
            <a:r>
              <a:rPr lang="en-US" altLang="en-US" sz="2000" dirty="0">
                <a:latin typeface="Arial" panose="020B0604020202020204" pitchFamily="34" charset="0"/>
                <a:cs typeface="Arial" panose="020B0604020202020204" pitchFamily="34" charset="0"/>
              </a:rPr>
              <a:t> Scope of the Project:</a:t>
            </a:r>
          </a:p>
        </p:txBody>
      </p:sp>
      <p:sp>
        <p:nvSpPr>
          <p:cNvPr id="14" name="Text Placeholder 2">
            <a:extLst>
              <a:ext uri="{FF2B5EF4-FFF2-40B4-BE49-F238E27FC236}">
                <a16:creationId xmlns:a16="http://schemas.microsoft.com/office/drawing/2014/main" id="{BE69EB98-E5EA-4A94-8580-F4F43A4061C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9176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3_Project_contingency">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5.3 – Project contingency</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276671"/>
            <a:ext cx="79930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Your explanation should include how the standard is dependent upon the completion of another standard. Also, if applicable, why a PAR request is being submitted if the standard currently under development is not yet complete. The title and number of the standard which this project is contingent upon shall be included in the explanation.</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5.3 Is the completion of this standard contingent upon the completion of another standard (Yes or No)? If yes, please explain below:</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25649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5.3.1 If yes, please explain:</a:t>
            </a:r>
          </a:p>
        </p:txBody>
      </p:sp>
      <p:sp>
        <p:nvSpPr>
          <p:cNvPr id="18" name="Text Placeholder 2">
            <a:extLst>
              <a:ext uri="{FF2B5EF4-FFF2-40B4-BE49-F238E27FC236}">
                <a16:creationId xmlns:a16="http://schemas.microsoft.com/office/drawing/2014/main" id="{0CEEFD83-35A5-421D-8F63-45FAC910B6A8}"/>
              </a:ext>
            </a:extLst>
          </p:cNvPr>
          <p:cNvSpPr>
            <a:spLocks noGrp="1"/>
          </p:cNvSpPr>
          <p:nvPr>
            <p:ph type="body" sz="quarter" idx="11"/>
          </p:nvPr>
        </p:nvSpPr>
        <p:spPr>
          <a:xfrm>
            <a:off x="684213" y="2965044"/>
            <a:ext cx="7920037" cy="2313572"/>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0" name="Text Placeholder 2">
            <a:extLst>
              <a:ext uri="{FF2B5EF4-FFF2-40B4-BE49-F238E27FC236}">
                <a16:creationId xmlns:a16="http://schemas.microsoft.com/office/drawing/2014/main" id="{82A9516C-2947-40ED-9788-1F1862C38106}"/>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3806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4_Project_purpos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5.4 – Project purpose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6" name="Text Box 9">
            <a:extLst>
              <a:ext uri="{FF2B5EF4-FFF2-40B4-BE49-F238E27FC236}">
                <a16:creationId xmlns:a16="http://schemas.microsoft.com/office/drawing/2014/main" id="{D76C17B5-3CE1-4D4B-8888-78CEE18082EF}"/>
              </a:ext>
            </a:extLst>
          </p:cNvPr>
          <p:cNvSpPr txBox="1">
            <a:spLocks noChangeArrowheads="1"/>
          </p:cNvSpPr>
          <p:nvPr userDrawn="1"/>
        </p:nvSpPr>
        <p:spPr bwMode="auto">
          <a:xfrm>
            <a:off x="755650" y="2757488"/>
            <a:ext cx="799306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GB" altLang="en-US">
                <a:solidFill>
                  <a:srgbClr val="000000"/>
                </a:solidFill>
                <a:latin typeface="Arial" panose="020B0604020202020204" pitchFamily="34" charset="0"/>
              </a:rPr>
              <a:t>Note: </a:t>
            </a:r>
            <a:r>
              <a:rPr lang="en-US" altLang="en-US">
                <a:solidFill>
                  <a:srgbClr val="000000"/>
                </a:solidFill>
                <a:latin typeface="Arial" panose="020B0604020202020204" pitchFamily="34" charset="0"/>
              </a:rPr>
              <a:t>IEEE Std 802.3 does not contain a Purpose Clause.</a:t>
            </a:r>
          </a:p>
        </p:txBody>
      </p:sp>
      <p:sp>
        <p:nvSpPr>
          <p:cNvPr id="37" name="Text Box 10">
            <a:extLst>
              <a:ext uri="{FF2B5EF4-FFF2-40B4-BE49-F238E27FC236}">
                <a16:creationId xmlns:a16="http://schemas.microsoft.com/office/drawing/2014/main" id="{69FBE914-A24F-49D8-9774-13DEE1C9D7F7}"/>
              </a:ext>
            </a:extLst>
          </p:cNvPr>
          <p:cNvSpPr txBox="1">
            <a:spLocks noChangeArrowheads="1"/>
          </p:cNvSpPr>
          <p:nvPr userDrawn="1"/>
        </p:nvSpPr>
        <p:spPr bwMode="auto">
          <a:xfrm>
            <a:off x="684213" y="1431925"/>
            <a:ext cx="81359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en-US" sz="2000">
                <a:solidFill>
                  <a:srgbClr val="000000"/>
                </a:solidFill>
                <a:latin typeface="Arial" panose="020B0604020202020204" pitchFamily="34" charset="0"/>
              </a:rPr>
              <a:t>5.4 Will the completed document (base + amendment) contain a purpose clause:</a:t>
            </a:r>
            <a:endParaRPr lang="en-US" altLang="en-US">
              <a:solidFill>
                <a:srgbClr val="000000"/>
              </a:solidFill>
              <a:latin typeface="Arial" panose="020B0604020202020204" pitchFamily="34" charset="0"/>
            </a:endParaRPr>
          </a:p>
        </p:txBody>
      </p:sp>
      <p:grpSp>
        <p:nvGrpSpPr>
          <p:cNvPr id="38" name="Group 17">
            <a:extLst>
              <a:ext uri="{FF2B5EF4-FFF2-40B4-BE49-F238E27FC236}">
                <a16:creationId xmlns:a16="http://schemas.microsoft.com/office/drawing/2014/main" id="{02C5D16F-03C1-4511-9F26-A379369DF4C6}"/>
              </a:ext>
            </a:extLst>
          </p:cNvPr>
          <p:cNvGrpSpPr>
            <a:grpSpLocks/>
          </p:cNvGrpSpPr>
          <p:nvPr userDrawn="1"/>
        </p:nvGrpSpPr>
        <p:grpSpPr bwMode="auto">
          <a:xfrm>
            <a:off x="1751013" y="2276475"/>
            <a:ext cx="2554287" cy="366713"/>
            <a:chOff x="1103" y="1434"/>
            <a:chExt cx="1609" cy="231"/>
          </a:xfrm>
        </p:grpSpPr>
        <p:sp>
          <p:nvSpPr>
            <p:cNvPr id="39" name="Text Box 12">
              <a:extLst>
                <a:ext uri="{FF2B5EF4-FFF2-40B4-BE49-F238E27FC236}">
                  <a16:creationId xmlns:a16="http://schemas.microsoft.com/office/drawing/2014/main" id="{F6B73656-BD4F-468C-B429-57C94C3E9FB0}"/>
                </a:ext>
              </a:extLst>
            </p:cNvPr>
            <p:cNvSpPr txBox="1">
              <a:spLocks noChangeArrowheads="1"/>
            </p:cNvSpPr>
            <p:nvPr userDrawn="1"/>
          </p:nvSpPr>
          <p:spPr bwMode="auto">
            <a:xfrm>
              <a:off x="1202" y="1434"/>
              <a:ext cx="151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800" b="0" i="0" u="none" strike="noStrike" kern="0" cap="none" spc="0" normalizeH="0" baseline="0" noProof="0">
                  <a:ln>
                    <a:noFill/>
                  </a:ln>
                  <a:solidFill>
                    <a:srgbClr val="000000"/>
                  </a:solidFill>
                  <a:effectLst/>
                  <a:uLnTx/>
                  <a:uFillTx/>
                  <a:latin typeface="Arial" panose="020B0604020202020204" pitchFamily="34" charset="0"/>
                </a:rPr>
                <a:t>Yes           No</a:t>
              </a:r>
            </a:p>
          </p:txBody>
        </p:sp>
        <p:grpSp>
          <p:nvGrpSpPr>
            <p:cNvPr id="40" name="Group 16">
              <a:extLst>
                <a:ext uri="{FF2B5EF4-FFF2-40B4-BE49-F238E27FC236}">
                  <a16:creationId xmlns:a16="http://schemas.microsoft.com/office/drawing/2014/main" id="{5156AC3A-2CBB-4045-AD39-4E2731F8B77D}"/>
                </a:ext>
              </a:extLst>
            </p:cNvPr>
            <p:cNvGrpSpPr>
              <a:grpSpLocks/>
            </p:cNvGrpSpPr>
            <p:nvPr userDrawn="1"/>
          </p:nvGrpSpPr>
          <p:grpSpPr bwMode="auto">
            <a:xfrm>
              <a:off x="1103" y="1498"/>
              <a:ext cx="778" cy="92"/>
              <a:chOff x="1103" y="1498"/>
              <a:chExt cx="778" cy="92"/>
            </a:xfrm>
          </p:grpSpPr>
          <p:sp>
            <p:nvSpPr>
              <p:cNvPr id="41" name="Oval 13">
                <a:extLst>
                  <a:ext uri="{FF2B5EF4-FFF2-40B4-BE49-F238E27FC236}">
                    <a16:creationId xmlns:a16="http://schemas.microsoft.com/office/drawing/2014/main" id="{E010A7B0-21D9-41FC-8B66-FDF68C533EE0}"/>
                  </a:ext>
                </a:extLst>
              </p:cNvPr>
              <p:cNvSpPr>
                <a:spLocks noChangeArrowheads="1"/>
              </p:cNvSpPr>
              <p:nvPr userDrawn="1"/>
            </p:nvSpPr>
            <p:spPr bwMode="auto">
              <a:xfrm>
                <a:off x="1103" y="1498"/>
                <a:ext cx="90" cy="92"/>
              </a:xfrm>
              <a:prstGeom prst="ellipse">
                <a:avLst/>
              </a:prstGeom>
              <a:noFill/>
              <a:ln w="9525" algn="ctr">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42" name="Oval 14">
                <a:extLst>
                  <a:ext uri="{FF2B5EF4-FFF2-40B4-BE49-F238E27FC236}">
                    <a16:creationId xmlns:a16="http://schemas.microsoft.com/office/drawing/2014/main" id="{5D76C178-2792-4B3F-ABA1-FE2EB4AC8D3D}"/>
                  </a:ext>
                </a:extLst>
              </p:cNvPr>
              <p:cNvSpPr>
                <a:spLocks noChangeArrowheads="1"/>
              </p:cNvSpPr>
              <p:nvPr userDrawn="1"/>
            </p:nvSpPr>
            <p:spPr bwMode="auto">
              <a:xfrm>
                <a:off x="1791" y="1498"/>
                <a:ext cx="90" cy="92"/>
              </a:xfrm>
              <a:prstGeom prst="ellipse">
                <a:avLst/>
              </a:prstGeom>
              <a:noFill/>
              <a:ln w="9525" algn="ctr">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43" name="Oval 15">
                <a:extLst>
                  <a:ext uri="{FF2B5EF4-FFF2-40B4-BE49-F238E27FC236}">
                    <a16:creationId xmlns:a16="http://schemas.microsoft.com/office/drawing/2014/main" id="{2A00A22E-3A04-4810-910A-B9A280BE31BC}"/>
                  </a:ext>
                </a:extLst>
              </p:cNvPr>
              <p:cNvSpPr>
                <a:spLocks noChangeArrowheads="1"/>
              </p:cNvSpPr>
              <p:nvPr userDrawn="1"/>
            </p:nvSpPr>
            <p:spPr bwMode="auto">
              <a:xfrm flipH="1">
                <a:off x="1802" y="1518"/>
                <a:ext cx="62" cy="52"/>
              </a:xfrm>
              <a:prstGeom prst="ellipse">
                <a:avLst/>
              </a:prstGeom>
              <a:solidFill>
                <a:srgbClr val="0000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grpSp>
      </p:grpSp>
    </p:spTree>
    <p:extLst>
      <p:ext uri="{BB962C8B-B14F-4D97-AF65-F5344CB8AC3E}">
        <p14:creationId xmlns:p14="http://schemas.microsoft.com/office/powerpoint/2010/main" val="82566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5_Project_need">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5.5 – Project need</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5.5 Need for the Project:</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700" dirty="0">
                <a:solidFill>
                  <a:srgbClr val="000000"/>
                </a:solidFill>
                <a:latin typeface="Arial" panose="020B0604020202020204" pitchFamily="34" charset="0"/>
              </a:rPr>
              <a:t>The need for the project details the specific problem that the standard will resolve and the benefit that users will gain by the publication of the standard. The need statement should be brief, no longer than a few sentences.</a:t>
            </a:r>
          </a:p>
        </p:txBody>
      </p:sp>
      <p:sp>
        <p:nvSpPr>
          <p:cNvPr id="12" name="Text Placeholder 2">
            <a:extLst>
              <a:ext uri="{FF2B5EF4-FFF2-40B4-BE49-F238E27FC236}">
                <a16:creationId xmlns:a16="http://schemas.microsoft.com/office/drawing/2014/main" id="{6EDF47CB-D1B3-4C84-BC49-00AB1878C78F}"/>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357392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E14B14-1A82-9B1D-7139-C807B4B1B0BD}"/>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1463532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1" r:id="rId12"/>
    <p:sldLayoutId id="2147483670" r:id="rId13"/>
    <p:sldLayoutId id="2147483658"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microsoft.com/office/2018/10/relationships/comments" Target="../comments/modernComment_101_29DF8C7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4_263E5F0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09_DDB148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5029200"/>
            <a:ext cx="8610600" cy="769441"/>
          </a:xfrm>
          <a:prstGeom prst="rect">
            <a:avLst/>
          </a:prstGeom>
        </p:spPr>
        <p:txBody>
          <a:bodyPr wrap="square">
            <a:spAutoFit/>
          </a:bodyPr>
          <a:lstStyle/>
          <a:p>
            <a:pPr algn="ctr" eaLnBrk="0" hangingPunct="0"/>
            <a:r>
              <a:rPr lang="en-US" sz="2200" dirty="0">
                <a:latin typeface="Arial" pitchFamily="34" charset="0"/>
                <a:cs typeface="Arial" pitchFamily="34" charset="0"/>
              </a:rPr>
              <a:t>The following are the Major PAR responses</a:t>
            </a:r>
            <a:br>
              <a:rPr lang="en-US" sz="2200" dirty="0">
                <a:latin typeface="Arial" pitchFamily="34" charset="0"/>
                <a:cs typeface="Arial" pitchFamily="34" charset="0"/>
              </a:rPr>
            </a:br>
            <a:r>
              <a:rPr lang="en-US" sz="2200" dirty="0">
                <a:latin typeface="Arial" pitchFamily="34" charset="0"/>
                <a:cs typeface="Arial" pitchFamily="34" charset="0"/>
              </a:rPr>
              <a:t>for the IEEE P802.3</a:t>
            </a:r>
            <a:r>
              <a:rPr lang="en-US" sz="2200" b="1" dirty="0">
                <a:latin typeface="Arial" pitchFamily="34" charset="0"/>
                <a:cs typeface="Arial" pitchFamily="34" charset="0"/>
              </a:rPr>
              <a:t>dq</a:t>
            </a:r>
            <a:r>
              <a:rPr lang="en-US" sz="2200" dirty="0">
                <a:latin typeface="Arial" pitchFamily="34" charset="0"/>
                <a:cs typeface="Arial" pitchFamily="34" charset="0"/>
              </a:rPr>
              <a:t> draft PAR</a:t>
            </a:r>
          </a:p>
        </p:txBody>
      </p:sp>
    </p:spTree>
    <p:extLst>
      <p:ext uri="{BB962C8B-B14F-4D97-AF65-F5344CB8AC3E}">
        <p14:creationId xmlns:p14="http://schemas.microsoft.com/office/powerpoint/2010/main" val="202235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83208-0924-4B7B-87DF-D0A6E6DF943D}"/>
              </a:ext>
            </a:extLst>
          </p:cNvPr>
          <p:cNvSpPr>
            <a:spLocks noGrp="1"/>
          </p:cNvSpPr>
          <p:nvPr>
            <p:ph type="body" sz="quarter" idx="10"/>
          </p:nvPr>
        </p:nvSpPr>
        <p:spPr/>
        <p:txBody>
          <a:bodyPr/>
          <a:lstStyle/>
          <a:p>
            <a:pPr algn="l"/>
            <a:r>
              <a:rPr lang="en-US" dirty="0"/>
              <a:t>Providers of systems and components (e.g., processors, controllers, stand-alone MACs, as well as Ethernet PHY chip and IP developers) for networked devices, vendors, system integrators, and end-users that benefit from further adoption of Ethernet.</a:t>
            </a:r>
          </a:p>
          <a:p>
            <a:pPr algn="l"/>
            <a:endParaRPr lang="en-GB" dirty="0"/>
          </a:p>
        </p:txBody>
      </p:sp>
    </p:spTree>
    <p:extLst>
      <p:ext uri="{BB962C8B-B14F-4D97-AF65-F5344CB8AC3E}">
        <p14:creationId xmlns:p14="http://schemas.microsoft.com/office/powerpoint/2010/main" val="2327013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40C17F-6501-49A7-A411-B4703D7CDC4B}"/>
              </a:ext>
            </a:extLst>
          </p:cNvPr>
          <p:cNvSpPr>
            <a:spLocks noGrp="1"/>
          </p:cNvSpPr>
          <p:nvPr>
            <p:ph type="body" sz="quarter" idx="11"/>
          </p:nvPr>
        </p:nvSpPr>
        <p:spPr/>
        <p:txBody>
          <a:bodyPr/>
          <a:lstStyle/>
          <a:p>
            <a:r>
              <a:rPr lang="en-GB" dirty="0"/>
              <a:t>N/A</a:t>
            </a:r>
          </a:p>
        </p:txBody>
      </p:sp>
      <p:sp>
        <p:nvSpPr>
          <p:cNvPr id="5" name="Text Placeholder 4">
            <a:extLst>
              <a:ext uri="{FF2B5EF4-FFF2-40B4-BE49-F238E27FC236}">
                <a16:creationId xmlns:a16="http://schemas.microsoft.com/office/drawing/2014/main" id="{1079309D-2A44-4D7F-AEC4-8A489DA91891}"/>
              </a:ext>
            </a:extLst>
          </p:cNvPr>
          <p:cNvSpPr>
            <a:spLocks noGrp="1"/>
          </p:cNvSpPr>
          <p:nvPr>
            <p:ph type="body" sz="quarter" idx="12"/>
          </p:nvPr>
        </p:nvSpPr>
        <p:spPr/>
        <p:txBody>
          <a:bodyPr/>
          <a:lstStyle/>
          <a:p>
            <a:r>
              <a:rPr lang="en-GB" dirty="0"/>
              <a:t>No</a:t>
            </a:r>
          </a:p>
        </p:txBody>
      </p:sp>
    </p:spTree>
    <p:extLst>
      <p:ext uri="{BB962C8B-B14F-4D97-AF65-F5344CB8AC3E}">
        <p14:creationId xmlns:p14="http://schemas.microsoft.com/office/powerpoint/2010/main" val="768535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C59E158-23DC-4435-9A31-ADD255F618E5}"/>
              </a:ext>
            </a:extLst>
          </p:cNvPr>
          <p:cNvSpPr>
            <a:spLocks noGrp="1"/>
          </p:cNvSpPr>
          <p:nvPr>
            <p:ph type="body" sz="quarter" idx="10"/>
          </p:nvPr>
        </p:nvSpPr>
        <p:spPr/>
        <p:txBody>
          <a:bodyPr/>
          <a:lstStyle/>
          <a:p>
            <a:r>
              <a:rPr lang="en-US" b="1" dirty="0"/>
              <a:t>5.2B</a:t>
            </a:r>
            <a:r>
              <a:rPr lang="en-US" dirty="0"/>
              <a:t> - The interface between the MAC and PHY is commonly known as the Media Independent Interface ("MII" or "</a:t>
            </a:r>
            <a:r>
              <a:rPr lang="en-US" dirty="0" err="1"/>
              <a:t>xMII</a:t>
            </a:r>
            <a:r>
              <a:rPr lang="en-US" dirty="0"/>
              <a:t>").  However, the common usage differs from the specific definition in IEEE Std 802.3 and may include other aspects such as the Reconciliation Sublayer, Extender Sublayers, and Station Management.</a:t>
            </a:r>
            <a:endParaRPr lang="en-GB" dirty="0"/>
          </a:p>
        </p:txBody>
      </p:sp>
    </p:spTree>
    <p:extLst>
      <p:ext uri="{BB962C8B-B14F-4D97-AF65-F5344CB8AC3E}">
        <p14:creationId xmlns:p14="http://schemas.microsoft.com/office/powerpoint/2010/main" val="288566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856C91-F4ED-4EB6-AAAC-C8C607A6E266}"/>
              </a:ext>
            </a:extLst>
          </p:cNvPr>
          <p:cNvSpPr>
            <a:spLocks noGrp="1"/>
          </p:cNvSpPr>
          <p:nvPr>
            <p:ph type="body" sz="quarter" idx="10"/>
          </p:nvPr>
        </p:nvSpPr>
        <p:spPr/>
        <p:txBody>
          <a:bodyPr/>
          <a:lstStyle/>
          <a:p>
            <a:r>
              <a:rPr lang="en-US" dirty="0"/>
              <a:t>Physical Layer Specifications and Management Parameters for a Pin Optimized Interface Between a MAC and a PHY</a:t>
            </a:r>
            <a:endParaRPr lang="en-GB" dirty="0"/>
          </a:p>
        </p:txBody>
      </p:sp>
    </p:spTree>
    <p:extLst>
      <p:ext uri="{BB962C8B-B14F-4D97-AF65-F5344CB8AC3E}">
        <p14:creationId xmlns:p14="http://schemas.microsoft.com/office/powerpoint/2010/main" val="702516344"/>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AF70287-0E19-45FC-A2AF-B5D138F1ABB6}"/>
              </a:ext>
            </a:extLst>
          </p:cNvPr>
          <p:cNvSpPr>
            <a:spLocks noGrp="1"/>
          </p:cNvSpPr>
          <p:nvPr>
            <p:ph type="body" sz="quarter" idx="12"/>
          </p:nvPr>
        </p:nvSpPr>
        <p:spPr/>
        <p:txBody>
          <a:bodyPr/>
          <a:lstStyle/>
          <a:p>
            <a:r>
              <a:rPr lang="en-GB" dirty="0"/>
              <a:t>January 2028</a:t>
            </a:r>
          </a:p>
        </p:txBody>
      </p:sp>
      <p:sp>
        <p:nvSpPr>
          <p:cNvPr id="5" name="Text Placeholder 4">
            <a:extLst>
              <a:ext uri="{FF2B5EF4-FFF2-40B4-BE49-F238E27FC236}">
                <a16:creationId xmlns:a16="http://schemas.microsoft.com/office/drawing/2014/main" id="{138B85B8-CCD5-44B3-9465-CB15ADE74402}"/>
              </a:ext>
            </a:extLst>
          </p:cNvPr>
          <p:cNvSpPr>
            <a:spLocks noGrp="1"/>
          </p:cNvSpPr>
          <p:nvPr>
            <p:ph type="body" sz="quarter" idx="13"/>
          </p:nvPr>
        </p:nvSpPr>
        <p:spPr/>
        <p:txBody>
          <a:bodyPr/>
          <a:lstStyle/>
          <a:p>
            <a:r>
              <a:rPr lang="en-GB" dirty="0"/>
              <a:t>September 2028</a:t>
            </a:r>
          </a:p>
        </p:txBody>
      </p:sp>
    </p:spTree>
    <p:extLst>
      <p:ext uri="{BB962C8B-B14F-4D97-AF65-F5344CB8AC3E}">
        <p14:creationId xmlns:p14="http://schemas.microsoft.com/office/powerpoint/2010/main" val="292842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613969-49FC-4788-ADF6-C00185FBF422}"/>
              </a:ext>
            </a:extLst>
          </p:cNvPr>
          <p:cNvSpPr>
            <a:spLocks noGrp="1"/>
          </p:cNvSpPr>
          <p:nvPr>
            <p:ph type="body" sz="quarter" idx="12"/>
          </p:nvPr>
        </p:nvSpPr>
        <p:spPr/>
        <p:txBody>
          <a:bodyPr/>
          <a:lstStyle/>
          <a:p>
            <a:r>
              <a:rPr lang="en-GB" dirty="0"/>
              <a:t>20</a:t>
            </a:r>
          </a:p>
        </p:txBody>
      </p:sp>
    </p:spTree>
    <p:extLst>
      <p:ext uri="{BB962C8B-B14F-4D97-AF65-F5344CB8AC3E}">
        <p14:creationId xmlns:p14="http://schemas.microsoft.com/office/powerpoint/2010/main" val="20386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236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722EC4-63D6-4391-BF13-30FEBF4321FE}"/>
              </a:ext>
            </a:extLst>
          </p:cNvPr>
          <p:cNvSpPr>
            <a:spLocks noGrp="1"/>
          </p:cNvSpPr>
          <p:nvPr>
            <p:ph type="body" sz="quarter" idx="10"/>
          </p:nvPr>
        </p:nvSpPr>
        <p:spPr/>
        <p:txBody>
          <a:bodyPr/>
          <a:lstStyle/>
          <a:p>
            <a:r>
              <a:rPr lang="en-GB" dirty="0"/>
              <a:t>The scope of the project is the specification of additions and modifications to IEEE Std 802.3 to add one or more new interfaces between a MAC and a PHY </a:t>
            </a:r>
            <a:r>
              <a:rPr lang="en-US" sz="2000" dirty="0"/>
              <a:t>optimized for exposed interconnects. Each interface may support connections between a single MAC and a single-port PHY or between multiple MACs and a multiport PHY.</a:t>
            </a:r>
            <a:endParaRPr lang="en-GB" dirty="0">
              <a:highlight>
                <a:srgbClr val="FF00FF"/>
              </a:highlight>
            </a:endParaRPr>
          </a:p>
          <a:p>
            <a:endParaRPr lang="en-GB" dirty="0">
              <a:highlight>
                <a:srgbClr val="FF00FF"/>
              </a:highlight>
            </a:endParaRPr>
          </a:p>
        </p:txBody>
      </p:sp>
    </p:spTree>
    <p:extLst>
      <p:ext uri="{BB962C8B-B14F-4D97-AF65-F5344CB8AC3E}">
        <p14:creationId xmlns:p14="http://schemas.microsoft.com/office/powerpoint/2010/main" val="641621766"/>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9B6E98-6F4B-48B4-A061-88759672F8AE}"/>
              </a:ext>
            </a:extLst>
          </p:cNvPr>
          <p:cNvSpPr>
            <a:spLocks noGrp="1"/>
          </p:cNvSpPr>
          <p:nvPr>
            <p:ph type="body" sz="quarter" idx="11"/>
          </p:nvPr>
        </p:nvSpPr>
        <p:spPr/>
        <p:txBody>
          <a:bodyPr/>
          <a:lstStyle/>
          <a:p>
            <a:r>
              <a:rPr lang="en-GB" dirty="0"/>
              <a:t>N/A</a:t>
            </a:r>
          </a:p>
        </p:txBody>
      </p:sp>
      <p:sp>
        <p:nvSpPr>
          <p:cNvPr id="4" name="Text Placeholder 3">
            <a:extLst>
              <a:ext uri="{FF2B5EF4-FFF2-40B4-BE49-F238E27FC236}">
                <a16:creationId xmlns:a16="http://schemas.microsoft.com/office/drawing/2014/main" id="{8AE35733-3B25-49F8-8DC5-6938AE3FD457}"/>
              </a:ext>
            </a:extLst>
          </p:cNvPr>
          <p:cNvSpPr>
            <a:spLocks noGrp="1"/>
          </p:cNvSpPr>
          <p:nvPr>
            <p:ph type="body" sz="quarter" idx="12"/>
          </p:nvPr>
        </p:nvSpPr>
        <p:spPr/>
        <p:txBody>
          <a:bodyPr/>
          <a:lstStyle/>
          <a:p>
            <a:r>
              <a:rPr lang="en-GB" dirty="0"/>
              <a:t>No</a:t>
            </a:r>
          </a:p>
        </p:txBody>
      </p:sp>
    </p:spTree>
    <p:extLst>
      <p:ext uri="{BB962C8B-B14F-4D97-AF65-F5344CB8AC3E}">
        <p14:creationId xmlns:p14="http://schemas.microsoft.com/office/powerpoint/2010/main" val="174859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9105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8A91CC-BA68-4653-B369-CB61C7B15811}"/>
              </a:ext>
            </a:extLst>
          </p:cNvPr>
          <p:cNvSpPr>
            <a:spLocks noGrp="1"/>
          </p:cNvSpPr>
          <p:nvPr>
            <p:ph type="body" sz="quarter" idx="10"/>
          </p:nvPr>
        </p:nvSpPr>
        <p:spPr/>
        <p:txBody>
          <a:bodyPr/>
          <a:lstStyle/>
          <a:p>
            <a:r>
              <a:rPr lang="en-US" dirty="0"/>
              <a:t>The growing body of IEEE 802.3 electrical physical layer devices operating at speeds below 1 Gb/s has intensified the demand for a modern, optimized interface between MACs and </a:t>
            </a:r>
            <a:r>
              <a:rPr lang="en-US" dirty="0" err="1"/>
              <a:t>PHYs.</a:t>
            </a:r>
            <a:r>
              <a:rPr lang="en-US" dirty="0"/>
              <a:t> 10BASE-T1L, 10BASE-T1S, proposed 100BASE-T1L, proposed 10BASE-T1M, and potentially other PHYs would see benefit in both single and multi-port implementations. Such an effort may afford reduced pin count and implementation complexity while enabling data for multiple ports on a single interface and support for features such as Physical Layer Collision Avoidance (PLCA) and integrated Station Management. Most importantly, it could provide a modern alternative interface for PHYs that would otherwise use various industry specifications not currently in IEEE Std 802.3.</a:t>
            </a:r>
            <a:endParaRPr lang="en-GB" dirty="0"/>
          </a:p>
        </p:txBody>
      </p:sp>
    </p:spTree>
    <p:extLst>
      <p:ext uri="{BB962C8B-B14F-4D97-AF65-F5344CB8AC3E}">
        <p14:creationId xmlns:p14="http://schemas.microsoft.com/office/powerpoint/2010/main" val="232461445"/>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3263</TotalTime>
  <Words>326</Words>
  <Application>Microsoft Office PowerPoint</Application>
  <PresentationFormat>On-screen Show (4:3)</PresentationFormat>
  <Paragraphs>15</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DAmbrosia, John</dc:creator>
  <cp:keywords>No Restrictions</cp:keywords>
  <cp:lastModifiedBy>Jason Potterf (jpotterf)</cp:lastModifiedBy>
  <cp:revision>79</cp:revision>
  <dcterms:created xsi:type="dcterms:W3CDTF">2013-12-03T14:26:29Z</dcterms:created>
  <dcterms:modified xsi:type="dcterms:W3CDTF">2025-07-29T17:06:14Z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ec6566ad-31a3-4cba-a9a1-b012865c509f</vt:lpwstr>
  </property>
  <property fmtid="{D5CDD505-2E9C-101B-9397-08002B2CF9AE}" pid="3" name="DellClassification">
    <vt:lpwstr>No Restrictions</vt:lpwstr>
  </property>
  <property fmtid="{D5CDD505-2E9C-101B-9397-08002B2CF9AE}" pid="4" name="DellSubLabels">
    <vt:lpwstr/>
  </property>
  <property fmtid="{D5CDD505-2E9C-101B-9397-08002B2CF9AE}" pid="5" name="MSIP_Label_a189e4fd-a2fa-47bf-9b21-17f706ee2968_Enabled">
    <vt:lpwstr>true</vt:lpwstr>
  </property>
  <property fmtid="{D5CDD505-2E9C-101B-9397-08002B2CF9AE}" pid="6" name="MSIP_Label_a189e4fd-a2fa-47bf-9b21-17f706ee2968_SetDate">
    <vt:lpwstr>2025-01-20T19:00:29Z</vt:lpwstr>
  </property>
  <property fmtid="{D5CDD505-2E9C-101B-9397-08002B2CF9AE}" pid="7" name="MSIP_Label_a189e4fd-a2fa-47bf-9b21-17f706ee2968_Method">
    <vt:lpwstr>Privileged</vt:lpwstr>
  </property>
  <property fmtid="{D5CDD505-2E9C-101B-9397-08002B2CF9AE}" pid="8" name="MSIP_Label_a189e4fd-a2fa-47bf-9b21-17f706ee2968_Name">
    <vt:lpwstr>Cisco Public Label</vt:lpwstr>
  </property>
  <property fmtid="{D5CDD505-2E9C-101B-9397-08002B2CF9AE}" pid="9" name="MSIP_Label_a189e4fd-a2fa-47bf-9b21-17f706ee2968_SiteId">
    <vt:lpwstr>5ae1af62-9505-4097-a69a-c1553ef7840e</vt:lpwstr>
  </property>
  <property fmtid="{D5CDD505-2E9C-101B-9397-08002B2CF9AE}" pid="10" name="MSIP_Label_a189e4fd-a2fa-47bf-9b21-17f706ee2968_ActionId">
    <vt:lpwstr>ea81dff6-86a9-48bb-a299-b7d1441fcadc</vt:lpwstr>
  </property>
  <property fmtid="{D5CDD505-2E9C-101B-9397-08002B2CF9AE}" pid="11" name="MSIP_Label_a189e4fd-a2fa-47bf-9b21-17f706ee2968_ContentBits">
    <vt:lpwstr>2</vt:lpwstr>
  </property>
  <property fmtid="{D5CDD505-2E9C-101B-9397-08002B2CF9AE}" pid="12" name="ClassificationContentMarkingFooterLocations">
    <vt:lpwstr>Office Theme:3</vt:lpwstr>
  </property>
  <property fmtid="{D5CDD505-2E9C-101B-9397-08002B2CF9AE}" pid="13" name="ClassificationContentMarkingFooterText">
    <vt:lpwstr>-</vt:lpwstr>
  </property>
</Properties>
</file>