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 id="2147483719" r:id="rId2"/>
    <p:sldMasterId id="2147483721" r:id="rId3"/>
  </p:sldMasterIdLst>
  <p:notesMasterIdLst>
    <p:notesMasterId r:id="rId38"/>
  </p:notesMasterIdLst>
  <p:handoutMasterIdLst>
    <p:handoutMasterId r:id="rId39"/>
  </p:handoutMasterIdLst>
  <p:sldIdLst>
    <p:sldId id="273" r:id="rId4"/>
    <p:sldId id="300" r:id="rId5"/>
    <p:sldId id="348" r:id="rId6"/>
    <p:sldId id="868" r:id="rId7"/>
    <p:sldId id="779" r:id="rId8"/>
    <p:sldId id="780" r:id="rId9"/>
    <p:sldId id="317" r:id="rId10"/>
    <p:sldId id="345" r:id="rId11"/>
    <p:sldId id="319" r:id="rId12"/>
    <p:sldId id="339" r:id="rId13"/>
    <p:sldId id="318" r:id="rId14"/>
    <p:sldId id="320" r:id="rId15"/>
    <p:sldId id="321" r:id="rId16"/>
    <p:sldId id="362" r:id="rId17"/>
    <p:sldId id="354" r:id="rId18"/>
    <p:sldId id="355" r:id="rId19"/>
    <p:sldId id="356" r:id="rId20"/>
    <p:sldId id="357" r:id="rId21"/>
    <p:sldId id="358" r:id="rId22"/>
    <p:sldId id="359" r:id="rId23"/>
    <p:sldId id="306" r:id="rId24"/>
    <p:sldId id="311" r:id="rId25"/>
    <p:sldId id="312" r:id="rId26"/>
    <p:sldId id="313" r:id="rId27"/>
    <p:sldId id="314" r:id="rId28"/>
    <p:sldId id="327" r:id="rId29"/>
    <p:sldId id="328" r:id="rId30"/>
    <p:sldId id="336" r:id="rId31"/>
    <p:sldId id="342" r:id="rId32"/>
    <p:sldId id="343" r:id="rId33"/>
    <p:sldId id="331" r:id="rId34"/>
    <p:sldId id="344" r:id="rId35"/>
    <p:sldId id="333" r:id="rId36"/>
    <p:sldId id="334" r:id="rId37"/>
  </p:sldIdLst>
  <p:sldSz cx="12192000" cy="6858000"/>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5" autoAdjust="0"/>
    <p:restoredTop sz="84713" autoAdjust="0"/>
  </p:normalViewPr>
  <p:slideViewPr>
    <p:cSldViewPr>
      <p:cViewPr varScale="1">
        <p:scale>
          <a:sx n="66" d="100"/>
          <a:sy n="66" d="100"/>
        </p:scale>
        <p:origin x="476" y="27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70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w, David" userId="6c3935a2-e9a3-4723-9746-6e9c8747e394" providerId="ADAL" clId="{DCABC543-65BF-4541-B0C9-D508AB1CFA65}"/>
    <pc:docChg chg="undo custSel modSld modMainMaster">
      <pc:chgData name="Law, David" userId="6c3935a2-e9a3-4723-9746-6e9c8747e394" providerId="ADAL" clId="{DCABC543-65BF-4541-B0C9-D508AB1CFA65}" dt="2025-11-09T09:38:58.728" v="114" actId="20577"/>
      <pc:docMkLst>
        <pc:docMk/>
      </pc:docMkLst>
      <pc:sldChg chg="modSp mod">
        <pc:chgData name="Law, David" userId="6c3935a2-e9a3-4723-9746-6e9c8747e394" providerId="ADAL" clId="{DCABC543-65BF-4541-B0C9-D508AB1CFA65}" dt="2025-11-09T09:38:58.728" v="114" actId="20577"/>
        <pc:sldMkLst>
          <pc:docMk/>
          <pc:sldMk cId="0" sldId="327"/>
        </pc:sldMkLst>
        <pc:spChg chg="mod">
          <ac:chgData name="Law, David" userId="6c3935a2-e9a3-4723-9746-6e9c8747e394" providerId="ADAL" clId="{DCABC543-65BF-4541-B0C9-D508AB1CFA65}" dt="2025-11-09T09:38:58.728" v="114" actId="20577"/>
          <ac:spMkLst>
            <pc:docMk/>
            <pc:sldMk cId="0" sldId="327"/>
            <ac:spMk id="35842" creationId="{00000000-0000-0000-0000-000000000000}"/>
          </ac:spMkLst>
        </pc:spChg>
      </pc:sldChg>
      <pc:sldMasterChg chg="modSp mod">
        <pc:chgData name="Law, David" userId="6c3935a2-e9a3-4723-9746-6e9c8747e394" providerId="ADAL" clId="{DCABC543-65BF-4541-B0C9-D508AB1CFA65}" dt="2025-11-09T09:31:57.800" v="111" actId="20577"/>
        <pc:sldMasterMkLst>
          <pc:docMk/>
          <pc:sldMasterMk cId="0" sldId="2147483698"/>
        </pc:sldMasterMkLst>
        <pc:spChg chg="mod">
          <ac:chgData name="Law, David" userId="6c3935a2-e9a3-4723-9746-6e9c8747e394" providerId="ADAL" clId="{DCABC543-65BF-4541-B0C9-D508AB1CFA65}" dt="2025-11-09T09:31:57.800" v="111" actId="20577"/>
          <ac:spMkLst>
            <pc:docMk/>
            <pc:sldMasterMk cId="0" sldId="2147483698"/>
            <ac:spMk id="60424"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746957A-77E9-4067-B9A8-C75BCBC731A3}" type="datetimeFigureOut">
              <a:rPr lang="en-US"/>
              <a:pPr>
                <a:defRPr/>
              </a:pPr>
              <a:t>11/9/2025</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641793F-992B-4A16-A261-238B1C815D3D}" type="slidenum">
              <a:rPr lang="en-US"/>
              <a:pPr>
                <a:defRPr/>
              </a:pPr>
              <a:t>‹#›</a:t>
            </a:fld>
            <a:endParaRPr lang="en-US"/>
          </a:p>
        </p:txBody>
      </p:sp>
    </p:spTree>
    <p:extLst>
      <p:ext uri="{BB962C8B-B14F-4D97-AF65-F5344CB8AC3E}">
        <p14:creationId xmlns:p14="http://schemas.microsoft.com/office/powerpoint/2010/main" val="3520475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C6BA5148-46AD-40FD-940D-973AAFCD728F}" type="datetimeFigureOut">
              <a:rPr lang="en-US"/>
              <a:pPr>
                <a:defRPr/>
              </a:pPr>
              <a:t>11/9/2025</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3CEE3C7B-4350-4749-9C1E-FD77C98368D4}" type="slidenum">
              <a:rPr lang="en-US"/>
              <a:pPr>
                <a:defRPr/>
              </a:pPr>
              <a:t>‹#›</a:t>
            </a:fld>
            <a:endParaRPr lang="en-US"/>
          </a:p>
        </p:txBody>
      </p:sp>
    </p:spTree>
    <p:extLst>
      <p:ext uri="{BB962C8B-B14F-4D97-AF65-F5344CB8AC3E}">
        <p14:creationId xmlns:p14="http://schemas.microsoft.com/office/powerpoint/2010/main" val="6411389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11ABCC-02B0-49FD-978E-DF7DCA87D8B7}" type="slidenum">
              <a:rPr lang="en-US"/>
              <a:pPr fontAlgn="base">
                <a:spcBef>
                  <a:spcPct val="0"/>
                </a:spcBef>
                <a:spcAft>
                  <a:spcPct val="0"/>
                </a:spcAft>
                <a:defRPr/>
              </a:pPr>
              <a:t>10</a:t>
            </a:fld>
            <a:endParaRPr lang="en-US"/>
          </a:p>
        </p:txBody>
      </p:sp>
      <p:sp>
        <p:nvSpPr>
          <p:cNvPr id="24578" name="Rectangle 2"/>
          <p:cNvSpPr>
            <a:spLocks noGrp="1" noRot="1" noChangeAspect="1" noChangeArrowheads="1" noTextEdit="1"/>
          </p:cNvSpPr>
          <p:nvPr>
            <p:ph type="sldImg"/>
          </p:nvPr>
        </p:nvSpPr>
        <p:spPr bwMode="auto">
          <a:xfrm>
            <a:off x="457200" y="720725"/>
            <a:ext cx="6400800" cy="3600450"/>
          </a:xfrm>
          <a:noFill/>
          <a:ln>
            <a:solidFill>
              <a:srgbClr val="000000"/>
            </a:solidFill>
            <a:miter lim="800000"/>
            <a:headEnd/>
            <a:tailEnd/>
          </a:ln>
        </p:spPr>
      </p:sp>
      <p:sp>
        <p:nvSpPr>
          <p:cNvPr id="245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3205286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4175" y="701675"/>
            <a:ext cx="6165850" cy="3468688"/>
          </a:xfrm>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71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711CED88-2EBA-480B-BC25-F8BE94D75BC0}" type="slidenum">
              <a:rPr lang="en-US" smtClean="0">
                <a:solidFill>
                  <a:srgbClr val="000000"/>
                </a:solidFill>
              </a:rPr>
              <a:pPr>
                <a:defRPr/>
              </a:pPr>
              <a:t>18</a:t>
            </a:fld>
            <a:endParaRPr lang="en-US">
              <a:solidFill>
                <a:srgbClr val="000000"/>
              </a:solidFill>
            </a:endParaRPr>
          </a:p>
        </p:txBody>
      </p:sp>
    </p:spTree>
    <p:extLst>
      <p:ext uri="{BB962C8B-B14F-4D97-AF65-F5344CB8AC3E}">
        <p14:creationId xmlns:p14="http://schemas.microsoft.com/office/powerpoint/2010/main" val="2053408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4175" y="701675"/>
            <a:ext cx="6165850" cy="3468688"/>
          </a:xfrm>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92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CAF5E058-E197-4F90-8543-8AE1FCA5C224}"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322829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3316D854-8087-4685-9223-95A571712357}"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2076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2733"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5" name="Rectangle 3"/>
          <p:cNvSpPr>
            <a:spLocks noChangeArrowheads="1"/>
          </p:cNvSpPr>
          <p:nvPr/>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 name="Text Box 6"/>
          <p:cNvSpPr txBox="1">
            <a:spLocks noChangeArrowheads="1"/>
          </p:cNvSpPr>
          <p:nvPr/>
        </p:nvSpPr>
        <p:spPr bwMode="auto">
          <a:xfrm>
            <a:off x="10595418"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3D8AC436-2B80-4D39-B037-C92BE8FA3027}" type="slidenum">
              <a:rPr lang="en-US" sz="1200">
                <a:solidFill>
                  <a:schemeClr val="bg1"/>
                </a:solidFill>
              </a:rPr>
              <a:pPr algn="r">
                <a:spcBef>
                  <a:spcPct val="50000"/>
                </a:spcBef>
                <a:defRPr/>
              </a:pPr>
              <a:t>‹#›</a:t>
            </a:fld>
            <a:endParaRPr lang="en-US" sz="1200">
              <a:solidFill>
                <a:schemeClr val="bg1"/>
              </a:solidFill>
            </a:endParaRPr>
          </a:p>
        </p:txBody>
      </p:sp>
      <p:sp>
        <p:nvSpPr>
          <p:cNvPr id="61444" name="Rectangle 4"/>
          <p:cNvSpPr>
            <a:spLocks noGrp="1" noChangeArrowheads="1"/>
          </p:cNvSpPr>
          <p:nvPr>
            <p:ph type="ctrTitle"/>
          </p:nvPr>
        </p:nvSpPr>
        <p:spPr>
          <a:xfrm>
            <a:off x="914400" y="2130426"/>
            <a:ext cx="10363200" cy="1470025"/>
          </a:xfrm>
        </p:spPr>
        <p:txBody>
          <a:bodyPr/>
          <a:lstStyle>
            <a:lvl1pPr>
              <a:defRPr/>
            </a:lvl1pPr>
          </a:lstStyle>
          <a:p>
            <a:r>
              <a:rPr lang="en-US"/>
              <a:t>Click to edit Master title style</a:t>
            </a:r>
          </a:p>
        </p:txBody>
      </p:sp>
      <p:sp>
        <p:nvSpPr>
          <p:cNvPr id="61445" name="Rectangle 5"/>
          <p:cNvSpPr>
            <a:spLocks noGrp="1" noChangeArrowheads="1"/>
          </p:cNvSpPr>
          <p:nvPr>
            <p:ph type="subTitle" idx="1"/>
          </p:nvPr>
        </p:nvSpPr>
        <p:spPr>
          <a:xfrm>
            <a:off x="1828800" y="3886200"/>
            <a:ext cx="85344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04813"/>
            <a:ext cx="2743200" cy="5472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04813"/>
            <a:ext cx="8026400" cy="5472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Bluebar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1981200" y="274639"/>
            <a:ext cx="8229600" cy="371475"/>
          </a:xfrm>
        </p:spPr>
        <p:txBody>
          <a:bodyPr/>
          <a:lstStyle/>
          <a:p>
            <a:r>
              <a:rPr lang="en-US"/>
              <a:t>Click to edit Master title style</a:t>
            </a:r>
            <a:endParaRPr lang="en-US" dirty="0"/>
          </a:p>
        </p:txBody>
      </p:sp>
      <p:pic>
        <p:nvPicPr>
          <p:cNvPr id="12" name="Picture 11">
            <a:extLst>
              <a:ext uri="{FF2B5EF4-FFF2-40B4-BE49-F238E27FC236}">
                <a16:creationId xmlns:a16="http://schemas.microsoft.com/office/drawing/2014/main" id="{FDDB1747-FC43-43A9-9309-44FED6084D8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a:extLst>
              <a:ext uri="{FF2B5EF4-FFF2-40B4-BE49-F238E27FC236}">
                <a16:creationId xmlns:a16="http://schemas.microsoft.com/office/drawing/2014/main" id="{ED3407E6-7882-40C3-8350-8BC5F1D49CFA}"/>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8517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458131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350963"/>
            <a:ext cx="53848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350963"/>
            <a:ext cx="53848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2733"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0419" name="Rectangle 3"/>
          <p:cNvSpPr>
            <a:spLocks noChangeArrowheads="1"/>
          </p:cNvSpPr>
          <p:nvPr/>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1028" name="Rectangle 4"/>
          <p:cNvSpPr>
            <a:spLocks noGrp="1" noChangeArrowheads="1"/>
          </p:cNvSpPr>
          <p:nvPr>
            <p:ph type="title"/>
          </p:nvPr>
        </p:nvSpPr>
        <p:spPr bwMode="auto">
          <a:xfrm>
            <a:off x="609600" y="404813"/>
            <a:ext cx="109728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body" idx="1"/>
          </p:nvPr>
        </p:nvSpPr>
        <p:spPr bwMode="auto">
          <a:xfrm>
            <a:off x="609600" y="1350963"/>
            <a:ext cx="10972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0422" name="Line 6"/>
          <p:cNvSpPr>
            <a:spLocks noChangeShapeType="1"/>
          </p:cNvSpPr>
          <p:nvPr/>
        </p:nvSpPr>
        <p:spPr bwMode="auto">
          <a:xfrm>
            <a:off x="527051" y="1268413"/>
            <a:ext cx="11137900" cy="0"/>
          </a:xfrm>
          <a:prstGeom prst="line">
            <a:avLst/>
          </a:prstGeom>
          <a:noFill/>
          <a:ln w="9525">
            <a:solidFill>
              <a:srgbClr val="2FADDF"/>
            </a:solidFill>
            <a:round/>
            <a:headEnd/>
            <a:tailEnd/>
          </a:ln>
          <a:effectLst/>
        </p:spPr>
        <p:txBody>
          <a:bodyPr/>
          <a:lstStyle/>
          <a:p>
            <a:pPr>
              <a:defRPr/>
            </a:pPr>
            <a:endParaRPr lang="en-US" sz="1600"/>
          </a:p>
        </p:txBody>
      </p:sp>
      <p:sp>
        <p:nvSpPr>
          <p:cNvPr id="60423" name="Text Box 7"/>
          <p:cNvSpPr txBox="1">
            <a:spLocks noChangeArrowheads="1"/>
          </p:cNvSpPr>
          <p:nvPr/>
        </p:nvSpPr>
        <p:spPr bwMode="auto">
          <a:xfrm>
            <a:off x="10595418"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4A0747BE-94DD-4C14-901B-5A76391C6A9B}" type="slidenum">
              <a:rPr lang="en-US" sz="1200">
                <a:solidFill>
                  <a:schemeClr val="bg1"/>
                </a:solidFill>
              </a:rPr>
              <a:pPr algn="r">
                <a:spcBef>
                  <a:spcPct val="50000"/>
                </a:spcBef>
                <a:defRPr/>
              </a:pPr>
              <a:t>‹#›</a:t>
            </a:fld>
            <a:endParaRPr lang="en-US" sz="1200">
              <a:solidFill>
                <a:schemeClr val="bg1"/>
              </a:solidFill>
            </a:endParaRPr>
          </a:p>
        </p:txBody>
      </p:sp>
      <p:sp>
        <p:nvSpPr>
          <p:cNvPr id="60425" name="Text Box 9"/>
          <p:cNvSpPr txBox="1">
            <a:spLocks noChangeArrowheads="1"/>
          </p:cNvSpPr>
          <p:nvPr userDrawn="1"/>
        </p:nvSpPr>
        <p:spPr bwMode="auto">
          <a:xfrm>
            <a:off x="-15433" y="6591300"/>
            <a:ext cx="12192000" cy="274638"/>
          </a:xfrm>
          <a:prstGeom prst="rect">
            <a:avLst/>
          </a:prstGeom>
          <a:noFill/>
          <a:ln w="9525">
            <a:noFill/>
            <a:miter lim="800000"/>
            <a:headEnd/>
            <a:tailEnd/>
          </a:ln>
          <a:effectLst/>
        </p:spPr>
        <p:txBody>
          <a:bodyPr>
            <a:spAutoFit/>
          </a:bodyPr>
          <a:lstStyle/>
          <a:p>
            <a:pPr algn="ctr">
              <a:defRPr/>
            </a:pPr>
            <a:r>
              <a:rPr lang="en-US" sz="1200">
                <a:solidFill>
                  <a:schemeClr val="bg1"/>
                </a:solidFill>
              </a:rPr>
              <a:t>IEEE 802.3 &lt;&lt;</a:t>
            </a:r>
            <a:r>
              <a:rPr lang="en-US" sz="1200" i="1">
                <a:solidFill>
                  <a:schemeClr val="bg1"/>
                </a:solidFill>
              </a:rPr>
              <a:t>Study Group Name</a:t>
            </a:r>
            <a:r>
              <a:rPr lang="en-US" sz="1200">
                <a:solidFill>
                  <a:schemeClr val="bg1"/>
                </a:solidFill>
              </a:rPr>
              <a:t>&gt;&gt; – &lt;&lt;</a:t>
            </a:r>
            <a:r>
              <a:rPr lang="en-US" sz="1200" i="1">
                <a:solidFill>
                  <a:schemeClr val="bg1"/>
                </a:solidFill>
              </a:rPr>
              <a:t>Date</a:t>
            </a:r>
            <a:r>
              <a:rPr lang="en-US" sz="1200">
                <a:solidFill>
                  <a:schemeClr val="bg1"/>
                </a:solidFill>
              </a:rPr>
              <a:t> [</a:t>
            </a:r>
            <a:r>
              <a:rPr lang="en-US" sz="1200" i="1">
                <a:solidFill>
                  <a:schemeClr val="bg1"/>
                </a:solidFill>
              </a:rPr>
              <a:t>Interim</a:t>
            </a:r>
            <a:r>
              <a:rPr lang="en-US" sz="1200">
                <a:solidFill>
                  <a:schemeClr val="bg1"/>
                </a:solidFill>
              </a:rPr>
              <a:t> | </a:t>
            </a:r>
            <a:r>
              <a:rPr lang="en-US" sz="1200" i="1">
                <a:solidFill>
                  <a:schemeClr val="bg1"/>
                </a:solidFill>
              </a:rPr>
              <a:t>Plenary</a:t>
            </a:r>
            <a:r>
              <a:rPr lang="en-US" sz="1200">
                <a:solidFill>
                  <a:schemeClr val="bg1"/>
                </a:solidFill>
              </a:rPr>
              <a:t>]&gt;&gt; meeting</a:t>
            </a:r>
          </a:p>
        </p:txBody>
      </p:sp>
      <p:sp>
        <p:nvSpPr>
          <p:cNvPr id="60424" name="Text Box 8"/>
          <p:cNvSpPr txBox="1">
            <a:spLocks noChangeArrowheads="1"/>
          </p:cNvSpPr>
          <p:nvPr/>
        </p:nvSpPr>
        <p:spPr bwMode="auto">
          <a:xfrm>
            <a:off x="-15433" y="6589714"/>
            <a:ext cx="952056" cy="276999"/>
          </a:xfrm>
          <a:prstGeom prst="rect">
            <a:avLst/>
          </a:prstGeom>
          <a:noFill/>
          <a:ln w="9525" algn="ctr">
            <a:noFill/>
            <a:miter lim="800000"/>
            <a:headEnd/>
            <a:tailEnd/>
          </a:ln>
          <a:effectLst/>
        </p:spPr>
        <p:txBody>
          <a:bodyPr wrap="none">
            <a:spAutoFit/>
          </a:bodyPr>
          <a:lstStyle/>
          <a:p>
            <a:pPr>
              <a:defRPr/>
            </a:pPr>
            <a:r>
              <a:rPr lang="en-GB" sz="1200">
                <a:solidFill>
                  <a:schemeClr val="bg1"/>
                </a:solidFill>
              </a:rPr>
              <a:t>Version 4.3</a:t>
            </a:r>
            <a:endParaRPr 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11" r:id="rId1"/>
    <p:sldLayoutId id="2147483709" r:id="rId2"/>
    <p:sldLayoutId id="2147483708" r:id="rId3"/>
    <p:sldLayoutId id="2147483707" r:id="rId4"/>
    <p:sldLayoutId id="2147483706" r:id="rId5"/>
    <p:sldLayoutId id="2147483705" r:id="rId6"/>
    <p:sldLayoutId id="2147483704" r:id="rId7"/>
    <p:sldLayoutId id="2147483703" r:id="rId8"/>
    <p:sldLayoutId id="2147483702" r:id="rId9"/>
    <p:sldLayoutId id="2147483701" r:id="rId10"/>
    <p:sldLayoutId id="214748370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2" name="Title Placeholder 1">
            <a:extLst>
              <a:ext uri="{FF2B5EF4-FFF2-40B4-BE49-F238E27FC236}">
                <a16:creationId xmlns:a16="http://schemas.microsoft.com/office/drawing/2014/main" id="{FDF22FF3-E587-455E-8A2B-9F74DBCD940C}"/>
              </a:ext>
            </a:extLst>
          </p:cNvPr>
          <p:cNvSpPr>
            <a:spLocks noGrp="1"/>
          </p:cNvSpPr>
          <p:nvPr>
            <p:ph type="title"/>
          </p:nvPr>
        </p:nvSpPr>
        <p:spPr>
          <a:xfrm>
            <a:off x="1981200" y="366186"/>
            <a:ext cx="8229600" cy="4953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C9D899-9142-4688-9076-8F6D4D1E730B}"/>
              </a:ext>
            </a:extLst>
          </p:cNvPr>
          <p:cNvSpPr>
            <a:spLocks noGrp="1"/>
          </p:cNvSpPr>
          <p:nvPr>
            <p:ph type="body" idx="1"/>
          </p:nvPr>
        </p:nvSpPr>
        <p:spPr>
          <a:xfrm>
            <a:off x="1981200" y="1826684"/>
            <a:ext cx="8229600" cy="4349749"/>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FF87ABBB-8493-4657-AF76-3FB0E8D54470}"/>
              </a:ext>
            </a:extLst>
          </p:cNvPr>
          <p:cNvSpPr/>
          <p:nvPr userDrawn="1"/>
        </p:nvSpPr>
        <p:spPr>
          <a:xfrm>
            <a:off x="1984772" y="838577"/>
            <a:ext cx="1206500" cy="6032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0" fontAlgn="auto" hangingPunct="0">
              <a:spcBef>
                <a:spcPts val="0"/>
              </a:spcBef>
              <a:spcAft>
                <a:spcPts val="0"/>
              </a:spcAft>
              <a:defRPr/>
            </a:pPr>
            <a:endParaRPr lang="en-US" sz="1050">
              <a:solidFill>
                <a:prstClr val="white"/>
              </a:solidFill>
            </a:endParaRPr>
          </a:p>
        </p:txBody>
      </p:sp>
      <p:sp>
        <p:nvSpPr>
          <p:cNvPr id="8"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prstClr val="black"/>
                </a:solidFill>
                <a:latin typeface="Arial" panose="020B0604020202020204" pitchFamily="34" charset="0"/>
              </a:rPr>
              <a:t>Page </a:t>
            </a:r>
            <a:fld id="{C267E54B-A7D3-479B-B201-BF1FFE6185E6}" type="slidenum">
              <a:rPr lang="en-US" sz="1200" smtClean="0">
                <a:solidFill>
                  <a:prstClr val="black"/>
                </a:solidFill>
                <a:latin typeface="Arial" panose="020B0604020202020204" pitchFamily="34" charset="0"/>
              </a:rPr>
              <a:pPr algn="r" eaLnBrk="1" hangingPunct="1">
                <a:spcBef>
                  <a:spcPct val="50000"/>
                </a:spcBef>
                <a:defRPr/>
              </a:pPr>
              <a:t>‹#›</a:t>
            </a:fld>
            <a:endParaRPr lang="en-US" sz="1200" dirty="0">
              <a:solidFill>
                <a:prstClr val="black"/>
              </a:solidFill>
              <a:latin typeface="Arial" panose="020B0604020202020204" pitchFamily="34" charset="0"/>
            </a:endParaRPr>
          </a:p>
        </p:txBody>
      </p:sp>
    </p:spTree>
    <p:extLst>
      <p:ext uri="{BB962C8B-B14F-4D97-AF65-F5344CB8AC3E}">
        <p14:creationId xmlns:p14="http://schemas.microsoft.com/office/powerpoint/2010/main" val="2770304423"/>
      </p:ext>
    </p:extLst>
  </p:cSld>
  <p:clrMap bg1="lt1" tx1="dk1" bg2="lt2" tx2="dk2" accent1="accent1" accent2="accent2" accent3="accent3" accent4="accent4" accent5="accent5" accent6="accent6" hlink="hlink" folHlink="folHlink"/>
  <p:sldLayoutIdLst>
    <p:sldLayoutId id="2147483720" r:id="rId1"/>
  </p:sldLayoutIdLst>
  <p:hf hdr="0" ftr="0" dt="0"/>
  <p:txStyles>
    <p:titleStyle>
      <a:lvl1pPr algn="l" defTabSz="685783" rtl="0" eaLnBrk="1" fontAlgn="base" hangingPunct="1">
        <a:lnSpc>
          <a:spcPct val="90000"/>
        </a:lnSpc>
        <a:spcBef>
          <a:spcPct val="0"/>
        </a:spcBef>
        <a:spcAft>
          <a:spcPct val="0"/>
        </a:spcAft>
        <a:defRPr sz="2667" b="1" i="0" kern="1200" cap="all">
          <a:solidFill>
            <a:schemeClr val="tx1"/>
          </a:solidFill>
          <a:latin typeface="Montserrat ExtraBold" pitchFamily="2" charset="77"/>
          <a:ea typeface="MS PGothic" panose="020B0600070205080204" pitchFamily="34" charset="-128"/>
          <a:cs typeface="Montserrat ExtraBold" pitchFamily="2" charset="77"/>
        </a:defRPr>
      </a:lvl1pPr>
      <a:lvl2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2pPr>
      <a:lvl3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3pPr>
      <a:lvl4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4pPr>
      <a:lvl5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5pPr>
      <a:lvl6pPr marL="457189"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6pPr>
      <a:lvl7pPr marL="914377"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7pPr>
      <a:lvl8pPr marL="1371566"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8pPr>
      <a:lvl9pPr marL="1828754"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9pPr>
    </p:titleStyle>
    <p:bodyStyle>
      <a:lvl1pPr marL="0" indent="0" algn="l" defTabSz="685783" rtl="0" eaLnBrk="1" fontAlgn="base" hangingPunct="1">
        <a:lnSpc>
          <a:spcPct val="90000"/>
        </a:lnSpc>
        <a:spcBef>
          <a:spcPts val="751"/>
        </a:spcBef>
        <a:spcAft>
          <a:spcPct val="0"/>
        </a:spcAft>
        <a:defRPr sz="1600" b="1" i="0" kern="1200" cap="none" baseline="0">
          <a:solidFill>
            <a:schemeClr val="tx1"/>
          </a:solidFill>
          <a:latin typeface="Montserrat" pitchFamily="2" charset="77"/>
          <a:ea typeface="MS PGothic" panose="020B0600070205080204" pitchFamily="34" charset="-128"/>
          <a:cs typeface="Montserrat" pitchFamily="2" charset="77"/>
        </a:defRPr>
      </a:lvl1pPr>
      <a:lvl2pPr marL="3175" indent="-3175" algn="l" defTabSz="685783" rtl="0" eaLnBrk="1" fontAlgn="base" hangingPunct="1">
        <a:lnSpc>
          <a:spcPct val="90000"/>
        </a:lnSpc>
        <a:spcBef>
          <a:spcPts val="600"/>
        </a:spcBef>
        <a:spcAft>
          <a:spcPct val="0"/>
        </a:spcAft>
        <a:defRPr sz="1467"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2pPr>
      <a:lvl3pPr marL="112711" indent="-111123" algn="l" defTabSz="685783" rtl="0" eaLnBrk="1" fontAlgn="base" hangingPunct="1">
        <a:spcBef>
          <a:spcPts val="400"/>
        </a:spcBef>
        <a:spcAft>
          <a:spcPct val="0"/>
        </a:spcAft>
        <a:buClr>
          <a:srgbClr val="4AC9E3"/>
        </a:buClr>
        <a:buFont typeface="Wingdings" panose="05000000000000000000" pitchFamily="2" charset="2"/>
        <a:buChar char="§"/>
        <a:defRPr sz="1333"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3pPr>
      <a:lvl4pPr marL="304792" indent="-190495" algn="l" defTabSz="685783" rtl="0" eaLnBrk="1" fontAlgn="base" hangingPunct="1">
        <a:spcBef>
          <a:spcPts val="200"/>
        </a:spcBef>
        <a:spcAft>
          <a:spcPct val="0"/>
        </a:spcAft>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4pPr>
      <a:lvl5pPr marL="457189" indent="-152396" algn="l" defTabSz="684196" rtl="0" eaLnBrk="1" fontAlgn="base" hangingPunct="1">
        <a:spcBef>
          <a:spcPts val="200"/>
        </a:spcBef>
        <a:spcAft>
          <a:spcPct val="0"/>
        </a:spcAft>
        <a:buClr>
          <a:srgbClr val="4AC9E3"/>
        </a:buClr>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
          <p15:clr>
            <a:srgbClr val="F26B43"/>
          </p15:clr>
        </p15:guide>
        <p15:guide id="2" pos="4104">
          <p15:clr>
            <a:srgbClr val="F26B43"/>
          </p15:clr>
        </p15:guide>
        <p15:guide id="3" pos="774">
          <p15:clr>
            <a:srgbClr val="F26B43"/>
          </p15:clr>
        </p15:guide>
        <p15:guide id="4" pos="882">
          <p15:clr>
            <a:srgbClr val="F26B43"/>
          </p15:clr>
        </p15:guide>
        <p15:guide id="5" pos="1440">
          <p15:clr>
            <a:srgbClr val="F26B43"/>
          </p15:clr>
        </p15:guide>
        <p15:guide id="6" pos="1548">
          <p15:clr>
            <a:srgbClr val="F26B43"/>
          </p15:clr>
        </p15:guide>
        <p15:guide id="7" pos="2106">
          <p15:clr>
            <a:srgbClr val="F26B43"/>
          </p15:clr>
        </p15:guide>
        <p15:guide id="8" pos="2214">
          <p15:clr>
            <a:srgbClr val="F26B43"/>
          </p15:clr>
        </p15:guide>
        <p15:guide id="9" pos="2772">
          <p15:clr>
            <a:srgbClr val="F26B43"/>
          </p15:clr>
        </p15:guide>
        <p15:guide id="10" pos="2880">
          <p15:clr>
            <a:srgbClr val="F26B43"/>
          </p15:clr>
        </p15:guide>
        <p15:guide id="11" pos="3438">
          <p15:clr>
            <a:srgbClr val="F26B43"/>
          </p15:clr>
        </p15:guide>
        <p15:guide id="12" pos="354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1026" name="Rectangle 2"/>
          <p:cNvSpPr>
            <a:spLocks noGrp="1" noChangeArrowheads="1"/>
          </p:cNvSpPr>
          <p:nvPr>
            <p:ph type="title"/>
          </p:nvPr>
        </p:nvSpPr>
        <p:spPr bwMode="auto">
          <a:xfrm>
            <a:off x="1981200" y="6858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981200" y="1981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1029" name="Line 8"/>
          <p:cNvSpPr>
            <a:spLocks noChangeShapeType="1"/>
          </p:cNvSpPr>
          <p:nvPr/>
        </p:nvSpPr>
        <p:spPr bwMode="auto">
          <a:xfrm>
            <a:off x="1981200" y="609600"/>
            <a:ext cx="8229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pPr eaLnBrk="0" hangingPunct="0"/>
            <a:endParaRPr lang="en-GB" sz="1200">
              <a:solidFill>
                <a:srgbClr val="000000"/>
              </a:solidFill>
              <a:latin typeface="Times New Roman" panose="02020603050405020304" pitchFamily="18" charset="0"/>
              <a:cs typeface="Arial" panose="020B0604020202020204" pitchFamily="34" charset="0"/>
            </a:endParaRPr>
          </a:p>
        </p:txBody>
      </p:sp>
      <p:sp>
        <p:nvSpPr>
          <p:cNvPr id="2" name="Line 10"/>
          <p:cNvSpPr>
            <a:spLocks noChangeShapeType="1"/>
          </p:cNvSpPr>
          <p:nvPr/>
        </p:nvSpPr>
        <p:spPr bwMode="auto">
          <a:xfrm>
            <a:off x="1981200" y="6400801"/>
            <a:ext cx="8229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pPr eaLnBrk="0" hangingPunct="0"/>
            <a:endParaRPr lang="en-GB" sz="1200">
              <a:solidFill>
                <a:srgbClr val="000000"/>
              </a:solidFill>
              <a:latin typeface="Times New Roman" panose="02020603050405020304" pitchFamily="18" charset="0"/>
              <a:cs typeface="Arial" panose="020B0604020202020204" pitchFamily="34" charset="0"/>
            </a:endParaRPr>
          </a:p>
        </p:txBody>
      </p:sp>
      <p:sp>
        <p:nvSpPr>
          <p:cNvPr id="1031" name="TextBox 2"/>
          <p:cNvSpPr txBox="1">
            <a:spLocks noChangeArrowheads="1"/>
          </p:cNvSpPr>
          <p:nvPr userDrawn="1"/>
        </p:nvSpPr>
        <p:spPr bwMode="auto">
          <a:xfrm>
            <a:off x="1981200" y="6378576"/>
            <a:ext cx="3657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Times New Roman" panose="02020603050405020304" pitchFamily="18" charset="0"/>
                <a:cs typeface="Arial" panose="020B0604020202020204" pitchFamily="34" charset="0"/>
              </a:defRPr>
            </a:lvl1pPr>
            <a:lvl2pPr marL="742950" indent="-285750">
              <a:defRPr sz="1200">
                <a:solidFill>
                  <a:schemeClr val="tx1"/>
                </a:solidFill>
                <a:latin typeface="Times New Roman" panose="02020603050405020304" pitchFamily="18" charset="0"/>
                <a:cs typeface="Arial" panose="020B0604020202020204" pitchFamily="34" charset="0"/>
              </a:defRPr>
            </a:lvl2pPr>
            <a:lvl3pPr marL="1143000" indent="-228600">
              <a:defRPr sz="1200">
                <a:solidFill>
                  <a:schemeClr val="tx1"/>
                </a:solidFill>
                <a:latin typeface="Times New Roman" panose="02020603050405020304" pitchFamily="18" charset="0"/>
                <a:cs typeface="Arial" panose="020B0604020202020204" pitchFamily="34" charset="0"/>
              </a:defRPr>
            </a:lvl3pPr>
            <a:lvl4pPr marL="1600200" indent="-228600">
              <a:defRPr sz="1200">
                <a:solidFill>
                  <a:schemeClr val="tx1"/>
                </a:solidFill>
                <a:latin typeface="Times New Roman" panose="02020603050405020304" pitchFamily="18" charset="0"/>
                <a:cs typeface="Arial" panose="020B0604020202020204" pitchFamily="34" charset="0"/>
              </a:defRPr>
            </a:lvl4pPr>
            <a:lvl5pPr marL="2057400" indent="-228600">
              <a:defRPr sz="12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cs typeface="Arial" panose="020B0604020202020204" pitchFamily="34" charset="0"/>
              </a:defRPr>
            </a:lvl9pPr>
          </a:lstStyle>
          <a:p>
            <a:pPr eaLnBrk="0" hangingPunct="0">
              <a:defRPr/>
            </a:pPr>
            <a:r>
              <a:rPr lang="en-US" altLang="en-US" dirty="0">
                <a:solidFill>
                  <a:srgbClr val="000000"/>
                </a:solidFill>
              </a:rPr>
              <a:t>Approved by </a:t>
            </a:r>
            <a:r>
              <a:rPr lang="en-US" altLang="en-US" dirty="0" err="1">
                <a:solidFill>
                  <a:srgbClr val="000000"/>
                </a:solidFill>
              </a:rPr>
              <a:t>SASB</a:t>
            </a:r>
            <a:r>
              <a:rPr lang="en-US" altLang="en-US" dirty="0">
                <a:solidFill>
                  <a:srgbClr val="000000"/>
                </a:solidFill>
              </a:rPr>
              <a:t> in June 2019</a:t>
            </a:r>
          </a:p>
        </p:txBody>
      </p:sp>
      <p:sp>
        <p:nvSpPr>
          <p:cNvPr id="9"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srgbClr val="000000"/>
                </a:solidFill>
                <a:latin typeface="Arial" panose="020B0604020202020204" pitchFamily="34" charset="0"/>
              </a:rPr>
              <a:t>Page </a:t>
            </a:r>
            <a:fld id="{C267E54B-A7D3-479B-B201-BF1FFE6185E6}" type="slidenum">
              <a:rPr lang="en-US" sz="1200" smtClean="0">
                <a:solidFill>
                  <a:srgbClr val="000000"/>
                </a:solidFill>
                <a:latin typeface="Arial" panose="020B0604020202020204" pitchFamily="34" charset="0"/>
              </a:rPr>
              <a:pPr algn="r" eaLnBrk="1" hangingPunct="1">
                <a:spcBef>
                  <a:spcPct val="50000"/>
                </a:spcBef>
                <a:defRPr/>
              </a:pPr>
              <a:t>‹#›</a:t>
            </a:fld>
            <a:endParaRPr lang="en-US" sz="1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275697799"/>
      </p:ext>
    </p:extLst>
  </p:cSld>
  <p:clrMap bg1="lt1" tx1="dk1" bg2="lt2" tx2="dk2" accent1="accent1" accent2="accent2" accent3="accent3" accent4="accent4" accent5="accent5" accent6="accent6" hlink="hlink" folHlink="folHlink"/>
  <p:sldLayoutIdLst>
    <p:sldLayoutId id="2147483722" r:id="rId1"/>
  </p:sldLayoutIdLst>
  <p:hf hdr="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anose="020B0604020202020204"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anose="02020603050405020304"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tandards.ieee.org/develop/policies/bylaws/" TargetMode="External"/><Relationship Id="rId7" Type="http://schemas.openxmlformats.org/officeDocument/2006/relationships/hyperlink" Target="http://ieee802.org/3/rules/P802_3_rules.pdf" TargetMode="External"/><Relationship Id="rId2" Type="http://schemas.openxmlformats.org/officeDocument/2006/relationships/hyperlink" Target="http://standards.ieee.org/develop/policies/sa_opman/" TargetMode="External"/><Relationship Id="rId1" Type="http://schemas.openxmlformats.org/officeDocument/2006/relationships/slideLayout" Target="../slideLayouts/slideLayout2.xml"/><Relationship Id="rId6" Type="http://schemas.openxmlformats.org/officeDocument/2006/relationships/hyperlink" Target="http://www.ieee802.org/devdocs.shtml" TargetMode="External"/><Relationship Id="rId5" Type="http://schemas.openxmlformats.org/officeDocument/2006/relationships/hyperlink" Target="https://ieee.app.box.com/v/PandP-LMSC" TargetMode="External"/><Relationship Id="rId4" Type="http://schemas.openxmlformats.org/officeDocument/2006/relationships/hyperlink" Target="http://standards.ieee.org/develop/policies/opman/"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0.xml.rels><?xml version="1.0" encoding="UTF-8" standalone="yes"?>
<Relationships xmlns="http://schemas.openxmlformats.org/package/2006/relationships"><Relationship Id="rId3" Type="http://schemas.openxmlformats.org/officeDocument/2006/relationships/hyperlink" Target="http://imat.ieee.org/" TargetMode="External"/><Relationship Id="rId2" Type="http://schemas.openxmlformats.org/officeDocument/2006/relationships/hyperlink" Target="http://ieee802.org/3/minutes/attendance_procedures.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mailto:cmjones@cisco.com" TargetMode="External"/><Relationship Id="rId2" Type="http://schemas.openxmlformats.org/officeDocument/2006/relationships/hyperlink" Target="http://www.ieee802.org/3/interims/index.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STDS-802-3-100GCU@listserv.ieee.org" TargetMode="External"/><Relationship Id="rId2" Type="http://schemas.openxmlformats.org/officeDocument/2006/relationships/hyperlink" Target="mailto:ListServ@ieee.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ctrTitle"/>
          </p:nvPr>
        </p:nvSpPr>
        <p:spPr>
          <a:xfrm>
            <a:off x="914400" y="1340768"/>
            <a:ext cx="10363200" cy="1470025"/>
          </a:xfrm>
        </p:spPr>
        <p:txBody>
          <a:bodyPr vert="horz" wrap="square" lIns="91440" tIns="45720" rIns="91440" bIns="91440" numCol="1" anchor="ctr" anchorCtr="0" compatLnSpc="1">
            <a:prstTxWarp prst="textNoShape">
              <a:avLst/>
            </a:prstTxWarp>
          </a:bodyPr>
          <a:lstStyle/>
          <a:p>
            <a:pPr eaLnBrk="1" hangingPunct="1"/>
            <a:r>
              <a:rPr lang="en-US" dirty="0">
                <a:solidFill>
                  <a:schemeClr val="tx1"/>
                </a:solidFill>
              </a:rPr>
              <a:t>Agenda and General Information</a:t>
            </a:r>
          </a:p>
        </p:txBody>
      </p:sp>
      <p:sp>
        <p:nvSpPr>
          <p:cNvPr id="17410" name="Rectangle 3"/>
          <p:cNvSpPr>
            <a:spLocks noGrp="1" noChangeArrowheads="1"/>
          </p:cNvSpPr>
          <p:nvPr>
            <p:ph type="subTitle" idx="1"/>
          </p:nvPr>
        </p:nvSpPr>
        <p:spPr>
          <a:xfrm>
            <a:off x="1828800" y="3096542"/>
            <a:ext cx="8534400" cy="1752600"/>
          </a:xfrm>
        </p:spPr>
        <p:txBody>
          <a:bodyPr/>
          <a:lstStyle/>
          <a:p>
            <a:pPr eaLnBrk="1" hangingPunct="1"/>
            <a:r>
              <a:rPr lang="en-US" sz="2600" dirty="0">
                <a:solidFill>
                  <a:schemeClr val="tx2"/>
                </a:solidFill>
              </a:rPr>
              <a:t>IEEE 802.3 </a:t>
            </a:r>
          </a:p>
          <a:p>
            <a:pPr eaLnBrk="1" hangingPunct="1"/>
            <a:r>
              <a:rPr lang="en-US" sz="2600" dirty="0">
                <a:solidFill>
                  <a:schemeClr val="tx2"/>
                </a:solidFill>
              </a:rPr>
              <a:t>&lt;&lt;</a:t>
            </a:r>
            <a:r>
              <a:rPr lang="en-US" sz="2600" i="1" dirty="0">
                <a:solidFill>
                  <a:srgbClr val="FF0000"/>
                </a:solidFill>
              </a:rPr>
              <a:t>Study Group Name</a:t>
            </a:r>
            <a:r>
              <a:rPr lang="en-US" sz="2600" dirty="0">
                <a:solidFill>
                  <a:schemeClr val="tx2"/>
                </a:solidFill>
              </a:rPr>
              <a:t>&gt;&gt;</a:t>
            </a:r>
          </a:p>
          <a:p>
            <a:pPr eaLnBrk="1" hangingPunct="1"/>
            <a:endParaRPr lang="en-US" sz="2600" dirty="0">
              <a:solidFill>
                <a:schemeClr val="tx2"/>
              </a:solidFill>
            </a:endParaRPr>
          </a:p>
          <a:p>
            <a:pPr eaLnBrk="1" hangingPunct="1"/>
            <a:r>
              <a:rPr lang="en-US" sz="2600" dirty="0">
                <a:solidFill>
                  <a:schemeClr val="tx2"/>
                </a:solidFill>
              </a:rPr>
              <a:t>&lt;&lt;</a:t>
            </a:r>
            <a:r>
              <a:rPr lang="en-US" sz="2600" i="1" dirty="0">
                <a:solidFill>
                  <a:srgbClr val="FF0000"/>
                </a:solidFill>
              </a:rPr>
              <a:t>Chair Name</a:t>
            </a:r>
            <a:r>
              <a:rPr lang="en-US" sz="2600" dirty="0">
                <a:solidFill>
                  <a:schemeClr val="tx2"/>
                </a:solidFill>
              </a:rPr>
              <a:t>&gt;&gt;</a:t>
            </a:r>
          </a:p>
          <a:p>
            <a:pPr eaLnBrk="1" hangingPunct="1"/>
            <a:r>
              <a:rPr lang="en-US" sz="2600" dirty="0">
                <a:solidFill>
                  <a:schemeClr val="tx2"/>
                </a:solidFill>
              </a:rPr>
              <a:t>&lt;&lt;</a:t>
            </a:r>
            <a:r>
              <a:rPr lang="en-US" sz="2600" i="1" dirty="0">
                <a:solidFill>
                  <a:srgbClr val="FF0000"/>
                </a:solidFill>
              </a:rPr>
              <a:t>Chair Affiliation</a:t>
            </a:r>
            <a:r>
              <a:rPr lang="en-US" sz="2600" dirty="0">
                <a:solidFill>
                  <a:schemeClr val="tx2"/>
                </a:solidFill>
              </a:rPr>
              <a:t>&gt;&gt;</a:t>
            </a:r>
          </a:p>
          <a:p>
            <a:pPr eaLnBrk="1" hangingPunct="1"/>
            <a:r>
              <a:rPr lang="en-US" sz="2600" dirty="0">
                <a:solidFill>
                  <a:schemeClr val="tx2"/>
                </a:solidFill>
              </a:rPr>
              <a:t>&lt;&lt;</a:t>
            </a:r>
            <a:r>
              <a:rPr lang="en-US" sz="2600" i="1" dirty="0">
                <a:solidFill>
                  <a:srgbClr val="FF0000"/>
                </a:solidFill>
              </a:rPr>
              <a:t>Interim Location</a:t>
            </a:r>
            <a:r>
              <a:rPr lang="en-US" sz="2600" dirty="0">
                <a:solidFill>
                  <a:schemeClr val="tx2"/>
                </a:solidFill>
              </a:rPr>
              <a:t>&gt;&gt;, &lt;&lt;</a:t>
            </a:r>
            <a:r>
              <a:rPr lang="en-US" sz="2600" i="1" dirty="0">
                <a:solidFill>
                  <a:srgbClr val="FF0000"/>
                </a:solidFill>
              </a:rPr>
              <a:t>Date</a:t>
            </a:r>
            <a:r>
              <a:rPr lang="en-US" sz="2600" dirty="0">
                <a:solidFill>
                  <a:schemeClr val="tx2"/>
                </a:solidFill>
              </a:rPr>
              <a:t>&gt;&gt;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Study Group Private Area</a:t>
            </a:r>
          </a:p>
        </p:txBody>
      </p:sp>
      <p:sp>
        <p:nvSpPr>
          <p:cNvPr id="23554" name="Rectangle 3"/>
          <p:cNvSpPr>
            <a:spLocks noGrp="1" noChangeArrowheads="1"/>
          </p:cNvSpPr>
          <p:nvPr>
            <p:ph type="body" idx="4294967295"/>
          </p:nvPr>
        </p:nvSpPr>
        <p:spPr/>
        <p:txBody>
          <a:bodyPr/>
          <a:lstStyle/>
          <a:p>
            <a:pPr eaLnBrk="1" hangingPunct="1"/>
            <a:r>
              <a:rPr lang="en-US" sz="2700" dirty="0"/>
              <a:t>URL: &lt;&lt;</a:t>
            </a:r>
            <a:r>
              <a:rPr lang="en-US" sz="2700" i="1" dirty="0">
                <a:solidFill>
                  <a:srgbClr val="FF0000"/>
                </a:solidFill>
              </a:rPr>
              <a:t>Study Group Private Area URL</a:t>
            </a:r>
            <a:r>
              <a:rPr lang="en-US" sz="2700" dirty="0"/>
              <a:t>&gt;&gt;</a:t>
            </a:r>
            <a:endParaRPr lang="en-US" sz="2000" dirty="0"/>
          </a:p>
          <a:p>
            <a:pPr lvl="1" eaLnBrk="1" hangingPunct="1"/>
            <a:r>
              <a:rPr lang="en-US" sz="2300" dirty="0"/>
              <a:t>Username: &lt;&lt;</a:t>
            </a:r>
            <a:r>
              <a:rPr lang="en-US" sz="2300" i="1" dirty="0" err="1">
                <a:solidFill>
                  <a:srgbClr val="FF0000"/>
                </a:solidFill>
              </a:rPr>
              <a:t>xxxxxx</a:t>
            </a:r>
            <a:r>
              <a:rPr lang="en-US" sz="2300" dirty="0"/>
              <a:t>&gt;&gt;</a:t>
            </a:r>
          </a:p>
          <a:p>
            <a:pPr lvl="1" eaLnBrk="1" hangingPunct="1"/>
            <a:r>
              <a:rPr lang="en-US" sz="2300" dirty="0"/>
              <a:t>Password: &lt;&lt;</a:t>
            </a:r>
            <a:r>
              <a:rPr lang="en-US" sz="2300" i="1" dirty="0" err="1">
                <a:solidFill>
                  <a:srgbClr val="FF0000"/>
                </a:solidFill>
              </a:rPr>
              <a:t>xxxxxxx</a:t>
            </a:r>
            <a:r>
              <a:rPr lang="en-US" sz="2300" dirty="0"/>
              <a:t>&gt;&gt;</a:t>
            </a:r>
          </a:p>
          <a:p>
            <a:pPr lvl="1" eaLnBrk="1" hangingPunct="1"/>
            <a:endParaRPr lang="en-US" sz="2300" dirty="0"/>
          </a:p>
          <a:p>
            <a:pPr eaLnBrk="1" hangingPunct="1"/>
            <a:r>
              <a:rPr lang="en-US" sz="2700" dirty="0"/>
              <a:t>Write it down…</a:t>
            </a:r>
          </a:p>
          <a:p>
            <a:pPr eaLnBrk="1" hangingPunct="1"/>
            <a:endParaRPr lang="en-US" sz="2700" dirty="0"/>
          </a:p>
          <a:p>
            <a:pPr eaLnBrk="1" hangingPunct="1"/>
            <a:r>
              <a:rPr lang="en-US" sz="2700" dirty="0"/>
              <a:t>Note - The content is posted for your review only, and neither the content nor access information should be copied or redistributed to others in violation of document copyrights.</a:t>
            </a:r>
          </a:p>
        </p:txBody>
      </p:sp>
      <p:sp>
        <p:nvSpPr>
          <p:cNvPr id="23555" name="Text Box 8"/>
          <p:cNvSpPr txBox="1">
            <a:spLocks noChangeArrowheads="1"/>
          </p:cNvSpPr>
          <p:nvPr/>
        </p:nvSpPr>
        <p:spPr bwMode="auto">
          <a:xfrm>
            <a:off x="3863976" y="3284538"/>
            <a:ext cx="3889375" cy="205740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private area is used to store the draft, and on an exception basis, other copyrighted material shared through a liaison. Since a Study Group does not generate a draft, a private area should only be requested when required, and only at that point this slide should be used.</a:t>
            </a:r>
          </a:p>
        </p:txBody>
      </p:sp>
      <p:sp>
        <p:nvSpPr>
          <p:cNvPr id="23556" name="Text Box 5"/>
          <p:cNvSpPr txBox="1">
            <a:spLocks noChangeArrowheads="1"/>
          </p:cNvSpPr>
          <p:nvPr/>
        </p:nvSpPr>
        <p:spPr bwMode="auto">
          <a:xfrm>
            <a:off x="6311901" y="1989139"/>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Ensure that username and password do not appear in version of slides posted on public web site.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Ground Rules</a:t>
            </a:r>
          </a:p>
        </p:txBody>
      </p:sp>
      <p:sp>
        <p:nvSpPr>
          <p:cNvPr id="25602" name="Content Placeholder 1"/>
          <p:cNvSpPr>
            <a:spLocks noGrp="1"/>
          </p:cNvSpPr>
          <p:nvPr>
            <p:ph type="body" idx="4294967295"/>
          </p:nvPr>
        </p:nvSpPr>
        <p:spPr/>
        <p:txBody>
          <a:bodyPr/>
          <a:lstStyle/>
          <a:p>
            <a:pPr eaLnBrk="1" hangingPunct="1"/>
            <a:r>
              <a:rPr lang="en-US" sz="2600" dirty="0"/>
              <a:t>Based upon IEEE 802.3 Rules</a:t>
            </a:r>
          </a:p>
          <a:p>
            <a:pPr lvl="1" eaLnBrk="1" hangingPunct="1"/>
            <a:r>
              <a:rPr lang="en-US" sz="2200" dirty="0"/>
              <a:t>Foundation based upon Robert’s Rules of Order</a:t>
            </a:r>
          </a:p>
          <a:p>
            <a:pPr lvl="1" eaLnBrk="1" hangingPunct="1"/>
            <a:r>
              <a:rPr lang="en-US" sz="2200" dirty="0"/>
              <a:t>Anyone in the room may speak</a:t>
            </a:r>
          </a:p>
          <a:p>
            <a:pPr lvl="1" eaLnBrk="1" hangingPunct="1"/>
            <a:r>
              <a:rPr lang="en-US" sz="2200" dirty="0"/>
              <a:t>Anyone in the room may vote</a:t>
            </a:r>
          </a:p>
          <a:p>
            <a:pPr eaLnBrk="1" hangingPunct="1"/>
            <a:r>
              <a:rPr lang="en-US" sz="2600" b="1" dirty="0">
                <a:solidFill>
                  <a:srgbClr val="3399FF"/>
                </a:solidFill>
              </a:rPr>
              <a:t>RESPECT</a:t>
            </a:r>
            <a:r>
              <a:rPr lang="en-US" sz="2600" dirty="0"/>
              <a:t>… give it, get it</a:t>
            </a:r>
          </a:p>
          <a:p>
            <a:pPr eaLnBrk="1" hangingPunct="1"/>
            <a:r>
              <a:rPr lang="en-US" sz="2600" dirty="0"/>
              <a:t>NO product pitches</a:t>
            </a:r>
          </a:p>
          <a:p>
            <a:pPr eaLnBrk="1" hangingPunct="1"/>
            <a:r>
              <a:rPr lang="en-US" sz="2600" dirty="0"/>
              <a:t>NO corporate pitches</a:t>
            </a:r>
          </a:p>
          <a:p>
            <a:pPr eaLnBrk="1" hangingPunct="1"/>
            <a:r>
              <a:rPr lang="en-US" sz="2600" dirty="0"/>
              <a:t>NO prices!!!</a:t>
            </a:r>
          </a:p>
          <a:p>
            <a:pPr lvl="1" eaLnBrk="1" hangingPunct="1"/>
            <a:r>
              <a:rPr lang="en-US" sz="2200" dirty="0"/>
              <a:t>This includes costs, ASPs, etc. no matter what the currency</a:t>
            </a:r>
          </a:p>
          <a:p>
            <a:pPr eaLnBrk="1" hangingPunct="1"/>
            <a:r>
              <a:rPr lang="en-US" sz="2600" dirty="0"/>
              <a:t>NO restrictive notices</a:t>
            </a:r>
          </a:p>
          <a:p>
            <a:pPr eaLnBrk="1" hangingPunct="1"/>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Line 14"/>
          <p:cNvSpPr>
            <a:spLocks noChangeShapeType="1"/>
          </p:cNvSpPr>
          <p:nvPr/>
        </p:nvSpPr>
        <p:spPr bwMode="auto">
          <a:xfrm>
            <a:off x="8763000" y="4416425"/>
            <a:ext cx="0" cy="304800"/>
          </a:xfrm>
          <a:prstGeom prst="line">
            <a:avLst/>
          </a:prstGeom>
          <a:noFill/>
          <a:ln w="9525">
            <a:solidFill>
              <a:schemeClr val="tx1"/>
            </a:solidFill>
            <a:round/>
            <a:headEnd/>
            <a:tailEnd/>
          </a:ln>
        </p:spPr>
        <p:txBody>
          <a:bodyPr wrap="none" anchor="ctr"/>
          <a:lstStyle/>
          <a:p>
            <a:endParaRPr lang="en-US"/>
          </a:p>
        </p:txBody>
      </p:sp>
      <p:sp>
        <p:nvSpPr>
          <p:cNvPr id="26626" name="Line 15"/>
          <p:cNvSpPr>
            <a:spLocks noChangeShapeType="1"/>
          </p:cNvSpPr>
          <p:nvPr/>
        </p:nvSpPr>
        <p:spPr bwMode="auto">
          <a:xfrm>
            <a:off x="8763000" y="5427663"/>
            <a:ext cx="0" cy="304800"/>
          </a:xfrm>
          <a:prstGeom prst="line">
            <a:avLst/>
          </a:prstGeom>
          <a:noFill/>
          <a:ln w="9525">
            <a:solidFill>
              <a:schemeClr val="tx1"/>
            </a:solidFill>
            <a:round/>
            <a:headEnd/>
            <a:tailEnd/>
          </a:ln>
        </p:spPr>
        <p:txBody>
          <a:bodyPr wrap="none" anchor="ctr"/>
          <a:lstStyle/>
          <a:p>
            <a:endParaRPr lang="en-US"/>
          </a:p>
        </p:txBody>
      </p:sp>
      <p:sp>
        <p:nvSpPr>
          <p:cNvPr id="26627"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IEEE Structure</a:t>
            </a:r>
          </a:p>
        </p:txBody>
      </p:sp>
      <p:sp>
        <p:nvSpPr>
          <p:cNvPr id="26628" name="Line 2"/>
          <p:cNvSpPr>
            <a:spLocks noChangeShapeType="1"/>
          </p:cNvSpPr>
          <p:nvPr/>
        </p:nvSpPr>
        <p:spPr bwMode="auto">
          <a:xfrm>
            <a:off x="3352800" y="3425825"/>
            <a:ext cx="0" cy="304800"/>
          </a:xfrm>
          <a:prstGeom prst="line">
            <a:avLst/>
          </a:prstGeom>
          <a:noFill/>
          <a:ln w="9525">
            <a:solidFill>
              <a:schemeClr val="tx1"/>
            </a:solidFill>
            <a:round/>
            <a:headEnd/>
            <a:tailEnd/>
          </a:ln>
        </p:spPr>
        <p:txBody>
          <a:bodyPr wrap="none" anchor="ctr"/>
          <a:lstStyle/>
          <a:p>
            <a:endParaRPr lang="en-US"/>
          </a:p>
        </p:txBody>
      </p:sp>
      <p:sp>
        <p:nvSpPr>
          <p:cNvPr id="26629" name="Line 3"/>
          <p:cNvSpPr>
            <a:spLocks noChangeShapeType="1"/>
          </p:cNvSpPr>
          <p:nvPr/>
        </p:nvSpPr>
        <p:spPr bwMode="auto">
          <a:xfrm>
            <a:off x="6096000" y="3121025"/>
            <a:ext cx="0" cy="533400"/>
          </a:xfrm>
          <a:prstGeom prst="line">
            <a:avLst/>
          </a:prstGeom>
          <a:noFill/>
          <a:ln w="9525">
            <a:solidFill>
              <a:schemeClr val="tx1"/>
            </a:solidFill>
            <a:round/>
            <a:headEnd/>
            <a:tailEnd/>
          </a:ln>
        </p:spPr>
        <p:txBody>
          <a:bodyPr wrap="none" anchor="ctr"/>
          <a:lstStyle/>
          <a:p>
            <a:endParaRPr lang="en-US"/>
          </a:p>
        </p:txBody>
      </p:sp>
      <p:sp>
        <p:nvSpPr>
          <p:cNvPr id="9" name="Text Box 5"/>
          <p:cNvSpPr txBox="1">
            <a:spLocks noChangeArrowheads="1"/>
          </p:cNvSpPr>
          <p:nvPr/>
        </p:nvSpPr>
        <p:spPr bwMode="auto">
          <a:xfrm>
            <a:off x="4648200" y="2511425"/>
            <a:ext cx="2895600" cy="685800"/>
          </a:xfrm>
          <a:prstGeom prst="rect">
            <a:avLst/>
          </a:prstGeom>
          <a:solidFill>
            <a:srgbClr val="339966"/>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IEEE-SA</a:t>
            </a:r>
          </a:p>
          <a:p>
            <a:pPr algn="ctr" eaLnBrk="0" fontAlgn="auto" hangingPunct="0">
              <a:spcBef>
                <a:spcPts val="0"/>
              </a:spcBef>
              <a:spcAft>
                <a:spcPts val="0"/>
              </a:spcAft>
              <a:defRPr/>
            </a:pPr>
            <a:r>
              <a:rPr lang="en-US" sz="2000">
                <a:latin typeface="+mn-lt"/>
              </a:rPr>
              <a:t>Standards Board </a:t>
            </a:r>
          </a:p>
        </p:txBody>
      </p:sp>
      <p:sp>
        <p:nvSpPr>
          <p:cNvPr id="10" name="Text Box 6"/>
          <p:cNvSpPr txBox="1">
            <a:spLocks noChangeArrowheads="1"/>
          </p:cNvSpPr>
          <p:nvPr/>
        </p:nvSpPr>
        <p:spPr bwMode="auto">
          <a:xfrm>
            <a:off x="7620000" y="3654425"/>
            <a:ext cx="2286000" cy="762000"/>
          </a:xfrm>
          <a:prstGeom prst="rect">
            <a:avLst/>
          </a:prstGeom>
          <a:gradFill rotWithShape="1">
            <a:gsLst>
              <a:gs pos="0">
                <a:srgbClr val="008000"/>
              </a:gs>
              <a:gs pos="100000">
                <a:srgbClr val="FFCC00"/>
              </a:gs>
            </a:gsLst>
            <a:lin ang="5400000" scaled="1"/>
          </a:gra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dirty="0">
                <a:latin typeface="+mn-lt"/>
              </a:rPr>
              <a:t>IEEE 802</a:t>
            </a:r>
          </a:p>
          <a:p>
            <a:pPr algn="ctr" eaLnBrk="0" fontAlgn="auto" hangingPunct="0">
              <a:spcBef>
                <a:spcPts val="0"/>
              </a:spcBef>
              <a:spcAft>
                <a:spcPts val="0"/>
              </a:spcAft>
              <a:defRPr/>
            </a:pPr>
            <a:r>
              <a:rPr lang="en-US" sz="2000" dirty="0" err="1">
                <a:latin typeface="+mn-lt"/>
              </a:rPr>
              <a:t>Stds</a:t>
            </a:r>
            <a:r>
              <a:rPr lang="en-US" sz="2000" dirty="0">
                <a:latin typeface="+mn-lt"/>
              </a:rPr>
              <a:t>. Committee</a:t>
            </a:r>
          </a:p>
        </p:txBody>
      </p:sp>
      <p:sp>
        <p:nvSpPr>
          <p:cNvPr id="11" name="Text Box 7"/>
          <p:cNvSpPr txBox="1">
            <a:spLocks noChangeArrowheads="1"/>
          </p:cNvSpPr>
          <p:nvPr/>
        </p:nvSpPr>
        <p:spPr bwMode="auto">
          <a:xfrm>
            <a:off x="4724400" y="3654425"/>
            <a:ext cx="25908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NesCom</a:t>
            </a:r>
          </a:p>
          <a:p>
            <a:pPr algn="ctr" eaLnBrk="0" fontAlgn="auto" hangingPunct="0">
              <a:spcBef>
                <a:spcPts val="0"/>
              </a:spcBef>
              <a:spcAft>
                <a:spcPts val="0"/>
              </a:spcAft>
              <a:defRPr/>
            </a:pPr>
            <a:r>
              <a:rPr lang="en-US" sz="2000">
                <a:latin typeface="+mn-lt"/>
              </a:rPr>
              <a:t>New Stds. Committee</a:t>
            </a:r>
          </a:p>
        </p:txBody>
      </p:sp>
      <p:sp>
        <p:nvSpPr>
          <p:cNvPr id="12" name="Text Box 8"/>
          <p:cNvSpPr txBox="1">
            <a:spLocks noChangeArrowheads="1"/>
          </p:cNvSpPr>
          <p:nvPr/>
        </p:nvSpPr>
        <p:spPr bwMode="auto">
          <a:xfrm>
            <a:off x="2209800" y="3654425"/>
            <a:ext cx="22860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RevCom</a:t>
            </a:r>
          </a:p>
          <a:p>
            <a:pPr algn="ctr" eaLnBrk="0" fontAlgn="auto" hangingPunct="0">
              <a:spcBef>
                <a:spcPts val="0"/>
              </a:spcBef>
              <a:spcAft>
                <a:spcPts val="0"/>
              </a:spcAft>
              <a:defRPr/>
            </a:pPr>
            <a:r>
              <a:rPr lang="en-US" sz="2000">
                <a:latin typeface="+mn-lt"/>
              </a:rPr>
              <a:t>Review Committee</a:t>
            </a:r>
          </a:p>
        </p:txBody>
      </p:sp>
      <p:sp>
        <p:nvSpPr>
          <p:cNvPr id="13" name="Text Box 9"/>
          <p:cNvSpPr txBox="1">
            <a:spLocks noChangeArrowheads="1"/>
          </p:cNvSpPr>
          <p:nvPr/>
        </p:nvSpPr>
        <p:spPr bwMode="auto">
          <a:xfrm>
            <a:off x="7620000" y="4665663"/>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 802.3</a:t>
            </a:r>
          </a:p>
          <a:p>
            <a:pPr algn="ctr" eaLnBrk="0" fontAlgn="auto" hangingPunct="0">
              <a:spcBef>
                <a:spcPts val="0"/>
              </a:spcBef>
              <a:spcAft>
                <a:spcPts val="0"/>
              </a:spcAft>
              <a:defRPr/>
            </a:pPr>
            <a:r>
              <a:rPr lang="en-US" sz="2000">
                <a:latin typeface="+mn-lt"/>
              </a:rPr>
              <a:t>Working Group</a:t>
            </a:r>
          </a:p>
        </p:txBody>
      </p:sp>
      <p:sp>
        <p:nvSpPr>
          <p:cNvPr id="14" name="Text Box 10"/>
          <p:cNvSpPr txBox="1">
            <a:spLocks noChangeArrowheads="1"/>
          </p:cNvSpPr>
          <p:nvPr/>
        </p:nvSpPr>
        <p:spPr bwMode="auto">
          <a:xfrm>
            <a:off x="7620000" y="5665788"/>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dirty="0">
                <a:latin typeface="+mn-lt"/>
              </a:rPr>
              <a:t>IEEE 802.3</a:t>
            </a:r>
          </a:p>
          <a:p>
            <a:pPr algn="ctr" eaLnBrk="0" fontAlgn="auto" hangingPunct="0">
              <a:spcBef>
                <a:spcPts val="0"/>
              </a:spcBef>
              <a:spcAft>
                <a:spcPts val="0"/>
              </a:spcAft>
              <a:defRPr/>
            </a:pPr>
            <a:r>
              <a:rPr lang="en-US" sz="2000" dirty="0">
                <a:latin typeface="+mn-lt"/>
              </a:rPr>
              <a:t>Study Group</a:t>
            </a:r>
          </a:p>
        </p:txBody>
      </p:sp>
      <p:sp>
        <p:nvSpPr>
          <p:cNvPr id="26636" name="Line 11"/>
          <p:cNvSpPr>
            <a:spLocks noChangeShapeType="1"/>
          </p:cNvSpPr>
          <p:nvPr/>
        </p:nvSpPr>
        <p:spPr bwMode="auto">
          <a:xfrm>
            <a:off x="3352800" y="3425825"/>
            <a:ext cx="5410200" cy="0"/>
          </a:xfrm>
          <a:prstGeom prst="line">
            <a:avLst/>
          </a:prstGeom>
          <a:noFill/>
          <a:ln w="9525">
            <a:solidFill>
              <a:schemeClr val="tx1"/>
            </a:solidFill>
            <a:round/>
            <a:headEnd/>
            <a:tailEnd/>
          </a:ln>
        </p:spPr>
        <p:txBody>
          <a:bodyPr wrap="none" anchor="ctr"/>
          <a:lstStyle/>
          <a:p>
            <a:endParaRPr lang="en-US"/>
          </a:p>
        </p:txBody>
      </p:sp>
      <p:sp>
        <p:nvSpPr>
          <p:cNvPr id="26637" name="Line 12"/>
          <p:cNvSpPr>
            <a:spLocks noChangeShapeType="1"/>
          </p:cNvSpPr>
          <p:nvPr/>
        </p:nvSpPr>
        <p:spPr bwMode="auto">
          <a:xfrm>
            <a:off x="8763000" y="3425825"/>
            <a:ext cx="0" cy="228600"/>
          </a:xfrm>
          <a:prstGeom prst="line">
            <a:avLst/>
          </a:prstGeom>
          <a:noFill/>
          <a:ln w="9525">
            <a:solidFill>
              <a:schemeClr val="tx1"/>
            </a:solidFill>
            <a:round/>
            <a:headEnd/>
            <a:tailEnd/>
          </a:ln>
        </p:spPr>
        <p:txBody>
          <a:bodyPr wrap="none" anchor="ctr"/>
          <a:lstStyle/>
          <a:p>
            <a:endParaRPr lang="en-US"/>
          </a:p>
        </p:txBody>
      </p:sp>
      <p:sp>
        <p:nvSpPr>
          <p:cNvPr id="26638" name="Line 13"/>
          <p:cNvSpPr>
            <a:spLocks noChangeShapeType="1"/>
          </p:cNvSpPr>
          <p:nvPr/>
        </p:nvSpPr>
        <p:spPr bwMode="auto">
          <a:xfrm>
            <a:off x="6096000" y="1901825"/>
            <a:ext cx="0" cy="609600"/>
          </a:xfrm>
          <a:prstGeom prst="line">
            <a:avLst/>
          </a:prstGeom>
          <a:noFill/>
          <a:ln w="9525">
            <a:solidFill>
              <a:schemeClr val="tx1"/>
            </a:solidFill>
            <a:round/>
            <a:headEnd/>
            <a:tailEnd/>
          </a:ln>
        </p:spPr>
        <p:txBody>
          <a:bodyPr wrap="none" anchor="ctr"/>
          <a:lstStyle/>
          <a:p>
            <a:endParaRPr lang="en-US"/>
          </a:p>
        </p:txBody>
      </p:sp>
      <p:sp>
        <p:nvSpPr>
          <p:cNvPr id="26639" name="Text Box 16"/>
          <p:cNvSpPr txBox="1">
            <a:spLocks noChangeArrowheads="1"/>
          </p:cNvSpPr>
          <p:nvPr/>
        </p:nvSpPr>
        <p:spPr bwMode="auto">
          <a:xfrm>
            <a:off x="4648200" y="2130425"/>
            <a:ext cx="2895600" cy="336550"/>
          </a:xfrm>
          <a:prstGeom prst="rect">
            <a:avLst/>
          </a:prstGeom>
          <a:noFill/>
          <a:ln w="9525" algn="ctr">
            <a:noFill/>
            <a:miter lim="800000"/>
            <a:headEnd/>
            <a:tailEnd/>
          </a:ln>
        </p:spPr>
        <p:txBody>
          <a:bodyPr>
            <a:spAutoFit/>
          </a:bodyPr>
          <a:lstStyle/>
          <a:p>
            <a:pPr algn="ctr">
              <a:spcBef>
                <a:spcPct val="50000"/>
              </a:spcBef>
            </a:pPr>
            <a:r>
              <a:rPr lang="en-US">
                <a:latin typeface="Perpetua"/>
              </a:rPr>
              <a:t>Standards     Process</a:t>
            </a:r>
          </a:p>
        </p:txBody>
      </p:sp>
      <p:sp>
        <p:nvSpPr>
          <p:cNvPr id="26640" name="Text Box 17"/>
          <p:cNvSpPr txBox="1">
            <a:spLocks noChangeArrowheads="1"/>
          </p:cNvSpPr>
          <p:nvPr/>
        </p:nvSpPr>
        <p:spPr bwMode="auto">
          <a:xfrm>
            <a:off x="2209800" y="5141913"/>
            <a:ext cx="2743200" cy="336550"/>
          </a:xfrm>
          <a:prstGeom prst="rect">
            <a:avLst/>
          </a:prstGeom>
          <a:solidFill>
            <a:srgbClr val="339966"/>
          </a:solidFill>
          <a:ln w="9525" algn="ctr">
            <a:noFill/>
            <a:miter lim="800000"/>
            <a:headEnd/>
            <a:tailEnd/>
          </a:ln>
        </p:spPr>
        <p:txBody>
          <a:bodyPr>
            <a:spAutoFit/>
          </a:bodyPr>
          <a:lstStyle/>
          <a:p>
            <a:pPr algn="ctr">
              <a:spcBef>
                <a:spcPct val="50000"/>
              </a:spcBef>
            </a:pPr>
            <a:r>
              <a:rPr lang="en-US" b="1">
                <a:latin typeface="Perpetua"/>
              </a:rPr>
              <a:t>Approval Process</a:t>
            </a:r>
          </a:p>
        </p:txBody>
      </p:sp>
      <p:sp>
        <p:nvSpPr>
          <p:cNvPr id="26641" name="Text Box 18"/>
          <p:cNvSpPr txBox="1">
            <a:spLocks noChangeArrowheads="1"/>
          </p:cNvSpPr>
          <p:nvPr/>
        </p:nvSpPr>
        <p:spPr bwMode="auto">
          <a:xfrm>
            <a:off x="2209800" y="6056313"/>
            <a:ext cx="2743200" cy="336550"/>
          </a:xfrm>
          <a:prstGeom prst="rect">
            <a:avLst/>
          </a:prstGeom>
          <a:solidFill>
            <a:srgbClr val="FFCC00"/>
          </a:solidFill>
          <a:ln w="9525" algn="ctr">
            <a:noFill/>
            <a:miter lim="800000"/>
            <a:headEnd/>
            <a:tailEnd/>
          </a:ln>
        </p:spPr>
        <p:txBody>
          <a:bodyPr>
            <a:spAutoFit/>
          </a:bodyPr>
          <a:lstStyle/>
          <a:p>
            <a:pPr algn="ctr">
              <a:spcBef>
                <a:spcPct val="50000"/>
              </a:spcBef>
            </a:pPr>
            <a:r>
              <a:rPr lang="en-US" b="1">
                <a:latin typeface="Perpetua"/>
              </a:rPr>
              <a:t>Technical Activities</a:t>
            </a:r>
          </a:p>
        </p:txBody>
      </p:sp>
      <p:sp>
        <p:nvSpPr>
          <p:cNvPr id="26642" name="Text Box 19"/>
          <p:cNvSpPr txBox="1">
            <a:spLocks noChangeArrowheads="1"/>
          </p:cNvSpPr>
          <p:nvPr/>
        </p:nvSpPr>
        <p:spPr bwMode="auto">
          <a:xfrm>
            <a:off x="2209800" y="5599113"/>
            <a:ext cx="2743200" cy="336550"/>
          </a:xfrm>
          <a:prstGeom prst="rect">
            <a:avLst/>
          </a:prstGeom>
          <a:solidFill>
            <a:srgbClr val="3366FF"/>
          </a:solidFill>
          <a:ln w="9525" algn="ctr">
            <a:noFill/>
            <a:miter lim="800000"/>
            <a:headEnd/>
            <a:tailEnd/>
          </a:ln>
        </p:spPr>
        <p:txBody>
          <a:bodyPr>
            <a:spAutoFit/>
          </a:bodyPr>
          <a:lstStyle/>
          <a:p>
            <a:pPr algn="ctr">
              <a:spcBef>
                <a:spcPct val="50000"/>
              </a:spcBef>
            </a:pPr>
            <a:r>
              <a:rPr lang="en-US" b="1">
                <a:latin typeface="Perpetua"/>
              </a:rPr>
              <a:t>Standards Process</a:t>
            </a:r>
          </a:p>
        </p:txBody>
      </p:sp>
      <p:sp>
        <p:nvSpPr>
          <p:cNvPr id="26643" name="Text Box 20"/>
          <p:cNvSpPr txBox="1">
            <a:spLocks noChangeArrowheads="1"/>
          </p:cNvSpPr>
          <p:nvPr/>
        </p:nvSpPr>
        <p:spPr bwMode="auto">
          <a:xfrm>
            <a:off x="4648200" y="1381125"/>
            <a:ext cx="2895600" cy="685800"/>
          </a:xfrm>
          <a:prstGeom prst="rect">
            <a:avLst/>
          </a:prstGeom>
          <a:solidFill>
            <a:schemeClr val="bg1"/>
          </a:solidFill>
          <a:ln w="9525">
            <a:solidFill>
              <a:schemeClr val="tx1"/>
            </a:solidFill>
            <a:miter lim="800000"/>
            <a:headEnd/>
            <a:tailEnd/>
          </a:ln>
        </p:spPr>
        <p:txBody>
          <a:bodyPr wrap="none"/>
          <a:lstStyle/>
          <a:p>
            <a:pPr algn="ctr" eaLnBrk="0" hangingPunct="0"/>
            <a:r>
              <a:rPr lang="en-US" sz="2000" b="1">
                <a:latin typeface="Perpetua"/>
              </a:rPr>
              <a:t>IEEE-SA</a:t>
            </a:r>
          </a:p>
          <a:p>
            <a:pPr algn="ctr" eaLnBrk="0" hangingPunct="0"/>
            <a:r>
              <a:rPr lang="en-US" sz="2000" b="1">
                <a:latin typeface="Perpetua"/>
              </a:rPr>
              <a:t>Standards Association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Important Bylaws and Rules</a:t>
            </a:r>
          </a:p>
        </p:txBody>
      </p:sp>
      <p:sp>
        <p:nvSpPr>
          <p:cNvPr id="2" name="Content Placeholder 1">
            <a:extLst>
              <a:ext uri="{FF2B5EF4-FFF2-40B4-BE49-F238E27FC236}">
                <a16:creationId xmlns:a16="http://schemas.microsoft.com/office/drawing/2014/main" id="{251F2193-1E99-43FD-AD4D-39F5C12B9965}"/>
              </a:ext>
            </a:extLst>
          </p:cNvPr>
          <p:cNvSpPr>
            <a:spLocks noGrp="1"/>
          </p:cNvSpPr>
          <p:nvPr>
            <p:ph idx="1"/>
          </p:nvPr>
        </p:nvSpPr>
        <p:spPr>
          <a:xfrm>
            <a:off x="609600" y="1350962"/>
            <a:ext cx="10972800" cy="5102373"/>
          </a:xfrm>
        </p:spPr>
        <p:txBody>
          <a:bodyPr/>
          <a:lstStyle/>
          <a:p>
            <a:pPr eaLnBrk="1" hangingPunct="1">
              <a:lnSpc>
                <a:spcPct val="80000"/>
              </a:lnSpc>
              <a:tabLst>
                <a:tab pos="914400" algn="l"/>
              </a:tabLst>
            </a:pPr>
            <a:r>
              <a:rPr lang="en-US" sz="1900" b="1" dirty="0"/>
              <a:t>IEEE-SA Operations Manual</a:t>
            </a:r>
          </a:p>
          <a:p>
            <a:pPr marL="917575" lvl="1" eaLnBrk="1" hangingPunct="1">
              <a:lnSpc>
                <a:spcPct val="80000"/>
              </a:lnSpc>
              <a:buNone/>
              <a:tabLst>
                <a:tab pos="914400" algn="l"/>
              </a:tabLst>
            </a:pPr>
            <a:r>
              <a:rPr lang="en-US" sz="1400" b="1" dirty="0">
                <a:hlinkClick r:id="rId2"/>
              </a:rPr>
              <a:t>http://standards.ieee.org/develop/policies/sa_opman/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Bylaws</a:t>
            </a:r>
          </a:p>
          <a:p>
            <a:pPr marL="917575" lvl="1" eaLnBrk="1" hangingPunct="1">
              <a:lnSpc>
                <a:spcPct val="80000"/>
              </a:lnSpc>
              <a:buNone/>
              <a:tabLst>
                <a:tab pos="914400" algn="l"/>
              </a:tabLst>
            </a:pPr>
            <a:r>
              <a:rPr lang="en-US" sz="1400" b="1" dirty="0">
                <a:hlinkClick r:id="rId3"/>
              </a:rPr>
              <a:t>http://standards.ieee.org/develop/policies/bylaws/</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Operations Manual</a:t>
            </a:r>
          </a:p>
          <a:p>
            <a:pPr marL="917575" lvl="1" eaLnBrk="1" hangingPunct="1">
              <a:lnSpc>
                <a:spcPct val="80000"/>
              </a:lnSpc>
              <a:buNone/>
              <a:tabLst>
                <a:tab pos="914400" algn="l"/>
              </a:tabLst>
            </a:pPr>
            <a:r>
              <a:rPr lang="en-US" sz="1400" b="1" dirty="0">
                <a:hlinkClick r:id="rId4"/>
              </a:rPr>
              <a:t>http://standards.ieee.org/develop/policies/opman/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 802 LAN/MAN Standards Committee (LMSC) Policies and Procedures</a:t>
            </a:r>
          </a:p>
          <a:p>
            <a:pPr marL="917575" lvl="1" eaLnBrk="1" hangingPunct="1">
              <a:lnSpc>
                <a:spcPct val="80000"/>
              </a:lnSpc>
              <a:buNone/>
              <a:tabLst>
                <a:tab pos="914400" algn="l"/>
              </a:tabLst>
            </a:pPr>
            <a:r>
              <a:rPr lang="en-US" sz="1400" b="1" dirty="0">
                <a:hlinkClick r:id="rId5"/>
              </a:rPr>
              <a:t>https://ieee.app.box.com/v/PandP-LMSC</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800" b="1" dirty="0"/>
              <a:t>IEEE 802 LAN/MAN Standards Committee (LMSC) Operations Manual</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 LAN/MAN Standards Committee (LMSC) Working Group (WG) Policies and Procedures</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802.3 Working Group Operating Rules</a:t>
            </a:r>
          </a:p>
          <a:p>
            <a:pPr marL="917575" lvl="1" eaLnBrk="1" hangingPunct="1">
              <a:lnSpc>
                <a:spcPct val="80000"/>
              </a:lnSpc>
              <a:buNone/>
              <a:tabLst>
                <a:tab pos="914400" algn="l"/>
              </a:tabLst>
            </a:pPr>
            <a:r>
              <a:rPr lang="en-US" sz="1400" b="1" dirty="0">
                <a:hlinkClick r:id="rId7"/>
              </a:rPr>
              <a:t>http://ieee802.org/3/rules/P802_3_rules.pdf</a:t>
            </a:r>
            <a:endParaRPr lang="en-US" sz="1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700" dirty="0"/>
              <a:t>Guidelines for IEEE SA Meetings</a:t>
            </a:r>
            <a:endParaRPr lang="en-US" sz="27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lnSpcReduction="10000"/>
          </a:bodyPr>
          <a:lstStyle/>
          <a:p>
            <a:pPr marL="115200" indent="-115200">
              <a:lnSpc>
                <a:spcPct val="80000"/>
              </a:lnSpc>
              <a:spcAft>
                <a:spcPts val="600"/>
              </a:spcAft>
              <a:buClr>
                <a:srgbClr val="4AC9E3"/>
              </a:buClr>
              <a:buSzPct val="150000"/>
              <a:buFont typeface="Arial" panose="020B0604020202020204" pitchFamily="34" charset="0"/>
              <a:buChar char="•"/>
              <a:defRPr/>
            </a:pPr>
            <a:r>
              <a:rPr lang="en-US" altLang="en-US" sz="1900"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interpretation, validity, or essentiality of patents/patent claims.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specific license rates, terms, or conditions.</a:t>
            </a:r>
          </a:p>
          <a:p>
            <a:pPr marL="576000" lvl="2" indent="-115200">
              <a:lnSpc>
                <a:spcPct val="80000"/>
              </a:lnSpc>
              <a:spcAft>
                <a:spcPts val="600"/>
              </a:spcAft>
              <a:buSzPct val="150000"/>
              <a:buFont typeface="Arial" panose="020B0604020202020204" pitchFamily="34" charset="0"/>
              <a:buChar char="•"/>
              <a:defRPr/>
            </a:pPr>
            <a:r>
              <a:rPr lang="en-US" altLang="en-US" sz="1900" dirty="0"/>
              <a:t>Relative costs of different technical approaches that include relative costs of patent licensing terms may be discussed in standards development meetings. </a:t>
            </a:r>
          </a:p>
          <a:p>
            <a:pPr marL="806400" lvl="3" indent="-115200">
              <a:lnSpc>
                <a:spcPct val="80000"/>
              </a:lnSpc>
              <a:spcAft>
                <a:spcPts val="600"/>
              </a:spcAft>
              <a:buClr>
                <a:srgbClr val="4AC9E3"/>
              </a:buClr>
              <a:buSzPct val="150000"/>
              <a:buFont typeface="Arial" panose="020B0604020202020204" pitchFamily="34" charset="0"/>
              <a:buChar char="•"/>
              <a:defRPr/>
            </a:pPr>
            <a:r>
              <a:rPr lang="en-GB" altLang="en-US" sz="1900" b="1" dirty="0"/>
              <a:t>Technical considerations remain the primary focus.</a:t>
            </a:r>
            <a:endParaRPr lang="en-US" altLang="en-US" sz="1900" b="1" dirty="0"/>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or engage in the fixing of product prices, allocation of customers, or division of sales markets.</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status or substance of ongoing or threatened litigation.</a:t>
            </a:r>
          </a:p>
          <a:p>
            <a:pPr marL="345600" lvl="1" indent="-114300">
              <a:lnSpc>
                <a:spcPct val="80000"/>
              </a:lnSpc>
              <a:spcAft>
                <a:spcPts val="400"/>
              </a:spcAft>
              <a:buClr>
                <a:srgbClr val="4AC9E3"/>
              </a:buClr>
              <a:buSzPct val="150000"/>
              <a:buFont typeface="Arial" panose="020B0604020202020204" pitchFamily="34" charset="0"/>
              <a:buChar char="•"/>
              <a:defRPr/>
            </a:pPr>
            <a:r>
              <a:rPr lang="en-US" altLang="en-US" sz="1900" b="1" dirty="0"/>
              <a:t>Don’t be silent if inappropriate topics are discussed. Formally object to the discussion immediately.</a:t>
            </a:r>
          </a:p>
          <a:p>
            <a:pPr algn="ctr">
              <a:lnSpc>
                <a:spcPct val="80000"/>
              </a:lnSpc>
              <a:spcBef>
                <a:spcPts val="200"/>
              </a:spcBef>
              <a:spcAft>
                <a:spcPts val="200"/>
              </a:spcAft>
              <a:defRPr/>
            </a:pPr>
            <a:r>
              <a:rPr lang="en-US" altLang="en-US" sz="1200" dirty="0">
                <a:latin typeface="Calibri" panose="020F0502020204030204" pitchFamily="34" charset="0"/>
                <a:cs typeface="Calibri" panose="020F0502020204030204" pitchFamily="34" charset="0"/>
              </a:rPr>
              <a:t>---------------------------------------------------------------   </a:t>
            </a:r>
          </a:p>
          <a:p>
            <a:pPr algn="ctr">
              <a:lnSpc>
                <a:spcPct val="80000"/>
              </a:lnSpc>
              <a:spcBef>
                <a:spcPts val="400"/>
              </a:spcBef>
              <a:defRPr/>
            </a:pPr>
            <a:r>
              <a:rPr lang="en-US" altLang="en-US" dirty="0">
                <a:latin typeface="Calibri" panose="020F0502020204030204" pitchFamily="34" charset="0"/>
                <a:cs typeface="Calibri" panose="020F0502020204030204" pitchFamily="34" charset="0"/>
              </a:rPr>
              <a:t>For more details, see </a:t>
            </a:r>
            <a:r>
              <a:rPr lang="en-US" altLang="en-US" i="1" dirty="0">
                <a:latin typeface="Calibri" panose="020F0502020204030204" pitchFamily="34" charset="0"/>
                <a:cs typeface="Calibri" panose="020F0502020204030204" pitchFamily="34" charset="0"/>
              </a:rPr>
              <a:t>IEEE SA Standards Board Operations Manual</a:t>
            </a:r>
            <a:r>
              <a:rPr lang="en-US" altLang="en-US" dirty="0">
                <a:latin typeface="Calibri" panose="020F0502020204030204" pitchFamily="34" charset="0"/>
                <a:cs typeface="Calibri" panose="020F0502020204030204" pitchFamily="34" charset="0"/>
              </a:rPr>
              <a:t>, clause 5.3.10 and </a:t>
            </a:r>
            <a:br>
              <a:rPr lang="en-US" altLang="en-US" dirty="0">
                <a:latin typeface="Calibri" panose="020F0502020204030204" pitchFamily="34" charset="0"/>
                <a:cs typeface="Calibri" panose="020F0502020204030204" pitchFamily="34" charset="0"/>
              </a:rPr>
            </a:br>
            <a:r>
              <a:rPr lang="en-US" altLang="en-US" i="1" dirty="0">
                <a:latin typeface="Calibri" panose="020F0502020204030204" pitchFamily="34" charset="0"/>
                <a:cs typeface="Calibri" panose="020F0502020204030204" pitchFamily="34" charset="0"/>
              </a:rPr>
              <a:t>Antitrust and Competition Policy: What You Need to Know </a:t>
            </a:r>
            <a:r>
              <a:rPr lang="en-US" altLang="en-US" dirty="0">
                <a:latin typeface="Calibri" panose="020F0502020204030204" pitchFamily="34" charset="0"/>
                <a:cs typeface="Calibri" panose="020F0502020204030204" pitchFamily="34" charset="0"/>
              </a:rPr>
              <a:t>at </a:t>
            </a:r>
            <a:r>
              <a:rPr lang="en-US" altLang="en-US" dirty="0">
                <a:latin typeface="Calibri" panose="020F0502020204030204" pitchFamily="34" charset="0"/>
                <a:cs typeface="Calibri" panose="020F0502020204030204" pitchFamily="34" charset="0"/>
                <a:hlinkClick r:id="rId2"/>
              </a:rPr>
              <a:t>http://standards.ieee.org/develop/policies/antitrust.pdf</a:t>
            </a:r>
            <a:endParaRPr lang="en-US" altLang="en-US" dirty="0">
              <a:latin typeface="Calibri" panose="020F0502020204030204" pitchFamily="34" charset="0"/>
              <a:cs typeface="Calibri" panose="020F0502020204030204" pitchFamily="34" charset="0"/>
            </a:endParaRPr>
          </a:p>
          <a:p>
            <a:pPr algn="ctr">
              <a:lnSpc>
                <a:spcPct val="80000"/>
              </a:lnSpc>
              <a:spcBef>
                <a:spcPts val="800"/>
              </a:spcBef>
              <a:defRPr/>
            </a:pPr>
            <a:r>
              <a:rPr lang="en-US" altLang="en-US" dirty="0">
                <a:latin typeface="Calibri" panose="020F0502020204030204" pitchFamily="34" charset="0"/>
                <a:cs typeface="Calibri" panose="020F0502020204030204" pitchFamily="34" charset="0"/>
              </a:rPr>
              <a:t>If you have questions, contact the IEEE SA Standards Board Patent</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Committee Administrator at </a:t>
            </a:r>
            <a:r>
              <a:rPr lang="en-US" altLang="en-US" dirty="0">
                <a:latin typeface="Calibri" panose="020F0502020204030204" pitchFamily="34" charset="0"/>
                <a:cs typeface="Calibri" panose="020F0502020204030204" pitchFamily="34" charset="0"/>
                <a:hlinkClick r:id="rId3"/>
              </a:rPr>
              <a:t>patcom@ieee.org</a:t>
            </a:r>
            <a:r>
              <a:rPr lang="en-US" altLang="en-US" dirty="0">
                <a:latin typeface="Calibri" panose="020F0502020204030204" pitchFamily="34" charset="0"/>
                <a:cs typeface="Calibri" panose="020F0502020204030204" pitchFamily="34" charset="0"/>
              </a:rPr>
              <a:t> </a:t>
            </a:r>
            <a:br>
              <a:rPr lang="en-US" altLang="en-US" sz="1200" dirty="0">
                <a:latin typeface="Calibri" panose="020F0502020204030204" pitchFamily="34" charset="0"/>
                <a:cs typeface="Calibri" panose="020F0502020204030204" pitchFamily="34" charset="0"/>
              </a:rPr>
            </a:br>
            <a:endParaRPr lang="en-US" altLang="en-US" sz="1200" dirty="0">
              <a:latin typeface="Calibri" panose="020F0502020204030204" pitchFamily="34" charset="0"/>
              <a:cs typeface="Calibri" panose="020F0502020204030204" pitchFamily="34" charset="0"/>
            </a:endParaRPr>
          </a:p>
          <a:p>
            <a:pPr lvl="2">
              <a:buSzPct val="150000"/>
            </a:pPr>
            <a:endParaRPr lang="en-US" altLang="en-US" sz="1867"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08 June 2021</a:t>
            </a:r>
          </a:p>
        </p:txBody>
      </p:sp>
    </p:spTree>
    <p:extLst>
      <p:ext uri="{BB962C8B-B14F-4D97-AF65-F5344CB8AC3E}">
        <p14:creationId xmlns:p14="http://schemas.microsoft.com/office/powerpoint/2010/main" val="2152266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20108"/>
            <a:ext cx="8229600" cy="819459"/>
          </a:xfrm>
        </p:spPr>
        <p:txBody>
          <a:bodyPr>
            <a:normAutofit/>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826684"/>
            <a:ext cx="8229600" cy="4349749"/>
          </a:xfrm>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Show the following slides (or provide them beforehand)</a:t>
            </a:r>
          </a:p>
          <a:p>
            <a:pPr lvl="2">
              <a:buSzPct val="150000"/>
            </a:pPr>
            <a:r>
              <a:rPr lang="en-US" altLang="en-US" sz="1867" dirty="0"/>
              <a:t>Advise the standards development group participants that: </a:t>
            </a:r>
          </a:p>
          <a:p>
            <a:pPr lvl="2">
              <a:buSzPct val="150000"/>
            </a:pPr>
            <a:r>
              <a:rPr lang="en-US" altLang="en-US" sz="1867" dirty="0"/>
              <a:t>IEEE SA’s copyright policy is described in Clause 7 of the IEEE SA Standards Board Bylaws and Clause 6.1 of the IEEE SA Standards Board Operations Manual;</a:t>
            </a:r>
          </a:p>
          <a:p>
            <a:pPr lvl="2">
              <a:buSzPct val="150000"/>
            </a:pPr>
            <a:r>
              <a:rPr lang="en-US" altLang="en-US" sz="1867" dirty="0"/>
              <a:t>Any material submitted during standards development, whether verbal, recorded, or in written form, is a Contribution and shall comply with the IEEE SA Copyright Policy; </a:t>
            </a:r>
          </a:p>
          <a:p>
            <a:pPr lvl="2">
              <a:buSzPct val="150000"/>
            </a:pPr>
            <a:r>
              <a:rPr lang="en-US" altLang="en-US" sz="1867" dirty="0"/>
              <a:t>Instruct the Secretary to record in the minutes of the relevant meeting: </a:t>
            </a:r>
          </a:p>
          <a:p>
            <a:pPr lvl="2">
              <a:buSzPct val="150000"/>
            </a:pPr>
            <a:r>
              <a:rPr lang="en-US" altLang="en-US" sz="1867" dirty="0"/>
              <a:t>That the foregoing information was provided and that the copyright slides were shown (or provided beforehand). </a:t>
            </a:r>
          </a:p>
        </p:txBody>
      </p:sp>
      <p:sp>
        <p:nvSpPr>
          <p:cNvPr id="6"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2</a:t>
            </a:r>
          </a:p>
        </p:txBody>
      </p:sp>
    </p:spTree>
    <p:extLst>
      <p:ext uri="{BB962C8B-B14F-4D97-AF65-F5344CB8AC3E}">
        <p14:creationId xmlns:p14="http://schemas.microsoft.com/office/powerpoint/2010/main" val="1246407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3</a:t>
            </a:r>
          </a:p>
        </p:txBody>
      </p:sp>
    </p:spTree>
    <p:extLst>
      <p:ext uri="{BB962C8B-B14F-4D97-AF65-F5344CB8AC3E}">
        <p14:creationId xmlns:p14="http://schemas.microsoft.com/office/powerpoint/2010/main" val="3071520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7"/>
            <a:ext cx="8229600" cy="4521007"/>
          </a:xfrm>
        </p:spPr>
        <p:txBody>
          <a:bodyPr>
            <a:normAutofit fontScale="70000" lnSpcReduction="20000"/>
          </a:bodyPr>
          <a:lstStyle/>
          <a:p>
            <a:pPr lvl="2">
              <a:buSzPct val="150000"/>
            </a:pPr>
            <a:r>
              <a:rPr lang="en-US" sz="2400" dirty="0"/>
              <a:t>The IEEE SA Copyright Policy is described in the IEEE SA Standards Board Bylaws and IEEE SA Standards Board Operations Manual</a:t>
            </a:r>
            <a:br>
              <a:rPr lang="en-US" sz="2400" dirty="0"/>
            </a:br>
            <a:endParaRPr lang="en-US" sz="2400"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sz="2400"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sz="2400"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sz="2400" dirty="0"/>
              <a:t>IEEE SA Best Practices for IEEE Standards Development </a:t>
            </a:r>
          </a:p>
          <a:p>
            <a:pPr lvl="3">
              <a:buSzPct val="150000"/>
            </a:pPr>
            <a:r>
              <a:rPr lang="en-US" sz="1867" dirty="0">
                <a:hlinkClick r:id="rId6"/>
              </a:rPr>
              <a:t>http://standards.ieee.org/develop/policies/best_practices_for_ieee_standards_development_051215.pdf</a:t>
            </a:r>
            <a:br>
              <a:rPr lang="en-US" sz="1867" dirty="0"/>
            </a:br>
            <a:endParaRPr lang="en-US" sz="1867" dirty="0"/>
          </a:p>
          <a:p>
            <a:pPr lvl="2">
              <a:buSzPct val="150000"/>
            </a:pPr>
            <a:r>
              <a:rPr lang="en-US" sz="2400"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4</a:t>
            </a:r>
          </a:p>
        </p:txBody>
      </p:sp>
    </p:spTree>
    <p:extLst>
      <p:ext uri="{BB962C8B-B14F-4D97-AF65-F5344CB8AC3E}">
        <p14:creationId xmlns:p14="http://schemas.microsoft.com/office/powerpoint/2010/main" val="1450645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AU" altLang="en-US"/>
              <a:t>Participant behavior in IEEE-SA activities is guided by the IEEE Codes of Ethics &amp; Conduct</a:t>
            </a:r>
          </a:p>
        </p:txBody>
      </p:sp>
      <p:sp>
        <p:nvSpPr>
          <p:cNvPr id="6147" name="Content Placeholder 2"/>
          <p:cNvSpPr>
            <a:spLocks noGrp="1"/>
          </p:cNvSpPr>
          <p:nvPr>
            <p:ph idx="1"/>
          </p:nvPr>
        </p:nvSpPr>
        <p:spPr/>
        <p:txBody>
          <a:bodyPr/>
          <a:lstStyle/>
          <a:p>
            <a:pPr lvl="1"/>
            <a:r>
              <a:rPr lang="en-AU" altLang="en-US"/>
              <a:t>All participants in IEEE-SA activities are expected to adhere to the core principles underlying the:</a:t>
            </a:r>
          </a:p>
          <a:p>
            <a:pPr lvl="2"/>
            <a:r>
              <a:rPr lang="en-AU" altLang="en-US">
                <a:hlinkClick r:id="rId3"/>
              </a:rPr>
              <a:t>IEEE Code of Ethics</a:t>
            </a:r>
            <a:endParaRPr lang="en-AU" altLang="en-US"/>
          </a:p>
          <a:p>
            <a:pPr lvl="2"/>
            <a:r>
              <a:rPr lang="en-AU" altLang="en-US">
                <a:hlinkClick r:id="rId4"/>
              </a:rPr>
              <a:t>IEEE Code of Conduct</a:t>
            </a:r>
            <a:endParaRPr lang="en-AU" altLang="en-US"/>
          </a:p>
          <a:p>
            <a:pPr lvl="1"/>
            <a:r>
              <a:rPr lang="en-AU" altLang="en-US"/>
              <a:t>The core principles of the IEEE Codes of Ethics &amp; Conduct are to:</a:t>
            </a:r>
          </a:p>
          <a:p>
            <a:pPr lvl="2"/>
            <a:r>
              <a:rPr lang="en-AU" altLang="en-US" i="1"/>
              <a:t>Uphold the highest standards of integrity, responsible behavior, and ethical and professional conduct</a:t>
            </a:r>
          </a:p>
          <a:p>
            <a:pPr lvl="2"/>
            <a:r>
              <a:rPr lang="en-AU" altLang="en-US" i="1"/>
              <a:t>Treat people fairly and with respect, to not engage in harassment, discrimination, or retaliation, and to protect people's privacy.</a:t>
            </a:r>
          </a:p>
          <a:p>
            <a:pPr lvl="2"/>
            <a:r>
              <a:rPr lang="en-AU" altLang="en-US" i="1"/>
              <a:t>Avoid injuring others, their property, reputation, or employment by false or malicious action</a:t>
            </a:r>
          </a:p>
          <a:p>
            <a:pPr lvl="1"/>
            <a:r>
              <a:rPr lang="en-AU" altLang="en-US"/>
              <a:t>The most recent versions of these Codes are available at </a:t>
            </a:r>
            <a:r>
              <a:rPr lang="en-AU" altLang="en-US" u="sng">
                <a:hlinkClick r:id="rId5"/>
              </a:rPr>
              <a:t>http://www.ieee.org/about/corporate/governance</a:t>
            </a:r>
            <a:endParaRPr lang="en-AU" altLang="en-US" u="sng"/>
          </a:p>
          <a:p>
            <a:endParaRPr lang="en-AU" altLang="en-US"/>
          </a:p>
        </p:txBody>
      </p:sp>
      <p:sp>
        <p:nvSpPr>
          <p:cNvPr id="6" name="Rectangle 6"/>
          <p:cNvSpPr>
            <a:spLocks noGrp="1" noChangeArrowheads="1"/>
          </p:cNvSpPr>
          <p:nvPr>
            <p:ph type="sldNum" sz="quarter" idx="4294967295"/>
          </p:nvPr>
        </p:nvSpPr>
        <p:spPr bwMode="auto">
          <a:xfrm>
            <a:off x="5912761" y="6475413"/>
            <a:ext cx="468078"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sz="1200" dirty="0">
                <a:solidFill>
                  <a:srgbClr val="000000"/>
                </a:solidFill>
              </a:rPr>
              <a:t>Slide 1</a:t>
            </a:r>
          </a:p>
        </p:txBody>
      </p:sp>
    </p:spTree>
    <p:extLst>
      <p:ext uri="{BB962C8B-B14F-4D97-AF65-F5344CB8AC3E}">
        <p14:creationId xmlns:p14="http://schemas.microsoft.com/office/powerpoint/2010/main" val="3738395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209800" y="685800"/>
            <a:ext cx="8305800" cy="1066800"/>
          </a:xfrm>
        </p:spPr>
        <p:txBody>
          <a:bodyPr/>
          <a:lstStyle/>
          <a:p>
            <a:r>
              <a:rPr lang="en-AU" altLang="en-US"/>
              <a:t>Participants in the IEEE-SA “</a:t>
            </a:r>
            <a:r>
              <a:rPr lang="en-AU" altLang="en-US" i="1"/>
              <a:t>individual process</a:t>
            </a:r>
            <a:r>
              <a:rPr lang="en-AU" altLang="en-US"/>
              <a:t>” shall act independently of others, including employers</a:t>
            </a:r>
            <a:br>
              <a:rPr lang="en-AU" altLang="en-US"/>
            </a:br>
            <a:r>
              <a:rPr lang="en-AU" altLang="en-US"/>
              <a:t> </a:t>
            </a:r>
          </a:p>
        </p:txBody>
      </p:sp>
      <p:sp>
        <p:nvSpPr>
          <p:cNvPr id="8195" name="Content Placeholder 2"/>
          <p:cNvSpPr>
            <a:spLocks noGrp="1"/>
          </p:cNvSpPr>
          <p:nvPr>
            <p:ph idx="1"/>
          </p:nvPr>
        </p:nvSpPr>
        <p:spPr/>
        <p:txBody>
          <a:bodyPr/>
          <a:lstStyle/>
          <a:p>
            <a:pPr lvl="1"/>
            <a:r>
              <a:rPr lang="en-AU" altLang="en-US"/>
              <a:t>The </a:t>
            </a:r>
            <a:r>
              <a:rPr lang="en-AU" altLang="en-US" u="sng">
                <a:hlinkClick r:id="rId3"/>
              </a:rPr>
              <a:t>IEEE-SA Standards Board Bylaws</a:t>
            </a:r>
            <a:r>
              <a:rPr lang="en-AU" altLang="en-US"/>
              <a:t> require that “</a:t>
            </a:r>
            <a:r>
              <a:rPr lang="en-AU" altLang="en-US" i="1"/>
              <a:t>participants in the IEEE standards development individual process shall act based on their qualifications and experience”</a:t>
            </a:r>
            <a:endParaRPr lang="en-AU" altLang="en-US"/>
          </a:p>
          <a:p>
            <a:pPr lvl="1"/>
            <a:r>
              <a:rPr lang="en-AU" altLang="en-US"/>
              <a:t>This means participants:</a:t>
            </a:r>
          </a:p>
          <a:p>
            <a:pPr lvl="2"/>
            <a:r>
              <a:rPr lang="en-AU" altLang="en-US" b="1">
                <a:solidFill>
                  <a:srgbClr val="00B050"/>
                </a:solidFill>
              </a:rPr>
              <a:t>Shall act &amp; vote </a:t>
            </a:r>
            <a:r>
              <a:rPr lang="en-AU" altLang="en-US"/>
              <a:t>based on their personal &amp; independent opinions derived from their expertise, knowledge, and qualifications</a:t>
            </a:r>
          </a:p>
          <a:p>
            <a:pPr lvl="2"/>
            <a:r>
              <a:rPr lang="en-AU" altLang="en-US" b="1">
                <a:solidFill>
                  <a:srgbClr val="FF0000"/>
                </a:solidFill>
              </a:rPr>
              <a:t>Shall not act or vote </a:t>
            </a:r>
            <a:r>
              <a:rPr lang="en-AU" altLang="en-US"/>
              <a:t>based on any obligation to or any direction from any other person or organization, including an employer or client, regardless of any external commitments, agreements, contracts, or orders</a:t>
            </a:r>
          </a:p>
          <a:p>
            <a:pPr lvl="2"/>
            <a:r>
              <a:rPr lang="en-AU" altLang="en-US" b="1">
                <a:solidFill>
                  <a:srgbClr val="FF0000"/>
                </a:solidFill>
              </a:rPr>
              <a:t>Shall not direct </a:t>
            </a:r>
            <a:r>
              <a:rPr lang="en-AU" altLang="en-US"/>
              <a:t>the actions or votes of other participants or retaliate against other participants for fulfilling their responsibility to act &amp; vote based on their personal &amp; independently developed opinions</a:t>
            </a:r>
          </a:p>
          <a:p>
            <a:pPr lvl="1"/>
            <a:r>
              <a:rPr lang="en-AU" altLang="en-US"/>
              <a:t>By participating in standards activities using the “</a:t>
            </a:r>
            <a:r>
              <a:rPr lang="en-AU" altLang="en-US" i="1"/>
              <a:t>individual process</a:t>
            </a:r>
            <a:r>
              <a:rPr lang="en-AU" altLang="en-US"/>
              <a:t>”, you are deemed to accept these requirements; if you are unable to satisfy these requirements then you shall immediately cease any participation</a:t>
            </a:r>
          </a:p>
          <a:p>
            <a:pPr lvl="2"/>
            <a:endParaRPr lang="en-AU" altLang="en-US"/>
          </a:p>
        </p:txBody>
      </p:sp>
      <p:sp>
        <p:nvSpPr>
          <p:cNvPr id="6" name="Rectangle 6"/>
          <p:cNvSpPr>
            <a:spLocks noGrp="1" noChangeArrowheads="1"/>
          </p:cNvSpPr>
          <p:nvPr>
            <p:ph type="sldNum" sz="quarter" idx="4294967295"/>
          </p:nvPr>
        </p:nvSpPr>
        <p:spPr bwMode="auto">
          <a:xfrm>
            <a:off x="5912761" y="6475413"/>
            <a:ext cx="468078"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sz="1200" dirty="0">
                <a:solidFill>
                  <a:srgbClr val="000000"/>
                </a:solidFill>
              </a:rPr>
              <a:t>Slide 2</a:t>
            </a:r>
          </a:p>
        </p:txBody>
      </p:sp>
    </p:spTree>
    <p:extLst>
      <p:ext uri="{BB962C8B-B14F-4D97-AF65-F5344CB8AC3E}">
        <p14:creationId xmlns:p14="http://schemas.microsoft.com/office/powerpoint/2010/main" val="1903715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Agenda</a:t>
            </a:r>
          </a:p>
        </p:txBody>
      </p:sp>
      <p:sp>
        <p:nvSpPr>
          <p:cNvPr id="2" name="Content Placeholder 1">
            <a:extLst>
              <a:ext uri="{FF2B5EF4-FFF2-40B4-BE49-F238E27FC236}">
                <a16:creationId xmlns:a16="http://schemas.microsoft.com/office/drawing/2014/main" id="{5E431DFD-96DC-46FE-816D-8FC0958ACDF9}"/>
              </a:ext>
            </a:extLst>
          </p:cNvPr>
          <p:cNvSpPr>
            <a:spLocks noGrp="1"/>
          </p:cNvSpPr>
          <p:nvPr>
            <p:ph idx="1"/>
          </p:nvPr>
        </p:nvSpPr>
        <p:spPr>
          <a:xfrm>
            <a:off x="609600" y="1350962"/>
            <a:ext cx="10972800" cy="5030365"/>
          </a:xfrm>
        </p:spPr>
        <p:txBody>
          <a:bodyPr/>
          <a:lstStyle/>
          <a:p>
            <a:pPr>
              <a:lnSpc>
                <a:spcPct val="90000"/>
              </a:lnSpc>
            </a:pPr>
            <a:r>
              <a:rPr lang="en-US" sz="1800" dirty="0"/>
              <a:t>&lt;&lt;</a:t>
            </a:r>
            <a:r>
              <a:rPr lang="en-US" sz="1800" i="1" dirty="0">
                <a:solidFill>
                  <a:srgbClr val="FF0000"/>
                </a:solidFill>
              </a:rPr>
              <a:t>Appointment of Recording Secretary</a:t>
            </a:r>
            <a:r>
              <a:rPr lang="en-US" sz="1800" dirty="0"/>
              <a:t>&gt;&gt;</a:t>
            </a:r>
          </a:p>
          <a:p>
            <a:pPr>
              <a:lnSpc>
                <a:spcPct val="90000"/>
              </a:lnSpc>
            </a:pPr>
            <a:r>
              <a:rPr lang="en-US" sz="1800" dirty="0"/>
              <a:t>&lt;&lt;</a:t>
            </a:r>
            <a:r>
              <a:rPr lang="en-US" sz="1800" i="1" dirty="0">
                <a:solidFill>
                  <a:srgbClr val="FF0000"/>
                </a:solidFill>
              </a:rPr>
              <a:t>Confirmation of Chair</a:t>
            </a:r>
            <a:r>
              <a:rPr lang="en-US" sz="1800" dirty="0"/>
              <a:t>&gt;&gt;</a:t>
            </a:r>
          </a:p>
          <a:p>
            <a:pPr eaLnBrk="1" hangingPunct="1">
              <a:lnSpc>
                <a:spcPct val="80000"/>
              </a:lnSpc>
            </a:pPr>
            <a:r>
              <a:rPr lang="en-US" sz="1800" dirty="0"/>
              <a:t>Welcome and Introductions</a:t>
            </a:r>
          </a:p>
          <a:p>
            <a:pPr eaLnBrk="1" hangingPunct="1">
              <a:lnSpc>
                <a:spcPct val="80000"/>
              </a:lnSpc>
            </a:pPr>
            <a:r>
              <a:rPr lang="en-US" sz="1800" dirty="0"/>
              <a:t>Approve Agenda</a:t>
            </a:r>
          </a:p>
          <a:p>
            <a:pPr eaLnBrk="1" hangingPunct="1">
              <a:lnSpc>
                <a:spcPct val="80000"/>
              </a:lnSpc>
            </a:pPr>
            <a:r>
              <a:rPr lang="en-US" sz="1800" dirty="0"/>
              <a:t>Approve &lt;&lt;</a:t>
            </a:r>
            <a:r>
              <a:rPr lang="en-US" sz="1800" i="1" dirty="0">
                <a:solidFill>
                  <a:srgbClr val="FF0000"/>
                </a:solidFill>
              </a:rPr>
              <a:t>meeting date</a:t>
            </a:r>
            <a:r>
              <a:rPr lang="en-US" sz="1800" dirty="0"/>
              <a:t>&gt;&gt; Minutes</a:t>
            </a:r>
          </a:p>
          <a:p>
            <a:pPr eaLnBrk="1" hangingPunct="1">
              <a:lnSpc>
                <a:spcPct val="80000"/>
              </a:lnSpc>
            </a:pPr>
            <a:r>
              <a:rPr lang="en-US" sz="1800" dirty="0"/>
              <a:t>Goals for this meeting</a:t>
            </a:r>
          </a:p>
          <a:p>
            <a:pPr eaLnBrk="1" hangingPunct="1">
              <a:lnSpc>
                <a:spcPct val="80000"/>
              </a:lnSpc>
            </a:pPr>
            <a:r>
              <a:rPr lang="en-GB" sz="2000" dirty="0"/>
              <a:t>Big Ticket Items </a:t>
            </a:r>
            <a:endParaRPr lang="en-US" sz="1800" dirty="0"/>
          </a:p>
          <a:p>
            <a:pPr eaLnBrk="1" hangingPunct="1">
              <a:lnSpc>
                <a:spcPct val="80000"/>
              </a:lnSpc>
            </a:pPr>
            <a:r>
              <a:rPr lang="en-US" sz="1800" dirty="0"/>
              <a:t>Reflector and Web</a:t>
            </a:r>
          </a:p>
          <a:p>
            <a:pPr eaLnBrk="1" hangingPunct="1">
              <a:lnSpc>
                <a:spcPct val="80000"/>
              </a:lnSpc>
            </a:pPr>
            <a:r>
              <a:rPr lang="en-US" sz="1800" dirty="0"/>
              <a:t>Ground Rules</a:t>
            </a:r>
          </a:p>
          <a:p>
            <a:pPr eaLnBrk="1" hangingPunct="1">
              <a:lnSpc>
                <a:spcPct val="80000"/>
              </a:lnSpc>
            </a:pPr>
            <a:r>
              <a:rPr lang="en-US" sz="1800" dirty="0"/>
              <a:t>IEEE</a:t>
            </a:r>
          </a:p>
          <a:p>
            <a:pPr lvl="1" eaLnBrk="1" hangingPunct="1">
              <a:lnSpc>
                <a:spcPct val="80000"/>
              </a:lnSpc>
            </a:pPr>
            <a:r>
              <a:rPr lang="en-US" sz="1400" dirty="0"/>
              <a:t>Structure, Bylaws and Rules</a:t>
            </a:r>
          </a:p>
          <a:p>
            <a:pPr lvl="1" eaLnBrk="1" hangingPunct="1">
              <a:lnSpc>
                <a:spcPct val="80000"/>
              </a:lnSpc>
            </a:pPr>
            <a:r>
              <a:rPr lang="en-US" sz="1400" dirty="0"/>
              <a:t>Call for Patents</a:t>
            </a:r>
          </a:p>
          <a:p>
            <a:pPr lvl="1" eaLnBrk="1" hangingPunct="1">
              <a:lnSpc>
                <a:spcPct val="80000"/>
              </a:lnSpc>
            </a:pPr>
            <a:r>
              <a:rPr lang="en-US" sz="1400" dirty="0"/>
              <a:t>IEEE Standards Process</a:t>
            </a:r>
          </a:p>
          <a:p>
            <a:pPr eaLnBrk="1" hangingPunct="1">
              <a:lnSpc>
                <a:spcPct val="80000"/>
              </a:lnSpc>
            </a:pPr>
            <a:r>
              <a:rPr lang="en-US" sz="1800" dirty="0"/>
              <a:t>Liaisons and Communications</a:t>
            </a:r>
          </a:p>
          <a:p>
            <a:pPr eaLnBrk="1" hangingPunct="1">
              <a:lnSpc>
                <a:spcPct val="80000"/>
              </a:lnSpc>
            </a:pPr>
            <a:r>
              <a:rPr lang="en-US" sz="1800" dirty="0"/>
              <a:t>Review of Action Items from &lt;&lt;</a:t>
            </a:r>
            <a:r>
              <a:rPr lang="en-US" sz="1800" i="1" dirty="0">
                <a:solidFill>
                  <a:srgbClr val="FF0000"/>
                </a:solidFill>
              </a:rPr>
              <a:t>meeting date</a:t>
            </a:r>
            <a:r>
              <a:rPr lang="en-US" sz="1800" dirty="0"/>
              <a:t>&gt;&gt; Meeting</a:t>
            </a:r>
          </a:p>
          <a:p>
            <a:pPr eaLnBrk="1" hangingPunct="1">
              <a:lnSpc>
                <a:spcPct val="80000"/>
              </a:lnSpc>
            </a:pPr>
            <a:r>
              <a:rPr lang="en-US" sz="1800" dirty="0"/>
              <a:t>Presentations</a:t>
            </a:r>
          </a:p>
          <a:p>
            <a:pPr eaLnBrk="1" hangingPunct="1">
              <a:lnSpc>
                <a:spcPct val="80000"/>
              </a:lnSpc>
            </a:pPr>
            <a:r>
              <a:rPr lang="en-US" sz="1800" dirty="0"/>
              <a:t>Motions and Closing Business</a:t>
            </a:r>
          </a:p>
          <a:p>
            <a:pPr eaLnBrk="1" hangingPunct="1">
              <a:lnSpc>
                <a:spcPct val="80000"/>
              </a:lnSpc>
            </a:pPr>
            <a:r>
              <a:rPr lang="en-US" sz="1800" dirty="0"/>
              <a:t>Future Meetings</a:t>
            </a:r>
          </a:p>
        </p:txBody>
      </p:sp>
      <p:sp>
        <p:nvSpPr>
          <p:cNvPr id="18435" name="Text Box 4"/>
          <p:cNvSpPr txBox="1">
            <a:spLocks noChangeArrowheads="1"/>
          </p:cNvSpPr>
          <p:nvPr/>
        </p:nvSpPr>
        <p:spPr bwMode="auto">
          <a:xfrm>
            <a:off x="5951539" y="1484313"/>
            <a:ext cx="3889375" cy="156845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first two items are only required at the first Study Group meeting. If there is nobody severing as Recording Secretary a Recording Secretary can be appointed under welcome and introductions.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AU" altLang="en-US"/>
              <a:t>IEEE-SA standards activities shall allow the fair &amp; equitable consideration of all viewpoints </a:t>
            </a:r>
          </a:p>
        </p:txBody>
      </p:sp>
      <p:sp>
        <p:nvSpPr>
          <p:cNvPr id="10243" name="Content Placeholder 2"/>
          <p:cNvSpPr>
            <a:spLocks noGrp="1"/>
          </p:cNvSpPr>
          <p:nvPr>
            <p:ph idx="1"/>
          </p:nvPr>
        </p:nvSpPr>
        <p:spPr/>
        <p:txBody>
          <a:bodyPr/>
          <a:lstStyle/>
          <a:p>
            <a:pPr lvl="1"/>
            <a:r>
              <a:rPr lang="en-AU" altLang="en-US"/>
              <a:t>The </a:t>
            </a:r>
            <a:r>
              <a:rPr lang="en-AU" altLang="en-US" u="sng">
                <a:hlinkClick r:id="rId3"/>
              </a:rPr>
              <a:t>IEEE-SA Standards Board Bylaws</a:t>
            </a:r>
            <a:r>
              <a:rPr lang="en-AU" altLang="en-US"/>
              <a:t> (clause 5.2.1.3) specifies that “</a:t>
            </a:r>
            <a:r>
              <a:rPr lang="en-AU" altLang="en-US" i="1"/>
              <a:t>the standards development process shall not be dominated by any single interest category, individual, or organization”</a:t>
            </a:r>
            <a:endParaRPr lang="en-AU" altLang="en-US"/>
          </a:p>
          <a:p>
            <a:pPr lvl="2"/>
            <a:r>
              <a:rPr lang="en-AU" altLang="en-US"/>
              <a:t>This means no participant may exercise</a:t>
            </a:r>
            <a:r>
              <a:rPr lang="en-AU" altLang="en-US" i="1"/>
              <a:t> “authority, leadership, or influence by reason of superior leverage, strength, or representation to the exclusion of fair and equitable consideration of other viewpoints”</a:t>
            </a:r>
            <a:r>
              <a:rPr lang="en-AU" altLang="en-US"/>
              <a:t> or “</a:t>
            </a:r>
            <a:r>
              <a:rPr lang="en-AU" altLang="en-US" i="1"/>
              <a:t>to hinder the progress of the standards development activity”</a:t>
            </a:r>
            <a:endParaRPr lang="en-AU" altLang="en-US"/>
          </a:p>
          <a:p>
            <a:pPr lvl="1"/>
            <a:r>
              <a:rPr lang="en-AU" altLang="en-US"/>
              <a:t>This rule applies equally to those participating in a standards development project and to that project’s leadership group</a:t>
            </a:r>
          </a:p>
          <a:p>
            <a:pPr lvl="1"/>
            <a:r>
              <a:rPr lang="en-AU" altLang="en-US"/>
              <a:t>Any person who reasonably suspects that dominance is occurring in a standards development project is encouraged to bring the issue to the attention of the Standards Committee or the project’s IEEE-SA Program Manager</a:t>
            </a:r>
          </a:p>
        </p:txBody>
      </p:sp>
      <p:sp>
        <p:nvSpPr>
          <p:cNvPr id="6" name="Rectangle 6"/>
          <p:cNvSpPr>
            <a:spLocks noGrp="1" noChangeArrowheads="1"/>
          </p:cNvSpPr>
          <p:nvPr>
            <p:ph type="sldNum" sz="quarter" idx="4294967295"/>
          </p:nvPr>
        </p:nvSpPr>
        <p:spPr bwMode="auto">
          <a:xfrm>
            <a:off x="5912761" y="6475413"/>
            <a:ext cx="468078"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sz="1200" dirty="0">
                <a:solidFill>
                  <a:srgbClr val="000000"/>
                </a:solidFill>
              </a:rPr>
              <a:t>Slide 3</a:t>
            </a:r>
          </a:p>
        </p:txBody>
      </p:sp>
    </p:spTree>
    <p:extLst>
      <p:ext uri="{BB962C8B-B14F-4D97-AF65-F5344CB8AC3E}">
        <p14:creationId xmlns:p14="http://schemas.microsoft.com/office/powerpoint/2010/main" val="805029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a:xfrm>
            <a:off x="1981200" y="333376"/>
            <a:ext cx="8229600" cy="792163"/>
          </a:xfrm>
          <a:solidFill>
            <a:srgbClr val="FFFFFF"/>
          </a:solidFill>
        </p:spPr>
        <p:txBody>
          <a:bodyPr anchor="t"/>
          <a:lstStyle/>
          <a:p>
            <a:pPr eaLnBrk="1" hangingPunct="1"/>
            <a:r>
              <a:rPr lang="en-US" sz="2800"/>
              <a:t>Overview of IEEE 802.3 Standards Process (1/5)- Study Group Phase</a:t>
            </a:r>
          </a:p>
        </p:txBody>
      </p:sp>
      <p:sp>
        <p:nvSpPr>
          <p:cNvPr id="30722" name="AutoShape 3"/>
          <p:cNvSpPr>
            <a:spLocks noChangeArrowheads="1"/>
          </p:cNvSpPr>
          <p:nvPr/>
        </p:nvSpPr>
        <p:spPr bwMode="auto">
          <a:xfrm>
            <a:off x="2135188" y="1484313"/>
            <a:ext cx="1219200" cy="838200"/>
          </a:xfrm>
          <a:prstGeom prst="flowChartMerge">
            <a:avLst/>
          </a:prstGeom>
          <a:solidFill>
            <a:schemeClr val="accent1"/>
          </a:solidFill>
          <a:ln w="9525">
            <a:solidFill>
              <a:schemeClr val="tx1"/>
            </a:solidFill>
            <a:miter lim="800000"/>
            <a:headEnd/>
            <a:tailEnd/>
          </a:ln>
        </p:spPr>
        <p:txBody>
          <a:bodyPr wrap="none" anchor="ctr"/>
          <a:lstStyle/>
          <a:p>
            <a:pPr algn="ctr"/>
            <a:r>
              <a:rPr lang="en-US" sz="1400" b="1">
                <a:latin typeface="Perpetua"/>
              </a:rPr>
              <a:t>Idea</a:t>
            </a:r>
          </a:p>
        </p:txBody>
      </p:sp>
      <p:sp>
        <p:nvSpPr>
          <p:cNvPr id="30723" name="AutoShape 4"/>
          <p:cNvSpPr>
            <a:spLocks noChangeArrowheads="1"/>
          </p:cNvSpPr>
          <p:nvPr/>
        </p:nvSpPr>
        <p:spPr bwMode="auto">
          <a:xfrm>
            <a:off x="2135188" y="26273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Call for</a:t>
            </a:r>
          </a:p>
          <a:p>
            <a:pPr algn="ctr"/>
            <a:r>
              <a:rPr lang="en-US" sz="1400" b="1">
                <a:latin typeface="Perpetua"/>
              </a:rPr>
              <a:t>Interest</a:t>
            </a:r>
          </a:p>
        </p:txBody>
      </p:sp>
      <p:sp>
        <p:nvSpPr>
          <p:cNvPr id="30724" name="AutoShape 5"/>
          <p:cNvSpPr>
            <a:spLocks noChangeArrowheads="1"/>
          </p:cNvSpPr>
          <p:nvPr/>
        </p:nvSpPr>
        <p:spPr bwMode="auto">
          <a:xfrm>
            <a:off x="2135188" y="3770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Form</a:t>
            </a:r>
          </a:p>
          <a:p>
            <a:pPr algn="ctr"/>
            <a:r>
              <a:rPr lang="en-US" sz="1400" b="1">
                <a:latin typeface="Perpetua"/>
              </a:rPr>
              <a:t>SG</a:t>
            </a:r>
          </a:p>
        </p:txBody>
      </p:sp>
      <p:sp>
        <p:nvSpPr>
          <p:cNvPr id="30725" name="AutoShape 6"/>
          <p:cNvSpPr>
            <a:spLocks noChangeArrowheads="1"/>
          </p:cNvSpPr>
          <p:nvPr/>
        </p:nvSpPr>
        <p:spPr bwMode="auto">
          <a:xfrm>
            <a:off x="46497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a:t>
            </a:r>
            <a:br>
              <a:rPr lang="en-US" sz="1400" b="1">
                <a:latin typeface="Perpetua"/>
              </a:rPr>
            </a:br>
            <a:r>
              <a:rPr lang="en-US" sz="1400" b="1">
                <a:latin typeface="Perpetua"/>
              </a:rPr>
              <a:t>EC Form</a:t>
            </a:r>
          </a:p>
          <a:p>
            <a:pPr algn="ctr"/>
            <a:r>
              <a:rPr lang="en-US" sz="1400" b="1">
                <a:latin typeface="Perpetua"/>
              </a:rPr>
              <a:t>SG</a:t>
            </a:r>
          </a:p>
        </p:txBody>
      </p:sp>
      <p:sp>
        <p:nvSpPr>
          <p:cNvPr id="30726" name="AutoShape 7"/>
          <p:cNvSpPr>
            <a:spLocks noChangeArrowheads="1"/>
          </p:cNvSpPr>
          <p:nvPr/>
        </p:nvSpPr>
        <p:spPr bwMode="auto">
          <a:xfrm>
            <a:off x="4649788" y="31607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Study Group</a:t>
            </a:r>
          </a:p>
          <a:p>
            <a:pPr algn="ctr"/>
            <a:r>
              <a:rPr lang="en-US" sz="1400" b="1">
                <a:latin typeface="Perpetua"/>
              </a:rPr>
              <a:t>Meetings</a:t>
            </a:r>
          </a:p>
        </p:txBody>
      </p:sp>
      <p:sp>
        <p:nvSpPr>
          <p:cNvPr id="30727" name="AutoShape 8"/>
          <p:cNvSpPr>
            <a:spLocks noChangeArrowheads="1"/>
          </p:cNvSpPr>
          <p:nvPr/>
        </p:nvSpPr>
        <p:spPr bwMode="auto">
          <a:xfrm>
            <a:off x="4649788" y="53705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Approve</a:t>
            </a:r>
          </a:p>
        </p:txBody>
      </p:sp>
      <p:sp>
        <p:nvSpPr>
          <p:cNvPr id="30728" name="Text Box 9"/>
          <p:cNvSpPr txBox="1">
            <a:spLocks noChangeArrowheads="1"/>
          </p:cNvSpPr>
          <p:nvPr/>
        </p:nvSpPr>
        <p:spPr bwMode="auto">
          <a:xfrm>
            <a:off x="58293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29" name="Text Box 10"/>
          <p:cNvSpPr txBox="1">
            <a:spLocks noChangeArrowheads="1"/>
          </p:cNvSpPr>
          <p:nvPr/>
        </p:nvSpPr>
        <p:spPr bwMode="auto">
          <a:xfrm>
            <a:off x="3278189" y="3922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0" name="AutoShape 11"/>
          <p:cNvSpPr>
            <a:spLocks noChangeArrowheads="1"/>
          </p:cNvSpPr>
          <p:nvPr/>
        </p:nvSpPr>
        <p:spPr bwMode="auto">
          <a:xfrm>
            <a:off x="76215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dirty="0">
                <a:latin typeface="Perpetua"/>
              </a:rPr>
              <a:t>802 LMSC</a:t>
            </a:r>
            <a:br>
              <a:rPr lang="en-US" sz="1400" b="1" dirty="0">
                <a:latin typeface="Perpetua"/>
              </a:rPr>
            </a:br>
            <a:r>
              <a:rPr lang="en-US" sz="1400" b="1" dirty="0">
                <a:latin typeface="Perpetua"/>
              </a:rPr>
              <a:t>Approve</a:t>
            </a:r>
          </a:p>
        </p:txBody>
      </p:sp>
      <p:sp>
        <p:nvSpPr>
          <p:cNvPr id="30731" name="AutoShape 13"/>
          <p:cNvSpPr>
            <a:spLocks noChangeArrowheads="1"/>
          </p:cNvSpPr>
          <p:nvPr/>
        </p:nvSpPr>
        <p:spPr bwMode="auto">
          <a:xfrm>
            <a:off x="7621588" y="4456113"/>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300" b="1">
                <a:latin typeface="Perpetua"/>
              </a:rPr>
              <a:t>SASB</a:t>
            </a:r>
          </a:p>
          <a:p>
            <a:pPr algn="ctr"/>
            <a:r>
              <a:rPr lang="en-US" sz="1300" b="1">
                <a:latin typeface="Perpetua"/>
              </a:rPr>
              <a:t>Approve</a:t>
            </a:r>
          </a:p>
        </p:txBody>
      </p:sp>
      <p:sp>
        <p:nvSpPr>
          <p:cNvPr id="30732" name="AutoShape 14"/>
          <p:cNvSpPr>
            <a:spLocks noChangeArrowheads="1"/>
          </p:cNvSpPr>
          <p:nvPr/>
        </p:nvSpPr>
        <p:spPr bwMode="auto">
          <a:xfrm>
            <a:off x="9297988" y="4532313"/>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30733" name="Text Box 15"/>
          <p:cNvSpPr txBox="1">
            <a:spLocks noChangeArrowheads="1"/>
          </p:cNvSpPr>
          <p:nvPr/>
        </p:nvSpPr>
        <p:spPr bwMode="auto">
          <a:xfrm>
            <a:off x="5259389"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4" name="Text Box 16"/>
          <p:cNvSpPr txBox="1">
            <a:spLocks noChangeArrowheads="1"/>
          </p:cNvSpPr>
          <p:nvPr/>
        </p:nvSpPr>
        <p:spPr bwMode="auto">
          <a:xfrm>
            <a:off x="5792789" y="55229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5" name="Text Box 17"/>
          <p:cNvSpPr txBox="1">
            <a:spLocks noChangeArrowheads="1"/>
          </p:cNvSpPr>
          <p:nvPr/>
        </p:nvSpPr>
        <p:spPr bwMode="auto">
          <a:xfrm>
            <a:off x="8264526"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6" name="Text Box 19"/>
          <p:cNvSpPr txBox="1">
            <a:spLocks noChangeArrowheads="1"/>
          </p:cNvSpPr>
          <p:nvPr/>
        </p:nvSpPr>
        <p:spPr bwMode="auto">
          <a:xfrm>
            <a:off x="8797926" y="46085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0737" name="Text Box 20"/>
          <p:cNvSpPr txBox="1">
            <a:spLocks noChangeArrowheads="1"/>
          </p:cNvSpPr>
          <p:nvPr/>
        </p:nvSpPr>
        <p:spPr bwMode="auto">
          <a:xfrm>
            <a:off x="2781300" y="4684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38" name="Text Box 21"/>
          <p:cNvSpPr txBox="1">
            <a:spLocks noChangeArrowheads="1"/>
          </p:cNvSpPr>
          <p:nvPr/>
        </p:nvSpPr>
        <p:spPr bwMode="auto">
          <a:xfrm>
            <a:off x="4268788" y="55229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39" name="Text Box 22"/>
          <p:cNvSpPr txBox="1">
            <a:spLocks noChangeArrowheads="1"/>
          </p:cNvSpPr>
          <p:nvPr/>
        </p:nvSpPr>
        <p:spPr bwMode="auto">
          <a:xfrm>
            <a:off x="88011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40" name="Text Box 24"/>
          <p:cNvSpPr txBox="1">
            <a:spLocks noChangeArrowheads="1"/>
          </p:cNvSpPr>
          <p:nvPr/>
        </p:nvSpPr>
        <p:spPr bwMode="auto">
          <a:xfrm>
            <a:off x="8267700" y="53705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0741" name="Line 25"/>
          <p:cNvSpPr>
            <a:spLocks noChangeShapeType="1"/>
          </p:cNvSpPr>
          <p:nvPr/>
        </p:nvSpPr>
        <p:spPr bwMode="auto">
          <a:xfrm>
            <a:off x="2744788" y="2322513"/>
            <a:ext cx="0" cy="304800"/>
          </a:xfrm>
          <a:prstGeom prst="line">
            <a:avLst/>
          </a:prstGeom>
          <a:noFill/>
          <a:ln w="9525">
            <a:solidFill>
              <a:schemeClr val="tx1"/>
            </a:solidFill>
            <a:round/>
            <a:headEnd/>
            <a:tailEnd type="triangle" w="med" len="med"/>
          </a:ln>
        </p:spPr>
        <p:txBody>
          <a:bodyPr/>
          <a:lstStyle/>
          <a:p>
            <a:endParaRPr lang="en-US"/>
          </a:p>
        </p:txBody>
      </p:sp>
      <p:sp>
        <p:nvSpPr>
          <p:cNvPr id="30742" name="Line 26"/>
          <p:cNvSpPr>
            <a:spLocks noChangeShapeType="1"/>
          </p:cNvSpPr>
          <p:nvPr/>
        </p:nvSpPr>
        <p:spPr bwMode="auto">
          <a:xfrm>
            <a:off x="2744788" y="3465513"/>
            <a:ext cx="0" cy="304800"/>
          </a:xfrm>
          <a:prstGeom prst="line">
            <a:avLst/>
          </a:prstGeom>
          <a:noFill/>
          <a:ln w="9525">
            <a:solidFill>
              <a:schemeClr val="tx1"/>
            </a:solidFill>
            <a:round/>
            <a:headEnd/>
            <a:tailEnd type="triangle" w="med" len="med"/>
          </a:ln>
        </p:spPr>
        <p:txBody>
          <a:bodyPr/>
          <a:lstStyle/>
          <a:p>
            <a:endParaRPr lang="en-US"/>
          </a:p>
        </p:txBody>
      </p:sp>
      <p:sp>
        <p:nvSpPr>
          <p:cNvPr id="30743" name="Line 27"/>
          <p:cNvSpPr>
            <a:spLocks noChangeShapeType="1"/>
          </p:cNvSpPr>
          <p:nvPr/>
        </p:nvSpPr>
        <p:spPr bwMode="auto">
          <a:xfrm>
            <a:off x="2744788" y="4684713"/>
            <a:ext cx="0" cy="381000"/>
          </a:xfrm>
          <a:prstGeom prst="line">
            <a:avLst/>
          </a:prstGeom>
          <a:noFill/>
          <a:ln w="9525">
            <a:solidFill>
              <a:schemeClr val="tx1"/>
            </a:solidFill>
            <a:round/>
            <a:headEnd/>
            <a:tailEnd type="triangle" w="med" len="med"/>
          </a:ln>
        </p:spPr>
        <p:txBody>
          <a:bodyPr/>
          <a:lstStyle/>
          <a:p>
            <a:endParaRPr lang="en-US"/>
          </a:p>
        </p:txBody>
      </p:sp>
      <p:sp>
        <p:nvSpPr>
          <p:cNvPr id="30744" name="Line 28"/>
          <p:cNvSpPr>
            <a:spLocks noChangeShapeType="1"/>
          </p:cNvSpPr>
          <p:nvPr/>
        </p:nvSpPr>
        <p:spPr bwMode="auto">
          <a:xfrm>
            <a:off x="5259388" y="1560513"/>
            <a:ext cx="0" cy="304800"/>
          </a:xfrm>
          <a:prstGeom prst="line">
            <a:avLst/>
          </a:prstGeom>
          <a:noFill/>
          <a:ln w="9525">
            <a:solidFill>
              <a:schemeClr val="tx1"/>
            </a:solidFill>
            <a:round/>
            <a:headEnd/>
            <a:tailEnd type="triangle" w="med" len="med"/>
          </a:ln>
        </p:spPr>
        <p:txBody>
          <a:bodyPr/>
          <a:lstStyle/>
          <a:p>
            <a:endParaRPr lang="en-US"/>
          </a:p>
        </p:txBody>
      </p:sp>
      <p:sp>
        <p:nvSpPr>
          <p:cNvPr id="30745" name="Line 29"/>
          <p:cNvSpPr>
            <a:spLocks noChangeShapeType="1"/>
          </p:cNvSpPr>
          <p:nvPr/>
        </p:nvSpPr>
        <p:spPr bwMode="auto">
          <a:xfrm>
            <a:off x="8231188" y="1560513"/>
            <a:ext cx="0" cy="304800"/>
          </a:xfrm>
          <a:prstGeom prst="line">
            <a:avLst/>
          </a:prstGeom>
          <a:noFill/>
          <a:ln w="9525">
            <a:solidFill>
              <a:schemeClr val="tx1"/>
            </a:solidFill>
            <a:round/>
            <a:headEnd/>
            <a:tailEnd type="triangle" w="med" len="med"/>
          </a:ln>
        </p:spPr>
        <p:txBody>
          <a:bodyPr/>
          <a:lstStyle/>
          <a:p>
            <a:endParaRPr lang="en-US"/>
          </a:p>
        </p:txBody>
      </p:sp>
      <p:sp>
        <p:nvSpPr>
          <p:cNvPr id="30746" name="Line 30"/>
          <p:cNvSpPr>
            <a:spLocks noChangeShapeType="1"/>
          </p:cNvSpPr>
          <p:nvPr/>
        </p:nvSpPr>
        <p:spPr bwMode="auto">
          <a:xfrm>
            <a:off x="8231188" y="2779713"/>
            <a:ext cx="0" cy="381000"/>
          </a:xfrm>
          <a:prstGeom prst="line">
            <a:avLst/>
          </a:prstGeom>
          <a:noFill/>
          <a:ln w="9525">
            <a:solidFill>
              <a:schemeClr val="tx1"/>
            </a:solidFill>
            <a:round/>
            <a:headEnd/>
            <a:tailEnd type="triangle" w="med" len="med"/>
          </a:ln>
        </p:spPr>
        <p:txBody>
          <a:bodyPr/>
          <a:lstStyle/>
          <a:p>
            <a:endParaRPr lang="en-US"/>
          </a:p>
        </p:txBody>
      </p:sp>
      <p:sp>
        <p:nvSpPr>
          <p:cNvPr id="30747" name="Line 31"/>
          <p:cNvSpPr>
            <a:spLocks noChangeShapeType="1"/>
          </p:cNvSpPr>
          <p:nvPr/>
        </p:nvSpPr>
        <p:spPr bwMode="auto">
          <a:xfrm>
            <a:off x="8231188" y="4075113"/>
            <a:ext cx="0" cy="381000"/>
          </a:xfrm>
          <a:prstGeom prst="line">
            <a:avLst/>
          </a:prstGeom>
          <a:noFill/>
          <a:ln w="9525">
            <a:solidFill>
              <a:schemeClr val="tx1"/>
            </a:solidFill>
            <a:round/>
            <a:headEnd/>
            <a:tailEnd type="triangle" w="med" len="med"/>
          </a:ln>
        </p:spPr>
        <p:txBody>
          <a:bodyPr/>
          <a:lstStyle/>
          <a:p>
            <a:endParaRPr lang="en-US"/>
          </a:p>
        </p:txBody>
      </p:sp>
      <p:sp>
        <p:nvSpPr>
          <p:cNvPr id="30748" name="Line 32"/>
          <p:cNvSpPr>
            <a:spLocks noChangeShapeType="1"/>
          </p:cNvSpPr>
          <p:nvPr/>
        </p:nvSpPr>
        <p:spPr bwMode="auto">
          <a:xfrm>
            <a:off x="8231188" y="5370513"/>
            <a:ext cx="0" cy="381000"/>
          </a:xfrm>
          <a:prstGeom prst="line">
            <a:avLst/>
          </a:prstGeom>
          <a:noFill/>
          <a:ln w="9525">
            <a:solidFill>
              <a:schemeClr val="tx1"/>
            </a:solidFill>
            <a:round/>
            <a:headEnd/>
            <a:tailEnd type="triangle" w="med" len="med"/>
          </a:ln>
        </p:spPr>
        <p:txBody>
          <a:bodyPr/>
          <a:lstStyle/>
          <a:p>
            <a:endParaRPr lang="en-US"/>
          </a:p>
        </p:txBody>
      </p:sp>
      <p:sp>
        <p:nvSpPr>
          <p:cNvPr id="30749" name="Line 33"/>
          <p:cNvSpPr>
            <a:spLocks noChangeShapeType="1"/>
          </p:cNvSpPr>
          <p:nvPr/>
        </p:nvSpPr>
        <p:spPr bwMode="auto">
          <a:xfrm flipH="1">
            <a:off x="4573588" y="3998913"/>
            <a:ext cx="685800" cy="457200"/>
          </a:xfrm>
          <a:prstGeom prst="line">
            <a:avLst/>
          </a:prstGeom>
          <a:noFill/>
          <a:ln w="9525">
            <a:solidFill>
              <a:schemeClr val="tx1"/>
            </a:solidFill>
            <a:round/>
            <a:headEnd/>
            <a:tailEnd type="triangle" w="med" len="med"/>
          </a:ln>
        </p:spPr>
        <p:txBody>
          <a:bodyPr/>
          <a:lstStyle/>
          <a:p>
            <a:endParaRPr lang="en-US"/>
          </a:p>
        </p:txBody>
      </p:sp>
      <p:sp>
        <p:nvSpPr>
          <p:cNvPr id="30750" name="Line 34"/>
          <p:cNvSpPr>
            <a:spLocks noChangeShapeType="1"/>
          </p:cNvSpPr>
          <p:nvPr/>
        </p:nvSpPr>
        <p:spPr bwMode="auto">
          <a:xfrm>
            <a:off x="4573588" y="4989513"/>
            <a:ext cx="685800" cy="381000"/>
          </a:xfrm>
          <a:prstGeom prst="line">
            <a:avLst/>
          </a:prstGeom>
          <a:noFill/>
          <a:ln w="9525">
            <a:solidFill>
              <a:schemeClr val="tx1"/>
            </a:solidFill>
            <a:round/>
            <a:headEnd/>
            <a:tailEnd type="triangle" w="med" len="med"/>
          </a:ln>
        </p:spPr>
        <p:txBody>
          <a:bodyPr/>
          <a:lstStyle/>
          <a:p>
            <a:endParaRPr lang="en-US"/>
          </a:p>
        </p:txBody>
      </p:sp>
      <p:sp>
        <p:nvSpPr>
          <p:cNvPr id="30751" name="Line 35"/>
          <p:cNvSpPr>
            <a:spLocks noChangeShapeType="1"/>
          </p:cNvSpPr>
          <p:nvPr/>
        </p:nvSpPr>
        <p:spPr bwMode="auto">
          <a:xfrm flipH="1">
            <a:off x="5259388" y="4989513"/>
            <a:ext cx="533400" cy="381000"/>
          </a:xfrm>
          <a:prstGeom prst="line">
            <a:avLst/>
          </a:prstGeom>
          <a:noFill/>
          <a:ln w="9525">
            <a:solidFill>
              <a:schemeClr val="tx1"/>
            </a:solidFill>
            <a:round/>
            <a:headEnd/>
            <a:tailEnd type="triangle" w="med" len="med"/>
          </a:ln>
        </p:spPr>
        <p:txBody>
          <a:bodyPr/>
          <a:lstStyle/>
          <a:p>
            <a:endParaRPr lang="en-US"/>
          </a:p>
        </p:txBody>
      </p:sp>
      <p:sp>
        <p:nvSpPr>
          <p:cNvPr id="30752" name="Line 36"/>
          <p:cNvSpPr>
            <a:spLocks noChangeShapeType="1"/>
          </p:cNvSpPr>
          <p:nvPr/>
        </p:nvSpPr>
        <p:spPr bwMode="auto">
          <a:xfrm>
            <a:off x="5259388" y="3998913"/>
            <a:ext cx="609600" cy="304800"/>
          </a:xfrm>
          <a:prstGeom prst="line">
            <a:avLst/>
          </a:prstGeom>
          <a:noFill/>
          <a:ln w="9525">
            <a:solidFill>
              <a:schemeClr val="tx1"/>
            </a:solidFill>
            <a:round/>
            <a:headEnd/>
            <a:tailEnd type="triangle" w="med" len="med"/>
          </a:ln>
        </p:spPr>
        <p:txBody>
          <a:bodyPr/>
          <a:lstStyle/>
          <a:p>
            <a:endParaRPr lang="en-US"/>
          </a:p>
        </p:txBody>
      </p:sp>
      <p:sp>
        <p:nvSpPr>
          <p:cNvPr id="30753" name="AutoShape 37"/>
          <p:cNvSpPr>
            <a:spLocks noChangeArrowheads="1"/>
          </p:cNvSpPr>
          <p:nvPr/>
        </p:nvSpPr>
        <p:spPr bwMode="auto">
          <a:xfrm>
            <a:off x="4040188" y="4456113"/>
            <a:ext cx="1066800" cy="6096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PAR</a:t>
            </a:r>
          </a:p>
        </p:txBody>
      </p:sp>
      <p:sp>
        <p:nvSpPr>
          <p:cNvPr id="30754" name="AutoShape 38"/>
          <p:cNvSpPr>
            <a:spLocks noChangeArrowheads="1"/>
          </p:cNvSpPr>
          <p:nvPr/>
        </p:nvSpPr>
        <p:spPr bwMode="auto">
          <a:xfrm>
            <a:off x="5335588" y="4303713"/>
            <a:ext cx="1066800" cy="762000"/>
          </a:xfrm>
          <a:prstGeom prst="flowChartMultidocument">
            <a:avLst/>
          </a:prstGeom>
          <a:solidFill>
            <a:srgbClr val="66FF66"/>
          </a:solidFill>
          <a:ln w="9525">
            <a:solidFill>
              <a:schemeClr val="tx1"/>
            </a:solidFill>
            <a:miter lim="800000"/>
            <a:headEnd/>
            <a:tailEnd/>
          </a:ln>
        </p:spPr>
        <p:txBody>
          <a:bodyPr wrap="none" anchor="ctr"/>
          <a:lstStyle/>
          <a:p>
            <a:pPr algn="ctr"/>
            <a:r>
              <a:rPr lang="en-US" sz="1400" b="1">
                <a:latin typeface="Perpetua"/>
              </a:rPr>
              <a:t>5 Criteria</a:t>
            </a:r>
          </a:p>
        </p:txBody>
      </p:sp>
      <p:sp>
        <p:nvSpPr>
          <p:cNvPr id="30755" name="Line 39"/>
          <p:cNvSpPr>
            <a:spLocks noChangeShapeType="1"/>
          </p:cNvSpPr>
          <p:nvPr/>
        </p:nvSpPr>
        <p:spPr bwMode="auto">
          <a:xfrm>
            <a:off x="5259388" y="2779713"/>
            <a:ext cx="0" cy="381000"/>
          </a:xfrm>
          <a:prstGeom prst="line">
            <a:avLst/>
          </a:prstGeom>
          <a:noFill/>
          <a:ln w="9525">
            <a:solidFill>
              <a:schemeClr val="tx1"/>
            </a:solidFill>
            <a:round/>
            <a:headEnd/>
            <a:tailEnd type="triangle" w="med" len="med"/>
          </a:ln>
        </p:spPr>
        <p:txBody>
          <a:bodyPr/>
          <a:lstStyle/>
          <a:p>
            <a:endParaRPr lang="en-US"/>
          </a:p>
        </p:txBody>
      </p:sp>
      <p:sp>
        <p:nvSpPr>
          <p:cNvPr id="30756" name="Line 40"/>
          <p:cNvSpPr>
            <a:spLocks noChangeShapeType="1"/>
          </p:cNvSpPr>
          <p:nvPr/>
        </p:nvSpPr>
        <p:spPr bwMode="auto">
          <a:xfrm>
            <a:off x="5868988" y="2322513"/>
            <a:ext cx="381000" cy="0"/>
          </a:xfrm>
          <a:prstGeom prst="line">
            <a:avLst/>
          </a:prstGeom>
          <a:noFill/>
          <a:ln w="9525">
            <a:solidFill>
              <a:schemeClr val="tx1"/>
            </a:solidFill>
            <a:round/>
            <a:headEnd/>
            <a:tailEnd type="triangle" w="med" len="med"/>
          </a:ln>
        </p:spPr>
        <p:txBody>
          <a:bodyPr/>
          <a:lstStyle/>
          <a:p>
            <a:endParaRPr lang="en-US"/>
          </a:p>
        </p:txBody>
      </p:sp>
      <p:sp>
        <p:nvSpPr>
          <p:cNvPr id="30757" name="Line 41"/>
          <p:cNvSpPr>
            <a:spLocks noChangeShapeType="1"/>
          </p:cNvSpPr>
          <p:nvPr/>
        </p:nvSpPr>
        <p:spPr bwMode="auto">
          <a:xfrm>
            <a:off x="8840788" y="2322513"/>
            <a:ext cx="381000" cy="0"/>
          </a:xfrm>
          <a:prstGeom prst="line">
            <a:avLst/>
          </a:prstGeom>
          <a:noFill/>
          <a:ln w="9525">
            <a:solidFill>
              <a:schemeClr val="tx1"/>
            </a:solidFill>
            <a:round/>
            <a:headEnd/>
            <a:tailEnd type="triangle" w="med" len="med"/>
          </a:ln>
        </p:spPr>
        <p:txBody>
          <a:bodyPr/>
          <a:lstStyle/>
          <a:p>
            <a:endParaRPr lang="en-US"/>
          </a:p>
        </p:txBody>
      </p:sp>
      <p:sp>
        <p:nvSpPr>
          <p:cNvPr id="30758" name="Line 43"/>
          <p:cNvSpPr>
            <a:spLocks noChangeShapeType="1"/>
          </p:cNvSpPr>
          <p:nvPr/>
        </p:nvSpPr>
        <p:spPr bwMode="auto">
          <a:xfrm>
            <a:off x="3354388" y="4227513"/>
            <a:ext cx="457200" cy="0"/>
          </a:xfrm>
          <a:prstGeom prst="line">
            <a:avLst/>
          </a:prstGeom>
          <a:noFill/>
          <a:ln w="9525">
            <a:solidFill>
              <a:schemeClr val="tx1"/>
            </a:solidFill>
            <a:round/>
            <a:headEnd/>
            <a:tailEnd/>
          </a:ln>
        </p:spPr>
        <p:txBody>
          <a:bodyPr/>
          <a:lstStyle/>
          <a:p>
            <a:endParaRPr lang="en-US"/>
          </a:p>
        </p:txBody>
      </p:sp>
      <p:sp>
        <p:nvSpPr>
          <p:cNvPr id="30759" name="Line 44"/>
          <p:cNvSpPr>
            <a:spLocks noChangeShapeType="1"/>
          </p:cNvSpPr>
          <p:nvPr/>
        </p:nvSpPr>
        <p:spPr bwMode="auto">
          <a:xfrm flipV="1">
            <a:off x="3811588" y="1560513"/>
            <a:ext cx="0" cy="2667000"/>
          </a:xfrm>
          <a:prstGeom prst="line">
            <a:avLst/>
          </a:prstGeom>
          <a:noFill/>
          <a:ln w="9525">
            <a:solidFill>
              <a:schemeClr val="tx1"/>
            </a:solidFill>
            <a:round/>
            <a:headEnd/>
            <a:tailEnd/>
          </a:ln>
        </p:spPr>
        <p:txBody>
          <a:bodyPr/>
          <a:lstStyle/>
          <a:p>
            <a:endParaRPr lang="en-US"/>
          </a:p>
        </p:txBody>
      </p:sp>
      <p:sp>
        <p:nvSpPr>
          <p:cNvPr id="30760" name="Line 45"/>
          <p:cNvSpPr>
            <a:spLocks noChangeShapeType="1"/>
          </p:cNvSpPr>
          <p:nvPr/>
        </p:nvSpPr>
        <p:spPr bwMode="auto">
          <a:xfrm>
            <a:off x="3811588" y="1560513"/>
            <a:ext cx="1447800" cy="0"/>
          </a:xfrm>
          <a:prstGeom prst="line">
            <a:avLst/>
          </a:prstGeom>
          <a:noFill/>
          <a:ln w="9525">
            <a:solidFill>
              <a:schemeClr val="tx1"/>
            </a:solidFill>
            <a:round/>
            <a:headEnd/>
            <a:tailEnd/>
          </a:ln>
        </p:spPr>
        <p:txBody>
          <a:bodyPr/>
          <a:lstStyle/>
          <a:p>
            <a:endParaRPr lang="en-US"/>
          </a:p>
        </p:txBody>
      </p:sp>
      <p:sp>
        <p:nvSpPr>
          <p:cNvPr id="30761" name="Line 46"/>
          <p:cNvSpPr>
            <a:spLocks noChangeShapeType="1"/>
          </p:cNvSpPr>
          <p:nvPr/>
        </p:nvSpPr>
        <p:spPr bwMode="auto">
          <a:xfrm flipH="1">
            <a:off x="4268788" y="5827713"/>
            <a:ext cx="381000" cy="0"/>
          </a:xfrm>
          <a:prstGeom prst="line">
            <a:avLst/>
          </a:prstGeom>
          <a:noFill/>
          <a:ln w="9525">
            <a:solidFill>
              <a:schemeClr val="tx1"/>
            </a:solidFill>
            <a:round/>
            <a:headEnd/>
            <a:tailEnd type="triangle" w="med" len="med"/>
          </a:ln>
        </p:spPr>
        <p:txBody>
          <a:bodyPr/>
          <a:lstStyle/>
          <a:p>
            <a:endParaRPr lang="en-US"/>
          </a:p>
        </p:txBody>
      </p:sp>
      <p:sp>
        <p:nvSpPr>
          <p:cNvPr id="30762" name="Line 47"/>
          <p:cNvSpPr>
            <a:spLocks noChangeShapeType="1"/>
          </p:cNvSpPr>
          <p:nvPr/>
        </p:nvSpPr>
        <p:spPr bwMode="auto">
          <a:xfrm>
            <a:off x="5868988" y="5827713"/>
            <a:ext cx="1524000" cy="0"/>
          </a:xfrm>
          <a:prstGeom prst="line">
            <a:avLst/>
          </a:prstGeom>
          <a:noFill/>
          <a:ln w="9525">
            <a:solidFill>
              <a:schemeClr val="tx1"/>
            </a:solidFill>
            <a:round/>
            <a:headEnd/>
            <a:tailEnd/>
          </a:ln>
        </p:spPr>
        <p:txBody>
          <a:bodyPr/>
          <a:lstStyle/>
          <a:p>
            <a:endParaRPr lang="en-US"/>
          </a:p>
        </p:txBody>
      </p:sp>
      <p:sp>
        <p:nvSpPr>
          <p:cNvPr id="30763" name="Line 48"/>
          <p:cNvSpPr>
            <a:spLocks noChangeShapeType="1"/>
          </p:cNvSpPr>
          <p:nvPr/>
        </p:nvSpPr>
        <p:spPr bwMode="auto">
          <a:xfrm flipV="1">
            <a:off x="7392988" y="1560513"/>
            <a:ext cx="0" cy="4267200"/>
          </a:xfrm>
          <a:prstGeom prst="line">
            <a:avLst/>
          </a:prstGeom>
          <a:noFill/>
          <a:ln w="9525">
            <a:solidFill>
              <a:schemeClr val="tx1"/>
            </a:solidFill>
            <a:round/>
            <a:headEnd/>
            <a:tailEnd/>
          </a:ln>
        </p:spPr>
        <p:txBody>
          <a:bodyPr/>
          <a:lstStyle/>
          <a:p>
            <a:endParaRPr lang="en-US"/>
          </a:p>
        </p:txBody>
      </p:sp>
      <p:sp>
        <p:nvSpPr>
          <p:cNvPr id="30764" name="Line 49"/>
          <p:cNvSpPr>
            <a:spLocks noChangeShapeType="1"/>
          </p:cNvSpPr>
          <p:nvPr/>
        </p:nvSpPr>
        <p:spPr bwMode="auto">
          <a:xfrm>
            <a:off x="7392988" y="1560513"/>
            <a:ext cx="838200" cy="0"/>
          </a:xfrm>
          <a:prstGeom prst="line">
            <a:avLst/>
          </a:prstGeom>
          <a:noFill/>
          <a:ln w="9525">
            <a:solidFill>
              <a:schemeClr val="tx1"/>
            </a:solidFill>
            <a:round/>
            <a:headEnd/>
            <a:tailEnd/>
          </a:ln>
        </p:spPr>
        <p:txBody>
          <a:bodyPr/>
          <a:lstStyle/>
          <a:p>
            <a:endParaRPr lang="en-US"/>
          </a:p>
        </p:txBody>
      </p:sp>
      <p:sp>
        <p:nvSpPr>
          <p:cNvPr id="30765" name="Line 50"/>
          <p:cNvSpPr>
            <a:spLocks noChangeShapeType="1"/>
          </p:cNvSpPr>
          <p:nvPr/>
        </p:nvSpPr>
        <p:spPr bwMode="auto">
          <a:xfrm>
            <a:off x="8840788" y="4913313"/>
            <a:ext cx="457200" cy="0"/>
          </a:xfrm>
          <a:prstGeom prst="line">
            <a:avLst/>
          </a:prstGeom>
          <a:noFill/>
          <a:ln w="9525">
            <a:solidFill>
              <a:schemeClr val="tx1"/>
            </a:solidFill>
            <a:round/>
            <a:headEnd/>
            <a:tailEnd type="triangle" w="med" len="med"/>
          </a:ln>
        </p:spPr>
        <p:txBody>
          <a:bodyPr/>
          <a:lstStyle/>
          <a:p>
            <a:endParaRPr lang="en-US"/>
          </a:p>
        </p:txBody>
      </p:sp>
      <p:sp>
        <p:nvSpPr>
          <p:cNvPr id="30766" name="AutoShape 51"/>
          <p:cNvSpPr>
            <a:spLocks noChangeArrowheads="1"/>
          </p:cNvSpPr>
          <p:nvPr/>
        </p:nvSpPr>
        <p:spPr bwMode="auto">
          <a:xfrm>
            <a:off x="6021388" y="3617913"/>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30767" name="AutoShape 52"/>
          <p:cNvSpPr>
            <a:spLocks noChangeArrowheads="1"/>
          </p:cNvSpPr>
          <p:nvPr/>
        </p:nvSpPr>
        <p:spPr bwMode="auto">
          <a:xfrm>
            <a:off x="62499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68" name="AutoShape 54"/>
          <p:cNvSpPr>
            <a:spLocks noChangeArrowheads="1"/>
          </p:cNvSpPr>
          <p:nvPr/>
        </p:nvSpPr>
        <p:spPr bwMode="auto">
          <a:xfrm>
            <a:off x="92217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69" name="AutoShape 55"/>
          <p:cNvSpPr>
            <a:spLocks noChangeArrowheads="1"/>
          </p:cNvSpPr>
          <p:nvPr/>
        </p:nvSpPr>
        <p:spPr bwMode="auto">
          <a:xfrm>
            <a:off x="3354388" y="55991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70" name="AutoShape 56"/>
          <p:cNvSpPr>
            <a:spLocks noChangeArrowheads="1"/>
          </p:cNvSpPr>
          <p:nvPr/>
        </p:nvSpPr>
        <p:spPr bwMode="auto">
          <a:xfrm>
            <a:off x="2287588" y="50657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RIP</a:t>
            </a:r>
          </a:p>
        </p:txBody>
      </p:sp>
      <p:sp>
        <p:nvSpPr>
          <p:cNvPr id="30771" name="AutoShape 57"/>
          <p:cNvSpPr>
            <a:spLocks noChangeArrowheads="1"/>
          </p:cNvSpPr>
          <p:nvPr/>
        </p:nvSpPr>
        <p:spPr bwMode="auto">
          <a:xfrm>
            <a:off x="7773988" y="57515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0772" name="Text Box 58"/>
          <p:cNvSpPr txBox="1">
            <a:spLocks noChangeArrowheads="1"/>
          </p:cNvSpPr>
          <p:nvPr/>
        </p:nvSpPr>
        <p:spPr bwMode="auto">
          <a:xfrm>
            <a:off x="1524000" y="6291264"/>
            <a:ext cx="9144000" cy="244475"/>
          </a:xfrm>
          <a:prstGeom prst="rect">
            <a:avLst/>
          </a:prstGeom>
          <a:noFill/>
          <a:ln w="9525" algn="ctr">
            <a:noFill/>
            <a:miter lim="800000"/>
            <a:headEnd/>
            <a:tailEnd/>
          </a:ln>
        </p:spPr>
        <p:txBody>
          <a:bodyPr>
            <a:spAutoFit/>
          </a:bodyPr>
          <a:lstStyle/>
          <a:p>
            <a:pPr marL="457200" indent="-457200" algn="ctr">
              <a:spcBef>
                <a:spcPct val="50000"/>
              </a:spcBef>
              <a:tabLst>
                <a:tab pos="457200" algn="l"/>
              </a:tabLst>
            </a:pPr>
            <a:r>
              <a:rPr lang="en-US" sz="1000">
                <a:latin typeface="Perpetua"/>
              </a:rPr>
              <a:t>Note: At "Check Point", either the activity is ended, or there may be various options that would allow reconsideration of the approval.</a:t>
            </a:r>
          </a:p>
        </p:txBody>
      </p:sp>
      <p:sp>
        <p:nvSpPr>
          <p:cNvPr id="64" name="Rectangle 63"/>
          <p:cNvSpPr/>
          <p:nvPr/>
        </p:nvSpPr>
        <p:spPr>
          <a:xfrm>
            <a:off x="3894138" y="2820989"/>
            <a:ext cx="3357562" cy="242093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0774" name="TextBox 64"/>
          <p:cNvSpPr txBox="1">
            <a:spLocks noChangeArrowheads="1"/>
          </p:cNvSpPr>
          <p:nvPr/>
        </p:nvSpPr>
        <p:spPr bwMode="auto">
          <a:xfrm>
            <a:off x="5664201" y="2781301"/>
            <a:ext cx="1698625" cy="830997"/>
          </a:xfrm>
          <a:prstGeom prst="rect">
            <a:avLst/>
          </a:prstGeom>
          <a:noFill/>
          <a:ln w="9525">
            <a:noFill/>
            <a:miter lim="800000"/>
            <a:headEnd/>
            <a:tailEnd/>
          </a:ln>
        </p:spPr>
        <p:txBody>
          <a:bodyPr>
            <a:spAutoFit/>
          </a:bodyPr>
          <a:lstStyle/>
          <a:p>
            <a:pPr algn="ctr"/>
            <a:r>
              <a:rPr lang="en-US" sz="2400" b="1">
                <a:latin typeface="Perpetua"/>
              </a:rPr>
              <a:t>YOU ARE HERE</a:t>
            </a:r>
          </a:p>
        </p:txBody>
      </p:sp>
      <p:sp>
        <p:nvSpPr>
          <p:cNvPr id="30775" name="AutoShape 4"/>
          <p:cNvSpPr>
            <a:spLocks noChangeArrowheads="1"/>
          </p:cNvSpPr>
          <p:nvPr/>
        </p:nvSpPr>
        <p:spPr bwMode="auto">
          <a:xfrm>
            <a:off x="7464425" y="3181350"/>
            <a:ext cx="1511300" cy="935038"/>
          </a:xfrm>
          <a:prstGeom prst="flowChartProcess">
            <a:avLst/>
          </a:prstGeom>
          <a:solidFill>
            <a:schemeClr val="accent1"/>
          </a:solidFill>
          <a:ln w="9525">
            <a:solidFill>
              <a:schemeClr val="tx1"/>
            </a:solidFill>
            <a:miter lim="800000"/>
            <a:headEnd/>
            <a:tailEnd/>
          </a:ln>
        </p:spPr>
        <p:txBody>
          <a:bodyPr wrap="none" anchor="ctr"/>
          <a:lstStyle/>
          <a:p>
            <a:pPr algn="ctr"/>
            <a:br>
              <a:rPr lang="en-US" sz="1400" b="1">
                <a:latin typeface="Perpetua"/>
              </a:rPr>
            </a:br>
            <a:r>
              <a:rPr lang="en-US" sz="1400" b="1">
                <a:latin typeface="Perpetua"/>
              </a:rPr>
              <a:t>NesCom</a:t>
            </a:r>
            <a:br>
              <a:rPr lang="en-US" sz="1400" b="1">
                <a:latin typeface="Perpetua"/>
              </a:rPr>
            </a:br>
            <a:r>
              <a:rPr lang="en-US" sz="1400" b="1">
                <a:latin typeface="Perpetua"/>
              </a:rPr>
              <a:t>recommendation</a:t>
            </a:r>
          </a:p>
          <a:p>
            <a:pPr algn="ctr"/>
            <a:endParaRPr lang="en-US" sz="1400" b="1">
              <a:latin typeface="Perpetu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ChangeArrowheads="1"/>
          </p:cNvSpPr>
          <p:nvPr/>
        </p:nvSpPr>
        <p:spPr bwMode="auto">
          <a:xfrm>
            <a:off x="3236913" y="30765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Meetings</a:t>
            </a:r>
          </a:p>
        </p:txBody>
      </p:sp>
      <p:sp>
        <p:nvSpPr>
          <p:cNvPr id="31746" name="AutoShape 3"/>
          <p:cNvSpPr>
            <a:spLocks noChangeArrowheads="1"/>
          </p:cNvSpPr>
          <p:nvPr/>
        </p:nvSpPr>
        <p:spPr bwMode="auto">
          <a:xfrm>
            <a:off x="3236913" y="47529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Proposals</a:t>
            </a:r>
          </a:p>
          <a:p>
            <a:pPr algn="ctr"/>
            <a:r>
              <a:rPr lang="en-US" sz="1400" b="1">
                <a:latin typeface="Perpetua"/>
              </a:rPr>
              <a:t>Selected</a:t>
            </a:r>
          </a:p>
        </p:txBody>
      </p:sp>
      <p:sp>
        <p:nvSpPr>
          <p:cNvPr id="31747" name="AutoShape 4"/>
          <p:cNvSpPr>
            <a:spLocks noChangeArrowheads="1"/>
          </p:cNvSpPr>
          <p:nvPr/>
        </p:nvSpPr>
        <p:spPr bwMode="auto">
          <a:xfrm>
            <a:off x="6513513" y="31527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Review</a:t>
            </a:r>
          </a:p>
        </p:txBody>
      </p:sp>
      <p:sp>
        <p:nvSpPr>
          <p:cNvPr id="31748" name="AutoShape 5"/>
          <p:cNvSpPr>
            <a:spLocks noChangeArrowheads="1"/>
          </p:cNvSpPr>
          <p:nvPr/>
        </p:nvSpPr>
        <p:spPr bwMode="auto">
          <a:xfrm>
            <a:off x="6513513" y="528637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TF</a:t>
            </a:r>
          </a:p>
          <a:p>
            <a:pPr algn="ctr"/>
            <a:r>
              <a:rPr lang="en-US" sz="1400" b="1">
                <a:latin typeface="Perpetua"/>
              </a:rPr>
              <a:t>Review</a:t>
            </a:r>
          </a:p>
          <a:p>
            <a:pPr algn="ctr"/>
            <a:r>
              <a:rPr lang="en-US" sz="1400" b="1">
                <a:latin typeface="Perpetua"/>
              </a:rPr>
              <a:t>Done</a:t>
            </a:r>
          </a:p>
        </p:txBody>
      </p:sp>
      <p:sp>
        <p:nvSpPr>
          <p:cNvPr id="31749" name="Text Box 6"/>
          <p:cNvSpPr txBox="1">
            <a:spLocks noChangeArrowheads="1"/>
          </p:cNvSpPr>
          <p:nvPr/>
        </p:nvSpPr>
        <p:spPr bwMode="auto">
          <a:xfrm>
            <a:off x="4379914" y="49053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50" name="Text Box 7"/>
          <p:cNvSpPr txBox="1">
            <a:spLocks noChangeArrowheads="1"/>
          </p:cNvSpPr>
          <p:nvPr/>
        </p:nvSpPr>
        <p:spPr bwMode="auto">
          <a:xfrm>
            <a:off x="7656514" y="54387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51" name="Line 8"/>
          <p:cNvSpPr>
            <a:spLocks noChangeShapeType="1"/>
          </p:cNvSpPr>
          <p:nvPr/>
        </p:nvSpPr>
        <p:spPr bwMode="auto">
          <a:xfrm>
            <a:off x="3846513" y="2314575"/>
            <a:ext cx="0" cy="762000"/>
          </a:xfrm>
          <a:prstGeom prst="line">
            <a:avLst/>
          </a:prstGeom>
          <a:noFill/>
          <a:ln w="9525">
            <a:solidFill>
              <a:schemeClr val="tx1"/>
            </a:solidFill>
            <a:round/>
            <a:headEnd/>
            <a:tailEnd type="triangle" w="med" len="med"/>
          </a:ln>
        </p:spPr>
        <p:txBody>
          <a:bodyPr/>
          <a:lstStyle/>
          <a:p>
            <a:endParaRPr lang="en-US"/>
          </a:p>
        </p:txBody>
      </p:sp>
      <p:sp>
        <p:nvSpPr>
          <p:cNvPr id="31752" name="Line 9"/>
          <p:cNvSpPr>
            <a:spLocks noChangeShapeType="1"/>
          </p:cNvSpPr>
          <p:nvPr/>
        </p:nvSpPr>
        <p:spPr bwMode="auto">
          <a:xfrm>
            <a:off x="3846513" y="3914775"/>
            <a:ext cx="0" cy="838200"/>
          </a:xfrm>
          <a:prstGeom prst="line">
            <a:avLst/>
          </a:prstGeom>
          <a:noFill/>
          <a:ln w="9525">
            <a:solidFill>
              <a:schemeClr val="tx1"/>
            </a:solidFill>
            <a:round/>
            <a:headEnd/>
            <a:tailEnd type="triangle" w="med" len="med"/>
          </a:ln>
        </p:spPr>
        <p:txBody>
          <a:bodyPr/>
          <a:lstStyle/>
          <a:p>
            <a:endParaRPr lang="en-US"/>
          </a:p>
        </p:txBody>
      </p:sp>
      <p:sp>
        <p:nvSpPr>
          <p:cNvPr id="31753" name="Line 10"/>
          <p:cNvSpPr>
            <a:spLocks noChangeShapeType="1"/>
          </p:cNvSpPr>
          <p:nvPr/>
        </p:nvSpPr>
        <p:spPr bwMode="auto">
          <a:xfrm>
            <a:off x="7123113" y="1704975"/>
            <a:ext cx="0" cy="304800"/>
          </a:xfrm>
          <a:prstGeom prst="line">
            <a:avLst/>
          </a:prstGeom>
          <a:noFill/>
          <a:ln w="9525">
            <a:solidFill>
              <a:schemeClr val="tx1"/>
            </a:solidFill>
            <a:round/>
            <a:headEnd/>
            <a:tailEnd type="triangle" w="med" len="med"/>
          </a:ln>
        </p:spPr>
        <p:txBody>
          <a:bodyPr/>
          <a:lstStyle/>
          <a:p>
            <a:endParaRPr lang="en-US"/>
          </a:p>
        </p:txBody>
      </p:sp>
      <p:sp>
        <p:nvSpPr>
          <p:cNvPr id="31754" name="Line 11"/>
          <p:cNvSpPr>
            <a:spLocks noChangeShapeType="1"/>
          </p:cNvSpPr>
          <p:nvPr/>
        </p:nvSpPr>
        <p:spPr bwMode="auto">
          <a:xfrm>
            <a:off x="7123113" y="2543175"/>
            <a:ext cx="0" cy="609600"/>
          </a:xfrm>
          <a:prstGeom prst="line">
            <a:avLst/>
          </a:prstGeom>
          <a:noFill/>
          <a:ln w="9525">
            <a:solidFill>
              <a:schemeClr val="tx1"/>
            </a:solidFill>
            <a:round/>
            <a:headEnd/>
            <a:tailEnd type="triangle" w="med" len="med"/>
          </a:ln>
        </p:spPr>
        <p:txBody>
          <a:bodyPr/>
          <a:lstStyle/>
          <a:p>
            <a:endParaRPr lang="en-US"/>
          </a:p>
        </p:txBody>
      </p:sp>
      <p:sp>
        <p:nvSpPr>
          <p:cNvPr id="31755" name="Line 12"/>
          <p:cNvSpPr>
            <a:spLocks noChangeShapeType="1"/>
          </p:cNvSpPr>
          <p:nvPr/>
        </p:nvSpPr>
        <p:spPr bwMode="auto">
          <a:xfrm>
            <a:off x="4456113" y="5210175"/>
            <a:ext cx="1066800" cy="0"/>
          </a:xfrm>
          <a:prstGeom prst="line">
            <a:avLst/>
          </a:prstGeom>
          <a:noFill/>
          <a:ln w="9525">
            <a:solidFill>
              <a:schemeClr val="tx1"/>
            </a:solidFill>
            <a:round/>
            <a:headEnd/>
            <a:tailEnd/>
          </a:ln>
        </p:spPr>
        <p:txBody>
          <a:bodyPr/>
          <a:lstStyle/>
          <a:p>
            <a:endParaRPr lang="en-US"/>
          </a:p>
        </p:txBody>
      </p:sp>
      <p:sp>
        <p:nvSpPr>
          <p:cNvPr id="31756" name="Line 13"/>
          <p:cNvSpPr>
            <a:spLocks noChangeShapeType="1"/>
          </p:cNvSpPr>
          <p:nvPr/>
        </p:nvSpPr>
        <p:spPr bwMode="auto">
          <a:xfrm flipV="1">
            <a:off x="5522913" y="1704975"/>
            <a:ext cx="0" cy="3505200"/>
          </a:xfrm>
          <a:prstGeom prst="line">
            <a:avLst/>
          </a:prstGeom>
          <a:noFill/>
          <a:ln w="9525">
            <a:solidFill>
              <a:schemeClr val="tx1"/>
            </a:solidFill>
            <a:round/>
            <a:headEnd/>
            <a:tailEnd/>
          </a:ln>
        </p:spPr>
        <p:txBody>
          <a:bodyPr/>
          <a:lstStyle/>
          <a:p>
            <a:endParaRPr lang="en-US"/>
          </a:p>
        </p:txBody>
      </p:sp>
      <p:sp>
        <p:nvSpPr>
          <p:cNvPr id="31757" name="Line 14"/>
          <p:cNvSpPr>
            <a:spLocks noChangeShapeType="1"/>
          </p:cNvSpPr>
          <p:nvPr/>
        </p:nvSpPr>
        <p:spPr bwMode="auto">
          <a:xfrm>
            <a:off x="5522913" y="1704975"/>
            <a:ext cx="1600200" cy="0"/>
          </a:xfrm>
          <a:prstGeom prst="line">
            <a:avLst/>
          </a:prstGeom>
          <a:noFill/>
          <a:ln w="9525">
            <a:solidFill>
              <a:schemeClr val="tx1"/>
            </a:solidFill>
            <a:round/>
            <a:headEnd/>
            <a:tailEnd/>
          </a:ln>
        </p:spPr>
        <p:txBody>
          <a:bodyPr/>
          <a:lstStyle/>
          <a:p>
            <a:endParaRPr lang="en-US"/>
          </a:p>
        </p:txBody>
      </p:sp>
      <p:sp>
        <p:nvSpPr>
          <p:cNvPr id="31758" name="Line 15"/>
          <p:cNvSpPr>
            <a:spLocks noChangeShapeType="1"/>
          </p:cNvSpPr>
          <p:nvPr/>
        </p:nvSpPr>
        <p:spPr bwMode="auto">
          <a:xfrm>
            <a:off x="7732713" y="5743575"/>
            <a:ext cx="533400" cy="0"/>
          </a:xfrm>
          <a:prstGeom prst="line">
            <a:avLst/>
          </a:prstGeom>
          <a:noFill/>
          <a:ln w="9525">
            <a:solidFill>
              <a:schemeClr val="tx1"/>
            </a:solidFill>
            <a:round/>
            <a:headEnd/>
            <a:tailEnd/>
          </a:ln>
        </p:spPr>
        <p:txBody>
          <a:bodyPr/>
          <a:lstStyle/>
          <a:p>
            <a:endParaRPr lang="en-US"/>
          </a:p>
        </p:txBody>
      </p:sp>
      <p:sp>
        <p:nvSpPr>
          <p:cNvPr id="31759" name="AutoShape 16"/>
          <p:cNvSpPr>
            <a:spLocks noChangeArrowheads="1"/>
          </p:cNvSpPr>
          <p:nvPr/>
        </p:nvSpPr>
        <p:spPr bwMode="auto">
          <a:xfrm>
            <a:off x="4075113" y="3990975"/>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31760" name="AutoShape 17"/>
          <p:cNvSpPr>
            <a:spLocks noChangeArrowheads="1"/>
          </p:cNvSpPr>
          <p:nvPr/>
        </p:nvSpPr>
        <p:spPr bwMode="auto">
          <a:xfrm>
            <a:off x="3313113" y="162877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31761" name="Line 18"/>
          <p:cNvSpPr>
            <a:spLocks noChangeShapeType="1"/>
          </p:cNvSpPr>
          <p:nvPr/>
        </p:nvSpPr>
        <p:spPr bwMode="auto">
          <a:xfrm>
            <a:off x="3846513" y="5667375"/>
            <a:ext cx="0" cy="304800"/>
          </a:xfrm>
          <a:prstGeom prst="line">
            <a:avLst/>
          </a:prstGeom>
          <a:noFill/>
          <a:ln w="9525">
            <a:solidFill>
              <a:schemeClr val="tx1"/>
            </a:solidFill>
            <a:round/>
            <a:headEnd/>
            <a:tailEnd/>
          </a:ln>
        </p:spPr>
        <p:txBody>
          <a:bodyPr/>
          <a:lstStyle/>
          <a:p>
            <a:endParaRPr lang="en-US"/>
          </a:p>
        </p:txBody>
      </p:sp>
      <p:sp>
        <p:nvSpPr>
          <p:cNvPr id="31762" name="Line 19"/>
          <p:cNvSpPr>
            <a:spLocks noChangeShapeType="1"/>
          </p:cNvSpPr>
          <p:nvPr/>
        </p:nvSpPr>
        <p:spPr bwMode="auto">
          <a:xfrm flipH="1">
            <a:off x="2855913" y="5972175"/>
            <a:ext cx="990600" cy="0"/>
          </a:xfrm>
          <a:prstGeom prst="line">
            <a:avLst/>
          </a:prstGeom>
          <a:noFill/>
          <a:ln w="9525">
            <a:solidFill>
              <a:schemeClr val="tx1"/>
            </a:solidFill>
            <a:round/>
            <a:headEnd/>
            <a:tailEnd/>
          </a:ln>
        </p:spPr>
        <p:txBody>
          <a:bodyPr/>
          <a:lstStyle/>
          <a:p>
            <a:endParaRPr lang="en-US"/>
          </a:p>
        </p:txBody>
      </p:sp>
      <p:sp>
        <p:nvSpPr>
          <p:cNvPr id="31763" name="Line 20"/>
          <p:cNvSpPr>
            <a:spLocks noChangeShapeType="1"/>
          </p:cNvSpPr>
          <p:nvPr/>
        </p:nvSpPr>
        <p:spPr bwMode="auto">
          <a:xfrm flipV="1">
            <a:off x="2855913" y="2771775"/>
            <a:ext cx="0" cy="3200400"/>
          </a:xfrm>
          <a:prstGeom prst="line">
            <a:avLst/>
          </a:prstGeom>
          <a:noFill/>
          <a:ln w="9525">
            <a:solidFill>
              <a:schemeClr val="tx1"/>
            </a:solidFill>
            <a:round/>
            <a:headEnd/>
            <a:tailEnd/>
          </a:ln>
        </p:spPr>
        <p:txBody>
          <a:bodyPr/>
          <a:lstStyle/>
          <a:p>
            <a:endParaRPr lang="en-US"/>
          </a:p>
        </p:txBody>
      </p:sp>
      <p:sp>
        <p:nvSpPr>
          <p:cNvPr id="31764" name="Line 21"/>
          <p:cNvSpPr>
            <a:spLocks noChangeShapeType="1"/>
          </p:cNvSpPr>
          <p:nvPr/>
        </p:nvSpPr>
        <p:spPr bwMode="auto">
          <a:xfrm>
            <a:off x="3465513" y="2771775"/>
            <a:ext cx="0" cy="304800"/>
          </a:xfrm>
          <a:prstGeom prst="line">
            <a:avLst/>
          </a:prstGeom>
          <a:noFill/>
          <a:ln w="9525">
            <a:solidFill>
              <a:schemeClr val="tx1"/>
            </a:solidFill>
            <a:round/>
            <a:headEnd/>
            <a:tailEnd type="triangle" w="med" len="med"/>
          </a:ln>
        </p:spPr>
        <p:txBody>
          <a:bodyPr/>
          <a:lstStyle/>
          <a:p>
            <a:endParaRPr lang="en-US"/>
          </a:p>
        </p:txBody>
      </p:sp>
      <p:sp>
        <p:nvSpPr>
          <p:cNvPr id="31765" name="Line 22"/>
          <p:cNvSpPr>
            <a:spLocks noChangeShapeType="1"/>
          </p:cNvSpPr>
          <p:nvPr/>
        </p:nvSpPr>
        <p:spPr bwMode="auto">
          <a:xfrm flipH="1">
            <a:off x="2855913" y="2771775"/>
            <a:ext cx="609600" cy="0"/>
          </a:xfrm>
          <a:prstGeom prst="line">
            <a:avLst/>
          </a:prstGeom>
          <a:noFill/>
          <a:ln w="9525">
            <a:solidFill>
              <a:schemeClr val="tx1"/>
            </a:solidFill>
            <a:round/>
            <a:headEnd/>
            <a:tailEnd/>
          </a:ln>
        </p:spPr>
        <p:txBody>
          <a:bodyPr/>
          <a:lstStyle/>
          <a:p>
            <a:endParaRPr lang="en-US"/>
          </a:p>
        </p:txBody>
      </p:sp>
      <p:sp>
        <p:nvSpPr>
          <p:cNvPr id="31766" name="Text Box 23"/>
          <p:cNvSpPr txBox="1">
            <a:spLocks noChangeArrowheads="1"/>
          </p:cNvSpPr>
          <p:nvPr/>
        </p:nvSpPr>
        <p:spPr bwMode="auto">
          <a:xfrm>
            <a:off x="3465513" y="56673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67" name="AutoShape 24"/>
          <p:cNvSpPr>
            <a:spLocks noChangeArrowheads="1"/>
          </p:cNvSpPr>
          <p:nvPr/>
        </p:nvSpPr>
        <p:spPr bwMode="auto">
          <a:xfrm>
            <a:off x="6589713" y="20097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D1.0</a:t>
            </a:r>
          </a:p>
        </p:txBody>
      </p:sp>
      <p:sp>
        <p:nvSpPr>
          <p:cNvPr id="31768" name="Line 25"/>
          <p:cNvSpPr>
            <a:spLocks noChangeShapeType="1"/>
          </p:cNvSpPr>
          <p:nvPr/>
        </p:nvSpPr>
        <p:spPr bwMode="auto">
          <a:xfrm>
            <a:off x="7123113" y="3990975"/>
            <a:ext cx="0" cy="381000"/>
          </a:xfrm>
          <a:prstGeom prst="line">
            <a:avLst/>
          </a:prstGeom>
          <a:noFill/>
          <a:ln w="9525">
            <a:solidFill>
              <a:schemeClr val="tx1"/>
            </a:solidFill>
            <a:round/>
            <a:headEnd/>
            <a:tailEnd type="triangle" w="med" len="med"/>
          </a:ln>
        </p:spPr>
        <p:txBody>
          <a:bodyPr/>
          <a:lstStyle/>
          <a:p>
            <a:endParaRPr lang="en-US"/>
          </a:p>
        </p:txBody>
      </p:sp>
      <p:sp>
        <p:nvSpPr>
          <p:cNvPr id="31769" name="Line 26"/>
          <p:cNvSpPr>
            <a:spLocks noChangeShapeType="1"/>
          </p:cNvSpPr>
          <p:nvPr/>
        </p:nvSpPr>
        <p:spPr bwMode="auto">
          <a:xfrm>
            <a:off x="7123113" y="4905375"/>
            <a:ext cx="0" cy="381000"/>
          </a:xfrm>
          <a:prstGeom prst="line">
            <a:avLst/>
          </a:prstGeom>
          <a:noFill/>
          <a:ln w="9525">
            <a:solidFill>
              <a:schemeClr val="tx1"/>
            </a:solidFill>
            <a:round/>
            <a:headEnd/>
            <a:tailEnd type="triangle" w="med" len="med"/>
          </a:ln>
        </p:spPr>
        <p:txBody>
          <a:bodyPr/>
          <a:lstStyle/>
          <a:p>
            <a:endParaRPr lang="en-US"/>
          </a:p>
        </p:txBody>
      </p:sp>
      <p:sp>
        <p:nvSpPr>
          <p:cNvPr id="31770" name="AutoShape 27"/>
          <p:cNvSpPr>
            <a:spLocks noChangeArrowheads="1"/>
          </p:cNvSpPr>
          <p:nvPr/>
        </p:nvSpPr>
        <p:spPr bwMode="auto">
          <a:xfrm>
            <a:off x="65897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D1.(n+1)</a:t>
            </a:r>
          </a:p>
        </p:txBody>
      </p:sp>
      <p:sp>
        <p:nvSpPr>
          <p:cNvPr id="31771" name="Text Box 28"/>
          <p:cNvSpPr txBox="1">
            <a:spLocks noChangeArrowheads="1"/>
          </p:cNvSpPr>
          <p:nvPr/>
        </p:nvSpPr>
        <p:spPr bwMode="auto">
          <a:xfrm>
            <a:off x="6132513" y="54387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72" name="Line 29"/>
          <p:cNvSpPr>
            <a:spLocks noChangeShapeType="1"/>
          </p:cNvSpPr>
          <p:nvPr/>
        </p:nvSpPr>
        <p:spPr bwMode="auto">
          <a:xfrm flipV="1">
            <a:off x="6056313" y="2847975"/>
            <a:ext cx="0" cy="2895600"/>
          </a:xfrm>
          <a:prstGeom prst="line">
            <a:avLst/>
          </a:prstGeom>
          <a:noFill/>
          <a:ln w="9525">
            <a:solidFill>
              <a:schemeClr val="tx1"/>
            </a:solidFill>
            <a:round/>
            <a:headEnd/>
            <a:tailEnd/>
          </a:ln>
        </p:spPr>
        <p:txBody>
          <a:bodyPr/>
          <a:lstStyle/>
          <a:p>
            <a:endParaRPr lang="en-US"/>
          </a:p>
        </p:txBody>
      </p:sp>
      <p:sp>
        <p:nvSpPr>
          <p:cNvPr id="31773" name="Line 30"/>
          <p:cNvSpPr>
            <a:spLocks noChangeShapeType="1"/>
          </p:cNvSpPr>
          <p:nvPr/>
        </p:nvSpPr>
        <p:spPr bwMode="auto">
          <a:xfrm>
            <a:off x="6742113" y="2847975"/>
            <a:ext cx="0" cy="304800"/>
          </a:xfrm>
          <a:prstGeom prst="line">
            <a:avLst/>
          </a:prstGeom>
          <a:noFill/>
          <a:ln w="9525">
            <a:solidFill>
              <a:schemeClr val="tx1"/>
            </a:solidFill>
            <a:round/>
            <a:headEnd/>
            <a:tailEnd type="triangle" w="med" len="med"/>
          </a:ln>
        </p:spPr>
        <p:txBody>
          <a:bodyPr/>
          <a:lstStyle/>
          <a:p>
            <a:endParaRPr lang="en-US"/>
          </a:p>
        </p:txBody>
      </p:sp>
      <p:sp>
        <p:nvSpPr>
          <p:cNvPr id="31774" name="Line 31"/>
          <p:cNvSpPr>
            <a:spLocks noChangeShapeType="1"/>
          </p:cNvSpPr>
          <p:nvPr/>
        </p:nvSpPr>
        <p:spPr bwMode="auto">
          <a:xfrm flipH="1">
            <a:off x="6056313" y="2847975"/>
            <a:ext cx="685800" cy="0"/>
          </a:xfrm>
          <a:prstGeom prst="line">
            <a:avLst/>
          </a:prstGeom>
          <a:noFill/>
          <a:ln w="9525">
            <a:solidFill>
              <a:schemeClr val="tx1"/>
            </a:solidFill>
            <a:round/>
            <a:headEnd/>
            <a:tailEnd/>
          </a:ln>
        </p:spPr>
        <p:txBody>
          <a:bodyPr/>
          <a:lstStyle/>
          <a:p>
            <a:endParaRPr lang="en-US"/>
          </a:p>
        </p:txBody>
      </p:sp>
      <p:sp>
        <p:nvSpPr>
          <p:cNvPr id="31775" name="Line 32"/>
          <p:cNvSpPr>
            <a:spLocks noChangeShapeType="1"/>
          </p:cNvSpPr>
          <p:nvPr/>
        </p:nvSpPr>
        <p:spPr bwMode="auto">
          <a:xfrm flipH="1">
            <a:off x="6056313" y="5743575"/>
            <a:ext cx="457200" cy="0"/>
          </a:xfrm>
          <a:prstGeom prst="line">
            <a:avLst/>
          </a:prstGeom>
          <a:noFill/>
          <a:ln w="9525">
            <a:solidFill>
              <a:schemeClr val="tx1"/>
            </a:solidFill>
            <a:round/>
            <a:headEnd/>
            <a:tailEnd/>
          </a:ln>
        </p:spPr>
        <p:txBody>
          <a:bodyPr/>
          <a:lstStyle/>
          <a:p>
            <a:endParaRPr lang="en-US"/>
          </a:p>
        </p:txBody>
      </p:sp>
      <p:sp>
        <p:nvSpPr>
          <p:cNvPr id="31776" name="Line 33"/>
          <p:cNvSpPr>
            <a:spLocks noChangeShapeType="1"/>
          </p:cNvSpPr>
          <p:nvPr/>
        </p:nvSpPr>
        <p:spPr bwMode="auto">
          <a:xfrm>
            <a:off x="8266113" y="3609975"/>
            <a:ext cx="381000" cy="0"/>
          </a:xfrm>
          <a:prstGeom prst="line">
            <a:avLst/>
          </a:prstGeom>
          <a:noFill/>
          <a:ln w="9525">
            <a:solidFill>
              <a:schemeClr val="tx1"/>
            </a:solidFill>
            <a:round/>
            <a:headEnd/>
            <a:tailEnd type="triangle" w="med" len="med"/>
          </a:ln>
        </p:spPr>
        <p:txBody>
          <a:bodyPr/>
          <a:lstStyle/>
          <a:p>
            <a:endParaRPr lang="en-US"/>
          </a:p>
        </p:txBody>
      </p:sp>
      <p:sp>
        <p:nvSpPr>
          <p:cNvPr id="31777" name="Line 34"/>
          <p:cNvSpPr>
            <a:spLocks noChangeShapeType="1"/>
          </p:cNvSpPr>
          <p:nvPr/>
        </p:nvSpPr>
        <p:spPr bwMode="auto">
          <a:xfrm flipV="1">
            <a:off x="8266113" y="3609975"/>
            <a:ext cx="0" cy="2133600"/>
          </a:xfrm>
          <a:prstGeom prst="line">
            <a:avLst/>
          </a:prstGeom>
          <a:noFill/>
          <a:ln w="9525">
            <a:solidFill>
              <a:schemeClr val="tx1"/>
            </a:solidFill>
            <a:round/>
            <a:headEnd/>
            <a:tailEnd/>
          </a:ln>
        </p:spPr>
        <p:txBody>
          <a:bodyPr/>
          <a:lstStyle/>
          <a:p>
            <a:endParaRPr lang="en-US"/>
          </a:p>
        </p:txBody>
      </p:sp>
      <p:sp>
        <p:nvSpPr>
          <p:cNvPr id="31778" name="Line 35"/>
          <p:cNvSpPr>
            <a:spLocks noChangeShapeType="1"/>
          </p:cNvSpPr>
          <p:nvPr/>
        </p:nvSpPr>
        <p:spPr bwMode="auto">
          <a:xfrm>
            <a:off x="7504113" y="2847975"/>
            <a:ext cx="0" cy="304800"/>
          </a:xfrm>
          <a:prstGeom prst="line">
            <a:avLst/>
          </a:prstGeom>
          <a:noFill/>
          <a:ln w="9525">
            <a:solidFill>
              <a:schemeClr val="tx1"/>
            </a:solidFill>
            <a:round/>
            <a:headEnd/>
            <a:tailEnd type="triangle" w="med" len="med"/>
          </a:ln>
        </p:spPr>
        <p:txBody>
          <a:bodyPr/>
          <a:lstStyle/>
          <a:p>
            <a:endParaRPr lang="en-US"/>
          </a:p>
        </p:txBody>
      </p:sp>
      <p:sp>
        <p:nvSpPr>
          <p:cNvPr id="31779" name="Line 36"/>
          <p:cNvSpPr>
            <a:spLocks noChangeShapeType="1"/>
          </p:cNvSpPr>
          <p:nvPr/>
        </p:nvSpPr>
        <p:spPr bwMode="auto">
          <a:xfrm flipH="1">
            <a:off x="7504113" y="2847975"/>
            <a:ext cx="1752600" cy="0"/>
          </a:xfrm>
          <a:prstGeom prst="line">
            <a:avLst/>
          </a:prstGeom>
          <a:noFill/>
          <a:ln w="9525">
            <a:solidFill>
              <a:schemeClr val="tx1"/>
            </a:solidFill>
            <a:round/>
            <a:headEnd/>
            <a:tailEnd/>
          </a:ln>
        </p:spPr>
        <p:txBody>
          <a:bodyPr/>
          <a:lstStyle/>
          <a:p>
            <a:endParaRPr lang="en-US"/>
          </a:p>
        </p:txBody>
      </p:sp>
      <p:sp>
        <p:nvSpPr>
          <p:cNvPr id="31780" name="Text Box 37"/>
          <p:cNvSpPr txBox="1">
            <a:spLocks noChangeArrowheads="1"/>
          </p:cNvSpPr>
          <p:nvPr/>
        </p:nvSpPr>
        <p:spPr bwMode="auto">
          <a:xfrm>
            <a:off x="9217025" y="28479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1781" name="Line 38"/>
          <p:cNvSpPr>
            <a:spLocks noChangeShapeType="1"/>
          </p:cNvSpPr>
          <p:nvPr/>
        </p:nvSpPr>
        <p:spPr bwMode="auto">
          <a:xfrm flipV="1">
            <a:off x="9256713" y="2847975"/>
            <a:ext cx="0" cy="381000"/>
          </a:xfrm>
          <a:prstGeom prst="line">
            <a:avLst/>
          </a:prstGeom>
          <a:noFill/>
          <a:ln w="9525">
            <a:solidFill>
              <a:schemeClr val="tx1"/>
            </a:solidFill>
            <a:round/>
            <a:headEnd/>
            <a:tailEnd/>
          </a:ln>
        </p:spPr>
        <p:txBody>
          <a:bodyPr/>
          <a:lstStyle/>
          <a:p>
            <a:endParaRPr lang="en-US"/>
          </a:p>
        </p:txBody>
      </p:sp>
      <p:sp>
        <p:nvSpPr>
          <p:cNvPr id="31782" name="Line 39"/>
          <p:cNvSpPr>
            <a:spLocks noChangeShapeType="1"/>
          </p:cNvSpPr>
          <p:nvPr/>
        </p:nvSpPr>
        <p:spPr bwMode="auto">
          <a:xfrm>
            <a:off x="9256713" y="3990975"/>
            <a:ext cx="0" cy="381000"/>
          </a:xfrm>
          <a:prstGeom prst="line">
            <a:avLst/>
          </a:prstGeom>
          <a:noFill/>
          <a:ln w="9525">
            <a:solidFill>
              <a:schemeClr val="tx1"/>
            </a:solidFill>
            <a:round/>
            <a:headEnd/>
            <a:tailEnd type="triangle" w="med" len="med"/>
          </a:ln>
        </p:spPr>
        <p:txBody>
          <a:bodyPr/>
          <a:lstStyle/>
          <a:p>
            <a:endParaRPr lang="en-US"/>
          </a:p>
        </p:txBody>
      </p:sp>
      <p:sp>
        <p:nvSpPr>
          <p:cNvPr id="31783" name="Text Box 40"/>
          <p:cNvSpPr txBox="1">
            <a:spLocks noChangeArrowheads="1"/>
          </p:cNvSpPr>
          <p:nvPr/>
        </p:nvSpPr>
        <p:spPr bwMode="auto">
          <a:xfrm>
            <a:off x="9256714" y="40671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1784" name="AutoShape 41"/>
          <p:cNvSpPr>
            <a:spLocks noChangeArrowheads="1"/>
          </p:cNvSpPr>
          <p:nvPr/>
        </p:nvSpPr>
        <p:spPr bwMode="auto">
          <a:xfrm>
            <a:off x="9104313" y="53625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400" b="1">
                <a:latin typeface="Perpetua"/>
              </a:rPr>
              <a:t>A</a:t>
            </a:r>
          </a:p>
        </p:txBody>
      </p:sp>
      <p:sp>
        <p:nvSpPr>
          <p:cNvPr id="31785" name="Line 42"/>
          <p:cNvSpPr>
            <a:spLocks noChangeShapeType="1"/>
          </p:cNvSpPr>
          <p:nvPr/>
        </p:nvSpPr>
        <p:spPr bwMode="auto">
          <a:xfrm>
            <a:off x="9256713" y="4905375"/>
            <a:ext cx="0" cy="457200"/>
          </a:xfrm>
          <a:prstGeom prst="line">
            <a:avLst/>
          </a:prstGeom>
          <a:noFill/>
          <a:ln w="9525">
            <a:solidFill>
              <a:schemeClr val="tx1"/>
            </a:solidFill>
            <a:round/>
            <a:headEnd/>
            <a:tailEnd type="triangle" w="med" len="med"/>
          </a:ln>
        </p:spPr>
        <p:txBody>
          <a:bodyPr/>
          <a:lstStyle/>
          <a:p>
            <a:endParaRPr lang="en-US"/>
          </a:p>
        </p:txBody>
      </p:sp>
      <p:sp>
        <p:nvSpPr>
          <p:cNvPr id="31786" name="AutoShape 43"/>
          <p:cNvSpPr>
            <a:spLocks noChangeArrowheads="1"/>
          </p:cNvSpPr>
          <p:nvPr/>
        </p:nvSpPr>
        <p:spPr bwMode="auto">
          <a:xfrm>
            <a:off x="87233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D2.0</a:t>
            </a:r>
          </a:p>
        </p:txBody>
      </p:sp>
      <p:sp>
        <p:nvSpPr>
          <p:cNvPr id="31787" name="Rectangle 44"/>
          <p:cNvSpPr>
            <a:spLocks noGrp="1" noChangeArrowheads="1"/>
          </p:cNvSpPr>
          <p:nvPr>
            <p:ph type="title" idx="4294967295"/>
          </p:nvPr>
        </p:nvSpPr>
        <p:spPr/>
        <p:txBody>
          <a:bodyPr/>
          <a:lstStyle/>
          <a:p>
            <a:pPr eaLnBrk="1" hangingPunct="1"/>
            <a:r>
              <a:rPr lang="en-US" sz="2800"/>
              <a:t>Overview of IEEE 802.3 Standards Process (2/5) – </a:t>
            </a:r>
            <a:br>
              <a:rPr lang="en-US" sz="2800"/>
            </a:br>
            <a:r>
              <a:rPr lang="en-US" sz="2800"/>
              <a:t>Task Force Comment Phase</a:t>
            </a:r>
          </a:p>
        </p:txBody>
      </p:sp>
      <p:sp>
        <p:nvSpPr>
          <p:cNvPr id="31788" name="AutoShape 45"/>
          <p:cNvSpPr>
            <a:spLocks noChangeArrowheads="1"/>
          </p:cNvSpPr>
          <p:nvPr/>
        </p:nvSpPr>
        <p:spPr bwMode="auto">
          <a:xfrm>
            <a:off x="8647113" y="31527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To</a:t>
            </a:r>
          </a:p>
          <a:p>
            <a:pPr algn="ctr"/>
            <a:r>
              <a:rPr lang="en-US" sz="1400" b="1">
                <a:latin typeface="Perpetua"/>
              </a:rPr>
              <a:t>802.3 WG</a:t>
            </a:r>
          </a:p>
          <a:p>
            <a:pPr algn="ctr"/>
            <a:r>
              <a:rPr lang="en-US" sz="1400" b="1">
                <a:latin typeface="Perpetua"/>
              </a:rPr>
              <a:t>Ballot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Line 18"/>
          <p:cNvSpPr>
            <a:spLocks noChangeShapeType="1"/>
          </p:cNvSpPr>
          <p:nvPr/>
        </p:nvSpPr>
        <p:spPr bwMode="auto">
          <a:xfrm>
            <a:off x="4572000" y="1362075"/>
            <a:ext cx="0" cy="414338"/>
          </a:xfrm>
          <a:prstGeom prst="line">
            <a:avLst/>
          </a:prstGeom>
          <a:noFill/>
          <a:ln w="9525">
            <a:solidFill>
              <a:schemeClr val="tx1"/>
            </a:solidFill>
            <a:round/>
            <a:headEnd/>
            <a:tailEnd type="triangle" w="med" len="med"/>
          </a:ln>
        </p:spPr>
        <p:txBody>
          <a:bodyPr/>
          <a:lstStyle/>
          <a:p>
            <a:endParaRPr lang="en-US"/>
          </a:p>
        </p:txBody>
      </p:sp>
      <p:sp>
        <p:nvSpPr>
          <p:cNvPr id="32770" name="Line 2"/>
          <p:cNvSpPr>
            <a:spLocks noChangeShapeType="1"/>
          </p:cNvSpPr>
          <p:nvPr/>
        </p:nvSpPr>
        <p:spPr bwMode="auto">
          <a:xfrm>
            <a:off x="8610600" y="3757614"/>
            <a:ext cx="533400" cy="3175"/>
          </a:xfrm>
          <a:prstGeom prst="line">
            <a:avLst/>
          </a:prstGeom>
          <a:noFill/>
          <a:ln w="9525">
            <a:solidFill>
              <a:schemeClr val="tx1"/>
            </a:solidFill>
            <a:round/>
            <a:headEnd/>
            <a:tailEnd type="triangle" w="med" len="med"/>
          </a:ln>
        </p:spPr>
        <p:txBody>
          <a:bodyPr/>
          <a:lstStyle/>
          <a:p>
            <a:endParaRPr lang="en-US"/>
          </a:p>
        </p:txBody>
      </p:sp>
      <p:sp>
        <p:nvSpPr>
          <p:cNvPr id="32771" name="AutoShape 3"/>
          <p:cNvSpPr>
            <a:spLocks noChangeArrowheads="1"/>
          </p:cNvSpPr>
          <p:nvPr/>
        </p:nvSpPr>
        <p:spPr bwMode="auto">
          <a:xfrm>
            <a:off x="3962400" y="17764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802.3 WG </a:t>
            </a:r>
          </a:p>
          <a:p>
            <a:pPr algn="ctr"/>
            <a:r>
              <a:rPr lang="en-US" sz="1200" b="1">
                <a:latin typeface="Perpetua"/>
              </a:rPr>
              <a:t>BALLOT</a:t>
            </a:r>
          </a:p>
        </p:txBody>
      </p:sp>
      <p:sp>
        <p:nvSpPr>
          <p:cNvPr id="32772" name="Text Box 4"/>
          <p:cNvSpPr txBox="1">
            <a:spLocks noChangeArrowheads="1"/>
          </p:cNvSpPr>
          <p:nvPr/>
        </p:nvSpPr>
        <p:spPr bwMode="auto">
          <a:xfrm>
            <a:off x="5257800" y="5434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73" name="Text Box 5"/>
          <p:cNvSpPr txBox="1">
            <a:spLocks noChangeArrowheads="1"/>
          </p:cNvSpPr>
          <p:nvPr/>
        </p:nvSpPr>
        <p:spPr bwMode="auto">
          <a:xfrm>
            <a:off x="8001000" y="2941639"/>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74" name="Line 6"/>
          <p:cNvSpPr>
            <a:spLocks noChangeShapeType="1"/>
          </p:cNvSpPr>
          <p:nvPr/>
        </p:nvSpPr>
        <p:spPr bwMode="auto">
          <a:xfrm>
            <a:off x="8001000" y="1395413"/>
            <a:ext cx="0" cy="304800"/>
          </a:xfrm>
          <a:prstGeom prst="line">
            <a:avLst/>
          </a:prstGeom>
          <a:noFill/>
          <a:ln w="9525">
            <a:solidFill>
              <a:schemeClr val="tx1"/>
            </a:solidFill>
            <a:round/>
            <a:headEnd/>
            <a:tailEnd type="triangle" w="med" len="med"/>
          </a:ln>
        </p:spPr>
        <p:txBody>
          <a:bodyPr/>
          <a:lstStyle/>
          <a:p>
            <a:endParaRPr lang="en-US"/>
          </a:p>
        </p:txBody>
      </p:sp>
      <p:sp>
        <p:nvSpPr>
          <p:cNvPr id="32775" name="Line 7"/>
          <p:cNvSpPr>
            <a:spLocks noChangeShapeType="1"/>
          </p:cNvSpPr>
          <p:nvPr/>
        </p:nvSpPr>
        <p:spPr bwMode="auto">
          <a:xfrm>
            <a:off x="8001000" y="5084763"/>
            <a:ext cx="0" cy="304800"/>
          </a:xfrm>
          <a:prstGeom prst="line">
            <a:avLst/>
          </a:prstGeom>
          <a:noFill/>
          <a:ln w="9525">
            <a:solidFill>
              <a:schemeClr val="tx1"/>
            </a:solidFill>
            <a:round/>
            <a:headEnd/>
            <a:tailEnd type="triangle" w="med" len="med"/>
          </a:ln>
        </p:spPr>
        <p:txBody>
          <a:bodyPr/>
          <a:lstStyle/>
          <a:p>
            <a:endParaRPr lang="en-US"/>
          </a:p>
        </p:txBody>
      </p:sp>
      <p:sp>
        <p:nvSpPr>
          <p:cNvPr id="32776" name="Line 8"/>
          <p:cNvSpPr>
            <a:spLocks noChangeShapeType="1"/>
          </p:cNvSpPr>
          <p:nvPr/>
        </p:nvSpPr>
        <p:spPr bwMode="auto">
          <a:xfrm>
            <a:off x="5181600" y="5738813"/>
            <a:ext cx="990600" cy="0"/>
          </a:xfrm>
          <a:prstGeom prst="line">
            <a:avLst/>
          </a:prstGeom>
          <a:noFill/>
          <a:ln w="9525">
            <a:solidFill>
              <a:schemeClr val="tx1"/>
            </a:solidFill>
            <a:round/>
            <a:headEnd/>
            <a:tailEnd/>
          </a:ln>
        </p:spPr>
        <p:txBody>
          <a:bodyPr/>
          <a:lstStyle/>
          <a:p>
            <a:endParaRPr lang="en-US"/>
          </a:p>
        </p:txBody>
      </p:sp>
      <p:sp>
        <p:nvSpPr>
          <p:cNvPr id="32777" name="Line 9"/>
          <p:cNvSpPr>
            <a:spLocks noChangeShapeType="1"/>
          </p:cNvSpPr>
          <p:nvPr/>
        </p:nvSpPr>
        <p:spPr bwMode="auto">
          <a:xfrm flipV="1">
            <a:off x="6172200" y="1395413"/>
            <a:ext cx="0" cy="4343400"/>
          </a:xfrm>
          <a:prstGeom prst="line">
            <a:avLst/>
          </a:prstGeom>
          <a:noFill/>
          <a:ln w="9525">
            <a:solidFill>
              <a:schemeClr val="tx1"/>
            </a:solidFill>
            <a:round/>
            <a:headEnd/>
            <a:tailEnd/>
          </a:ln>
        </p:spPr>
        <p:txBody>
          <a:bodyPr/>
          <a:lstStyle/>
          <a:p>
            <a:endParaRPr lang="en-US"/>
          </a:p>
        </p:txBody>
      </p:sp>
      <p:sp>
        <p:nvSpPr>
          <p:cNvPr id="32778" name="Line 10"/>
          <p:cNvSpPr>
            <a:spLocks noChangeShapeType="1"/>
          </p:cNvSpPr>
          <p:nvPr/>
        </p:nvSpPr>
        <p:spPr bwMode="auto">
          <a:xfrm>
            <a:off x="6172200" y="1395413"/>
            <a:ext cx="1828800" cy="0"/>
          </a:xfrm>
          <a:prstGeom prst="line">
            <a:avLst/>
          </a:prstGeom>
          <a:noFill/>
          <a:ln w="9525">
            <a:solidFill>
              <a:schemeClr val="tx1"/>
            </a:solidFill>
            <a:round/>
            <a:headEnd/>
            <a:tailEnd/>
          </a:ln>
        </p:spPr>
        <p:txBody>
          <a:bodyPr/>
          <a:lstStyle/>
          <a:p>
            <a:endParaRPr lang="en-US"/>
          </a:p>
        </p:txBody>
      </p:sp>
      <p:sp>
        <p:nvSpPr>
          <p:cNvPr id="32779" name="Text Box 11"/>
          <p:cNvSpPr txBox="1">
            <a:spLocks noChangeArrowheads="1"/>
          </p:cNvSpPr>
          <p:nvPr/>
        </p:nvSpPr>
        <p:spPr bwMode="auto">
          <a:xfrm>
            <a:off x="4572000" y="6218239"/>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80" name="AutoShape 12"/>
          <p:cNvSpPr>
            <a:spLocks noChangeArrowheads="1"/>
          </p:cNvSpPr>
          <p:nvPr/>
        </p:nvSpPr>
        <p:spPr bwMode="auto">
          <a:xfrm>
            <a:off x="7467600" y="45958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D3.0</a:t>
            </a:r>
          </a:p>
        </p:txBody>
      </p:sp>
      <p:sp>
        <p:nvSpPr>
          <p:cNvPr id="32781" name="Line 13"/>
          <p:cNvSpPr>
            <a:spLocks noChangeShapeType="1"/>
          </p:cNvSpPr>
          <p:nvPr/>
        </p:nvSpPr>
        <p:spPr bwMode="auto">
          <a:xfrm>
            <a:off x="8001000" y="2919413"/>
            <a:ext cx="0" cy="228600"/>
          </a:xfrm>
          <a:prstGeom prst="line">
            <a:avLst/>
          </a:prstGeom>
          <a:noFill/>
          <a:ln w="9525">
            <a:solidFill>
              <a:schemeClr val="tx1"/>
            </a:solidFill>
            <a:round/>
            <a:headEnd/>
            <a:tailEnd type="triangle" w="med" len="med"/>
          </a:ln>
        </p:spPr>
        <p:txBody>
          <a:bodyPr/>
          <a:lstStyle/>
          <a:p>
            <a:endParaRPr lang="en-US"/>
          </a:p>
        </p:txBody>
      </p:sp>
      <p:sp>
        <p:nvSpPr>
          <p:cNvPr id="32782" name="Line 14"/>
          <p:cNvSpPr>
            <a:spLocks noChangeShapeType="1"/>
          </p:cNvSpPr>
          <p:nvPr/>
        </p:nvSpPr>
        <p:spPr bwMode="auto">
          <a:xfrm>
            <a:off x="8610600" y="2309814"/>
            <a:ext cx="533400" cy="3175"/>
          </a:xfrm>
          <a:prstGeom prst="line">
            <a:avLst/>
          </a:prstGeom>
          <a:noFill/>
          <a:ln w="9525">
            <a:solidFill>
              <a:schemeClr val="tx1"/>
            </a:solidFill>
            <a:round/>
            <a:headEnd/>
            <a:tailEnd type="triangle" w="med" len="med"/>
          </a:ln>
        </p:spPr>
        <p:txBody>
          <a:bodyPr/>
          <a:lstStyle/>
          <a:p>
            <a:endParaRPr lang="en-US"/>
          </a:p>
        </p:txBody>
      </p:sp>
      <p:sp>
        <p:nvSpPr>
          <p:cNvPr id="32783" name="Text Box 15"/>
          <p:cNvSpPr txBox="1">
            <a:spLocks noChangeArrowheads="1"/>
          </p:cNvSpPr>
          <p:nvPr/>
        </p:nvSpPr>
        <p:spPr bwMode="auto">
          <a:xfrm>
            <a:off x="8723313" y="20304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84" name="AutoShape 16"/>
          <p:cNvSpPr>
            <a:spLocks noChangeArrowheads="1"/>
          </p:cNvSpPr>
          <p:nvPr/>
        </p:nvSpPr>
        <p:spPr bwMode="auto">
          <a:xfrm>
            <a:off x="9144000" y="36052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32785" name="AutoShape 17"/>
          <p:cNvSpPr>
            <a:spLocks noChangeArrowheads="1"/>
          </p:cNvSpPr>
          <p:nvPr/>
        </p:nvSpPr>
        <p:spPr bwMode="auto">
          <a:xfrm>
            <a:off x="4419600" y="1301750"/>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A</a:t>
            </a:r>
          </a:p>
        </p:txBody>
      </p:sp>
      <p:sp>
        <p:nvSpPr>
          <p:cNvPr id="32786" name="Line 19"/>
          <p:cNvSpPr>
            <a:spLocks noChangeShapeType="1"/>
          </p:cNvSpPr>
          <p:nvPr/>
        </p:nvSpPr>
        <p:spPr bwMode="auto">
          <a:xfrm>
            <a:off x="4572000" y="2157413"/>
            <a:ext cx="0" cy="228600"/>
          </a:xfrm>
          <a:prstGeom prst="line">
            <a:avLst/>
          </a:prstGeom>
          <a:noFill/>
          <a:ln w="9525">
            <a:solidFill>
              <a:schemeClr val="tx1"/>
            </a:solidFill>
            <a:round/>
            <a:headEnd/>
            <a:tailEnd type="triangle" w="med" len="med"/>
          </a:ln>
        </p:spPr>
        <p:txBody>
          <a:bodyPr/>
          <a:lstStyle/>
          <a:p>
            <a:endParaRPr lang="en-US"/>
          </a:p>
        </p:txBody>
      </p:sp>
      <p:sp>
        <p:nvSpPr>
          <p:cNvPr id="32787" name="Line 20"/>
          <p:cNvSpPr>
            <a:spLocks noChangeShapeType="1"/>
          </p:cNvSpPr>
          <p:nvPr/>
        </p:nvSpPr>
        <p:spPr bwMode="auto">
          <a:xfrm>
            <a:off x="4572000" y="4976813"/>
            <a:ext cx="0" cy="304800"/>
          </a:xfrm>
          <a:prstGeom prst="line">
            <a:avLst/>
          </a:prstGeom>
          <a:noFill/>
          <a:ln w="9525">
            <a:solidFill>
              <a:schemeClr val="tx1"/>
            </a:solidFill>
            <a:round/>
            <a:headEnd/>
            <a:tailEnd type="triangle" w="med" len="med"/>
          </a:ln>
        </p:spPr>
        <p:txBody>
          <a:bodyPr/>
          <a:lstStyle/>
          <a:p>
            <a:endParaRPr lang="en-US"/>
          </a:p>
        </p:txBody>
      </p:sp>
      <p:sp>
        <p:nvSpPr>
          <p:cNvPr id="32788" name="Line 21"/>
          <p:cNvSpPr>
            <a:spLocks noChangeShapeType="1"/>
          </p:cNvSpPr>
          <p:nvPr/>
        </p:nvSpPr>
        <p:spPr bwMode="auto">
          <a:xfrm>
            <a:off x="4572000" y="6165850"/>
            <a:ext cx="0" cy="152400"/>
          </a:xfrm>
          <a:prstGeom prst="line">
            <a:avLst/>
          </a:prstGeom>
          <a:noFill/>
          <a:ln w="9525">
            <a:solidFill>
              <a:schemeClr val="tx1"/>
            </a:solidFill>
            <a:round/>
            <a:headEnd/>
            <a:tailEnd/>
          </a:ln>
        </p:spPr>
        <p:txBody>
          <a:bodyPr/>
          <a:lstStyle/>
          <a:p>
            <a:endParaRPr lang="en-US"/>
          </a:p>
        </p:txBody>
      </p:sp>
      <p:sp>
        <p:nvSpPr>
          <p:cNvPr id="32789" name="Text Box 22"/>
          <p:cNvSpPr txBox="1">
            <a:spLocks noChangeArrowheads="1"/>
          </p:cNvSpPr>
          <p:nvPr/>
        </p:nvSpPr>
        <p:spPr bwMode="auto">
          <a:xfrm>
            <a:off x="3276600" y="3148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90" name="AutoShape 23"/>
          <p:cNvSpPr>
            <a:spLocks noChangeArrowheads="1"/>
          </p:cNvSpPr>
          <p:nvPr/>
        </p:nvSpPr>
        <p:spPr bwMode="auto">
          <a:xfrm>
            <a:off x="2209800" y="21574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D2.(n+1)</a:t>
            </a:r>
          </a:p>
        </p:txBody>
      </p:sp>
      <p:sp>
        <p:nvSpPr>
          <p:cNvPr id="32791" name="Line 24"/>
          <p:cNvSpPr>
            <a:spLocks noChangeShapeType="1"/>
          </p:cNvSpPr>
          <p:nvPr/>
        </p:nvSpPr>
        <p:spPr bwMode="auto">
          <a:xfrm>
            <a:off x="4191000" y="1547813"/>
            <a:ext cx="0" cy="228600"/>
          </a:xfrm>
          <a:prstGeom prst="line">
            <a:avLst/>
          </a:prstGeom>
          <a:noFill/>
          <a:ln w="9525">
            <a:solidFill>
              <a:schemeClr val="tx1"/>
            </a:solidFill>
            <a:round/>
            <a:headEnd/>
            <a:tailEnd type="triangle" w="med" len="med"/>
          </a:ln>
        </p:spPr>
        <p:txBody>
          <a:bodyPr/>
          <a:lstStyle/>
          <a:p>
            <a:endParaRPr lang="en-US"/>
          </a:p>
        </p:txBody>
      </p:sp>
      <p:sp>
        <p:nvSpPr>
          <p:cNvPr id="32792" name="Line 25"/>
          <p:cNvSpPr>
            <a:spLocks noChangeShapeType="1"/>
          </p:cNvSpPr>
          <p:nvPr/>
        </p:nvSpPr>
        <p:spPr bwMode="auto">
          <a:xfrm flipH="1">
            <a:off x="2743200" y="1547813"/>
            <a:ext cx="1447800" cy="0"/>
          </a:xfrm>
          <a:prstGeom prst="line">
            <a:avLst/>
          </a:prstGeom>
          <a:noFill/>
          <a:ln w="9525">
            <a:solidFill>
              <a:schemeClr val="tx1"/>
            </a:solidFill>
            <a:round/>
            <a:headEnd/>
            <a:tailEnd/>
          </a:ln>
        </p:spPr>
        <p:txBody>
          <a:bodyPr/>
          <a:lstStyle/>
          <a:p>
            <a:endParaRPr lang="en-US"/>
          </a:p>
        </p:txBody>
      </p:sp>
      <p:sp>
        <p:nvSpPr>
          <p:cNvPr id="32793" name="Line 26"/>
          <p:cNvSpPr>
            <a:spLocks noChangeShapeType="1"/>
          </p:cNvSpPr>
          <p:nvPr/>
        </p:nvSpPr>
        <p:spPr bwMode="auto">
          <a:xfrm>
            <a:off x="8001000" y="4291013"/>
            <a:ext cx="0" cy="304800"/>
          </a:xfrm>
          <a:prstGeom prst="line">
            <a:avLst/>
          </a:prstGeom>
          <a:noFill/>
          <a:ln w="9525">
            <a:solidFill>
              <a:schemeClr val="tx1"/>
            </a:solidFill>
            <a:round/>
            <a:headEnd/>
            <a:tailEnd type="triangle" w="med" len="med"/>
          </a:ln>
        </p:spPr>
        <p:txBody>
          <a:bodyPr/>
          <a:lstStyle/>
          <a:p>
            <a:endParaRPr lang="en-US"/>
          </a:p>
        </p:txBody>
      </p:sp>
      <p:sp>
        <p:nvSpPr>
          <p:cNvPr id="32794" name="Text Box 27"/>
          <p:cNvSpPr txBox="1">
            <a:spLocks noChangeArrowheads="1"/>
          </p:cNvSpPr>
          <p:nvPr/>
        </p:nvSpPr>
        <p:spPr bwMode="auto">
          <a:xfrm>
            <a:off x="80010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795" name="AutoShape 28"/>
          <p:cNvSpPr>
            <a:spLocks noChangeArrowheads="1"/>
          </p:cNvSpPr>
          <p:nvPr/>
        </p:nvSpPr>
        <p:spPr bwMode="auto">
          <a:xfrm>
            <a:off x="7848600" y="538956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2796" name="AutoShape 29"/>
          <p:cNvSpPr>
            <a:spLocks noChangeArrowheads="1"/>
          </p:cNvSpPr>
          <p:nvPr/>
        </p:nvSpPr>
        <p:spPr bwMode="auto">
          <a:xfrm>
            <a:off x="9144000" y="21574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32797" name="Text Box 30"/>
          <p:cNvSpPr txBox="1">
            <a:spLocks noChangeArrowheads="1"/>
          </p:cNvSpPr>
          <p:nvPr/>
        </p:nvSpPr>
        <p:spPr bwMode="auto">
          <a:xfrm>
            <a:off x="8686800" y="3452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798" name="Line 31"/>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32799" name="Line 32"/>
          <p:cNvSpPr>
            <a:spLocks noChangeShapeType="1"/>
          </p:cNvSpPr>
          <p:nvPr/>
        </p:nvSpPr>
        <p:spPr bwMode="auto">
          <a:xfrm flipV="1">
            <a:off x="2743200" y="2767013"/>
            <a:ext cx="0" cy="3352800"/>
          </a:xfrm>
          <a:prstGeom prst="line">
            <a:avLst/>
          </a:prstGeom>
          <a:noFill/>
          <a:ln w="9525">
            <a:solidFill>
              <a:schemeClr val="tx1"/>
            </a:solidFill>
            <a:round/>
            <a:headEnd/>
            <a:tailEnd type="stealth" w="med" len="med"/>
          </a:ln>
        </p:spPr>
        <p:txBody>
          <a:bodyPr/>
          <a:lstStyle/>
          <a:p>
            <a:endParaRPr lang="en-US"/>
          </a:p>
        </p:txBody>
      </p:sp>
      <p:sp>
        <p:nvSpPr>
          <p:cNvPr id="32800" name="Line 33"/>
          <p:cNvSpPr>
            <a:spLocks noChangeShapeType="1"/>
          </p:cNvSpPr>
          <p:nvPr/>
        </p:nvSpPr>
        <p:spPr bwMode="auto">
          <a:xfrm flipV="1">
            <a:off x="2743200" y="1547813"/>
            <a:ext cx="0" cy="609600"/>
          </a:xfrm>
          <a:prstGeom prst="line">
            <a:avLst/>
          </a:prstGeom>
          <a:noFill/>
          <a:ln w="9525">
            <a:solidFill>
              <a:schemeClr val="tx1"/>
            </a:solidFill>
            <a:round/>
            <a:headEnd/>
            <a:tailEnd/>
          </a:ln>
        </p:spPr>
        <p:txBody>
          <a:bodyPr/>
          <a:lstStyle/>
          <a:p>
            <a:endParaRPr lang="en-US"/>
          </a:p>
        </p:txBody>
      </p:sp>
      <p:sp>
        <p:nvSpPr>
          <p:cNvPr id="32801" name="Line 34"/>
          <p:cNvSpPr>
            <a:spLocks noChangeShapeType="1"/>
          </p:cNvSpPr>
          <p:nvPr/>
        </p:nvSpPr>
        <p:spPr bwMode="auto">
          <a:xfrm flipH="1">
            <a:off x="2743200" y="3452813"/>
            <a:ext cx="1066800" cy="0"/>
          </a:xfrm>
          <a:prstGeom prst="line">
            <a:avLst/>
          </a:prstGeom>
          <a:noFill/>
          <a:ln w="9525">
            <a:solidFill>
              <a:schemeClr val="tx1"/>
            </a:solidFill>
            <a:round/>
            <a:headEnd/>
            <a:tailEnd type="triangle" w="med" len="med"/>
          </a:ln>
        </p:spPr>
        <p:txBody>
          <a:bodyPr/>
          <a:lstStyle/>
          <a:p>
            <a:endParaRPr lang="en-US"/>
          </a:p>
        </p:txBody>
      </p:sp>
      <p:sp>
        <p:nvSpPr>
          <p:cNvPr id="32802" name="AutoShape 35"/>
          <p:cNvSpPr>
            <a:spLocks noChangeArrowheads="1"/>
          </p:cNvSpPr>
          <p:nvPr/>
        </p:nvSpPr>
        <p:spPr bwMode="auto">
          <a:xfrm>
            <a:off x="7086600" y="3148013"/>
            <a:ext cx="1828800" cy="1219200"/>
          </a:xfrm>
          <a:prstGeom prst="flowChartDecision">
            <a:avLst/>
          </a:prstGeom>
          <a:solidFill>
            <a:srgbClr val="0099FF"/>
          </a:solidFill>
          <a:ln w="9525">
            <a:solidFill>
              <a:schemeClr val="tx1"/>
            </a:solidFill>
            <a:miter lim="800000"/>
            <a:headEnd/>
            <a:tailEnd/>
          </a:ln>
        </p:spPr>
        <p:txBody>
          <a:bodyPr wrap="none" anchor="ctr"/>
          <a:lstStyle/>
          <a:p>
            <a:pPr algn="ctr"/>
            <a:br>
              <a:rPr lang="en-US" sz="400" b="1" dirty="0">
                <a:latin typeface="Perpetua"/>
              </a:rPr>
            </a:br>
            <a:r>
              <a:rPr lang="en-US" sz="1200" b="1" dirty="0">
                <a:latin typeface="Perpetua"/>
              </a:rPr>
              <a:t>802 LMSC</a:t>
            </a:r>
          </a:p>
          <a:p>
            <a:pPr algn="ctr"/>
            <a:r>
              <a:rPr lang="en-US" sz="1200" b="1" dirty="0">
                <a:latin typeface="Perpetua"/>
              </a:rPr>
              <a:t>Forward to</a:t>
            </a:r>
            <a:br>
              <a:rPr lang="en-US" sz="1200" b="1" dirty="0">
                <a:latin typeface="Perpetua"/>
              </a:rPr>
            </a:b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
        <p:nvSpPr>
          <p:cNvPr id="32803" name="AutoShape 36"/>
          <p:cNvSpPr>
            <a:spLocks noChangeArrowheads="1"/>
          </p:cNvSpPr>
          <p:nvPr/>
        </p:nvSpPr>
        <p:spPr bwMode="auto">
          <a:xfrm>
            <a:off x="7235826" y="1703389"/>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dirty="0">
                <a:latin typeface="Perpetua"/>
              </a:rPr>
              <a:t>802.3</a:t>
            </a:r>
          </a:p>
          <a:p>
            <a:pPr algn="ctr"/>
            <a:r>
              <a:rPr lang="en-US" sz="1200" b="1" dirty="0">
                <a:latin typeface="Perpetua"/>
              </a:rPr>
              <a:t>Forward to</a:t>
            </a:r>
          </a:p>
          <a:p>
            <a:pPr algn="ct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
        <p:nvSpPr>
          <p:cNvPr id="32804" name="Text Box 37"/>
          <p:cNvSpPr txBox="1">
            <a:spLocks noChangeArrowheads="1"/>
          </p:cNvSpPr>
          <p:nvPr/>
        </p:nvSpPr>
        <p:spPr bwMode="auto">
          <a:xfrm>
            <a:off x="4572000" y="3833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805" name="AutoShape 38"/>
          <p:cNvSpPr>
            <a:spLocks noChangeArrowheads="1"/>
          </p:cNvSpPr>
          <p:nvPr/>
        </p:nvSpPr>
        <p:spPr bwMode="auto">
          <a:xfrm>
            <a:off x="3962400" y="23860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32806" name="Line 39"/>
          <p:cNvSpPr>
            <a:spLocks noChangeShapeType="1"/>
          </p:cNvSpPr>
          <p:nvPr/>
        </p:nvSpPr>
        <p:spPr bwMode="auto">
          <a:xfrm>
            <a:off x="4572000" y="2767013"/>
            <a:ext cx="0" cy="228600"/>
          </a:xfrm>
          <a:prstGeom prst="line">
            <a:avLst/>
          </a:prstGeom>
          <a:noFill/>
          <a:ln w="9525">
            <a:solidFill>
              <a:schemeClr val="tx1"/>
            </a:solidFill>
            <a:round/>
            <a:headEnd/>
            <a:tailEnd type="triangle" w="med" len="med"/>
          </a:ln>
        </p:spPr>
        <p:txBody>
          <a:bodyPr/>
          <a:lstStyle/>
          <a:p>
            <a:endParaRPr lang="en-US"/>
          </a:p>
        </p:txBody>
      </p:sp>
      <p:sp>
        <p:nvSpPr>
          <p:cNvPr id="32807" name="AutoShape 40"/>
          <p:cNvSpPr>
            <a:spLocks noChangeArrowheads="1"/>
          </p:cNvSpPr>
          <p:nvPr/>
        </p:nvSpPr>
        <p:spPr bwMode="auto">
          <a:xfrm>
            <a:off x="3810000" y="2995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32808" name="Line 41"/>
          <p:cNvSpPr>
            <a:spLocks noChangeShapeType="1"/>
          </p:cNvSpPr>
          <p:nvPr/>
        </p:nvSpPr>
        <p:spPr bwMode="auto">
          <a:xfrm>
            <a:off x="4572000" y="3910013"/>
            <a:ext cx="0" cy="228600"/>
          </a:xfrm>
          <a:prstGeom prst="line">
            <a:avLst/>
          </a:prstGeom>
          <a:noFill/>
          <a:ln w="9525">
            <a:solidFill>
              <a:schemeClr val="tx1"/>
            </a:solidFill>
            <a:round/>
            <a:headEnd/>
            <a:tailEnd type="triangle" w="med" len="med"/>
          </a:ln>
        </p:spPr>
        <p:txBody>
          <a:bodyPr/>
          <a:lstStyle/>
          <a:p>
            <a:endParaRPr lang="en-US"/>
          </a:p>
        </p:txBody>
      </p:sp>
      <p:sp>
        <p:nvSpPr>
          <p:cNvPr id="32809" name="AutoShape 42"/>
          <p:cNvSpPr>
            <a:spLocks noChangeArrowheads="1"/>
          </p:cNvSpPr>
          <p:nvPr/>
        </p:nvSpPr>
        <p:spPr bwMode="auto">
          <a:xfrm>
            <a:off x="3810000" y="5281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32810" name="Text Box 43"/>
          <p:cNvSpPr txBox="1">
            <a:spLocks noChangeArrowheads="1"/>
          </p:cNvSpPr>
          <p:nvPr/>
        </p:nvSpPr>
        <p:spPr bwMode="auto">
          <a:xfrm>
            <a:off x="32766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2811" name="Line 44"/>
          <p:cNvSpPr>
            <a:spLocks noChangeShapeType="1"/>
          </p:cNvSpPr>
          <p:nvPr/>
        </p:nvSpPr>
        <p:spPr bwMode="auto">
          <a:xfrm flipH="1">
            <a:off x="2743200" y="4595813"/>
            <a:ext cx="1066800" cy="0"/>
          </a:xfrm>
          <a:prstGeom prst="line">
            <a:avLst/>
          </a:prstGeom>
          <a:noFill/>
          <a:ln w="9525">
            <a:solidFill>
              <a:schemeClr val="tx1"/>
            </a:solidFill>
            <a:round/>
            <a:headEnd/>
            <a:tailEnd type="triangle" w="med" len="med"/>
          </a:ln>
        </p:spPr>
        <p:txBody>
          <a:bodyPr/>
          <a:lstStyle/>
          <a:p>
            <a:endParaRPr lang="en-US"/>
          </a:p>
        </p:txBody>
      </p:sp>
      <p:sp>
        <p:nvSpPr>
          <p:cNvPr id="32812" name="Text Box 45"/>
          <p:cNvSpPr txBox="1">
            <a:spLocks noChangeArrowheads="1"/>
          </p:cNvSpPr>
          <p:nvPr/>
        </p:nvSpPr>
        <p:spPr bwMode="auto">
          <a:xfrm>
            <a:off x="4572000" y="50069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2813" name="Rectangle 46"/>
          <p:cNvSpPr>
            <a:spLocks noGrp="1" noChangeArrowheads="1"/>
          </p:cNvSpPr>
          <p:nvPr>
            <p:ph type="title" idx="4294967295"/>
          </p:nvPr>
        </p:nvSpPr>
        <p:spPr/>
        <p:txBody>
          <a:bodyPr/>
          <a:lstStyle/>
          <a:p>
            <a:pPr eaLnBrk="1" hangingPunct="1"/>
            <a:r>
              <a:rPr lang="en-US" sz="2800"/>
              <a:t>Overview of IEEE 802.3 Standards Process (3/5) – </a:t>
            </a:r>
            <a:br>
              <a:rPr lang="en-US" sz="2800"/>
            </a:br>
            <a:r>
              <a:rPr lang="en-US" sz="2800"/>
              <a:t>Working Group Ballot Phase</a:t>
            </a:r>
          </a:p>
        </p:txBody>
      </p:sp>
      <p:sp>
        <p:nvSpPr>
          <p:cNvPr id="32814" name="Text Box 47"/>
          <p:cNvSpPr txBox="1">
            <a:spLocks noChangeArrowheads="1"/>
          </p:cNvSpPr>
          <p:nvPr/>
        </p:nvSpPr>
        <p:spPr bwMode="auto">
          <a:xfrm>
            <a:off x="6248400" y="5805488"/>
            <a:ext cx="43434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a:t>
            </a:r>
          </a:p>
          <a:p>
            <a:pPr marL="457200" indent="-457200">
              <a:spcBef>
                <a:spcPct val="50000"/>
              </a:spcBef>
              <a:tabLst>
                <a:tab pos="457200" algn="l"/>
              </a:tabLst>
            </a:pPr>
            <a:r>
              <a:rPr lang="en-US" sz="1000" dirty="0">
                <a:latin typeface="Perpetua"/>
              </a:rPr>
              <a:t>	See 802.3 Operations Manual 2.6 and listed references for complete description</a:t>
            </a:r>
          </a:p>
        </p:txBody>
      </p:sp>
      <p:sp>
        <p:nvSpPr>
          <p:cNvPr id="32815" name="AutoShape 48"/>
          <p:cNvSpPr>
            <a:spLocks noChangeArrowheads="1"/>
          </p:cNvSpPr>
          <p:nvPr/>
        </p:nvSpPr>
        <p:spPr bwMode="auto">
          <a:xfrm>
            <a:off x="3810000" y="4138613"/>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32816"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Line 16"/>
          <p:cNvSpPr>
            <a:spLocks noChangeShapeType="1"/>
          </p:cNvSpPr>
          <p:nvPr/>
        </p:nvSpPr>
        <p:spPr bwMode="auto">
          <a:xfrm>
            <a:off x="4572000" y="1568450"/>
            <a:ext cx="0" cy="228600"/>
          </a:xfrm>
          <a:prstGeom prst="line">
            <a:avLst/>
          </a:prstGeom>
          <a:noFill/>
          <a:ln w="9525">
            <a:solidFill>
              <a:schemeClr val="tx1"/>
            </a:solidFill>
            <a:round/>
            <a:headEnd/>
            <a:tailEnd type="triangle" w="med" len="med"/>
          </a:ln>
        </p:spPr>
        <p:txBody>
          <a:bodyPr/>
          <a:lstStyle/>
          <a:p>
            <a:endParaRPr lang="en-US"/>
          </a:p>
        </p:txBody>
      </p:sp>
      <p:sp>
        <p:nvSpPr>
          <p:cNvPr id="33794" name="AutoShape 15"/>
          <p:cNvSpPr>
            <a:spLocks noChangeArrowheads="1"/>
          </p:cNvSpPr>
          <p:nvPr/>
        </p:nvSpPr>
        <p:spPr bwMode="auto">
          <a:xfrm>
            <a:off x="4419600" y="1312863"/>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B</a:t>
            </a:r>
          </a:p>
        </p:txBody>
      </p:sp>
      <p:sp>
        <p:nvSpPr>
          <p:cNvPr id="33795" name="Line 2"/>
          <p:cNvSpPr>
            <a:spLocks noChangeShapeType="1"/>
          </p:cNvSpPr>
          <p:nvPr/>
        </p:nvSpPr>
        <p:spPr bwMode="auto">
          <a:xfrm>
            <a:off x="8610600" y="3851276"/>
            <a:ext cx="533400" cy="3175"/>
          </a:xfrm>
          <a:prstGeom prst="line">
            <a:avLst/>
          </a:prstGeom>
          <a:noFill/>
          <a:ln w="9525">
            <a:solidFill>
              <a:schemeClr val="tx1"/>
            </a:solidFill>
            <a:round/>
            <a:headEnd/>
            <a:tailEnd type="triangle" w="med" len="med"/>
          </a:ln>
        </p:spPr>
        <p:txBody>
          <a:bodyPr/>
          <a:lstStyle/>
          <a:p>
            <a:endParaRPr lang="en-US"/>
          </a:p>
        </p:txBody>
      </p:sp>
      <p:sp>
        <p:nvSpPr>
          <p:cNvPr id="33796" name="AutoShape 3"/>
          <p:cNvSpPr>
            <a:spLocks noChangeArrowheads="1"/>
          </p:cNvSpPr>
          <p:nvPr/>
        </p:nvSpPr>
        <p:spPr bwMode="auto">
          <a:xfrm>
            <a:off x="3962400" y="17970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dirty="0">
                <a:latin typeface="Perpetua"/>
              </a:rPr>
              <a:t>SA</a:t>
            </a:r>
          </a:p>
          <a:p>
            <a:pPr algn="ctr"/>
            <a:r>
              <a:rPr lang="en-US" sz="1200" b="1" dirty="0">
                <a:latin typeface="Perpetua"/>
              </a:rPr>
              <a:t>BALLOT</a:t>
            </a:r>
          </a:p>
        </p:txBody>
      </p:sp>
      <p:sp>
        <p:nvSpPr>
          <p:cNvPr id="33797" name="Text Box 4"/>
          <p:cNvSpPr txBox="1">
            <a:spLocks noChangeArrowheads="1"/>
          </p:cNvSpPr>
          <p:nvPr/>
        </p:nvSpPr>
        <p:spPr bwMode="auto">
          <a:xfrm>
            <a:off x="5257800" y="5454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798" name="Text Box 5"/>
          <p:cNvSpPr txBox="1">
            <a:spLocks noChangeArrowheads="1"/>
          </p:cNvSpPr>
          <p:nvPr/>
        </p:nvSpPr>
        <p:spPr bwMode="auto">
          <a:xfrm>
            <a:off x="8001000" y="29591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799" name="Line 6"/>
          <p:cNvSpPr>
            <a:spLocks noChangeShapeType="1"/>
          </p:cNvSpPr>
          <p:nvPr/>
        </p:nvSpPr>
        <p:spPr bwMode="auto">
          <a:xfrm>
            <a:off x="8001000" y="1416050"/>
            <a:ext cx="0" cy="304800"/>
          </a:xfrm>
          <a:prstGeom prst="line">
            <a:avLst/>
          </a:prstGeom>
          <a:noFill/>
          <a:ln w="9525">
            <a:solidFill>
              <a:schemeClr val="tx1"/>
            </a:solidFill>
            <a:round/>
            <a:headEnd/>
            <a:tailEnd type="triangle" w="med" len="med"/>
          </a:ln>
        </p:spPr>
        <p:txBody>
          <a:bodyPr/>
          <a:lstStyle/>
          <a:p>
            <a:endParaRPr lang="en-US"/>
          </a:p>
        </p:txBody>
      </p:sp>
      <p:sp>
        <p:nvSpPr>
          <p:cNvPr id="33800" name="Line 7"/>
          <p:cNvSpPr>
            <a:spLocks noChangeShapeType="1"/>
          </p:cNvSpPr>
          <p:nvPr/>
        </p:nvSpPr>
        <p:spPr bwMode="auto">
          <a:xfrm>
            <a:off x="5181600" y="5759450"/>
            <a:ext cx="914400" cy="0"/>
          </a:xfrm>
          <a:prstGeom prst="line">
            <a:avLst/>
          </a:prstGeom>
          <a:noFill/>
          <a:ln w="9525">
            <a:solidFill>
              <a:schemeClr val="tx1"/>
            </a:solidFill>
            <a:round/>
            <a:headEnd/>
            <a:tailEnd/>
          </a:ln>
        </p:spPr>
        <p:txBody>
          <a:bodyPr/>
          <a:lstStyle/>
          <a:p>
            <a:endParaRPr lang="en-US"/>
          </a:p>
        </p:txBody>
      </p:sp>
      <p:sp>
        <p:nvSpPr>
          <p:cNvPr id="33801" name="Line 8"/>
          <p:cNvSpPr>
            <a:spLocks noChangeShapeType="1"/>
          </p:cNvSpPr>
          <p:nvPr/>
        </p:nvSpPr>
        <p:spPr bwMode="auto">
          <a:xfrm flipV="1">
            <a:off x="6096000" y="1416050"/>
            <a:ext cx="0" cy="4343400"/>
          </a:xfrm>
          <a:prstGeom prst="line">
            <a:avLst/>
          </a:prstGeom>
          <a:noFill/>
          <a:ln w="9525">
            <a:solidFill>
              <a:schemeClr val="tx1"/>
            </a:solidFill>
            <a:round/>
            <a:headEnd/>
            <a:tailEnd/>
          </a:ln>
        </p:spPr>
        <p:txBody>
          <a:bodyPr/>
          <a:lstStyle/>
          <a:p>
            <a:endParaRPr lang="en-US"/>
          </a:p>
        </p:txBody>
      </p:sp>
      <p:sp>
        <p:nvSpPr>
          <p:cNvPr id="33802" name="Line 9"/>
          <p:cNvSpPr>
            <a:spLocks noChangeShapeType="1"/>
          </p:cNvSpPr>
          <p:nvPr/>
        </p:nvSpPr>
        <p:spPr bwMode="auto">
          <a:xfrm>
            <a:off x="6096000" y="1416050"/>
            <a:ext cx="1905000" cy="0"/>
          </a:xfrm>
          <a:prstGeom prst="line">
            <a:avLst/>
          </a:prstGeom>
          <a:noFill/>
          <a:ln w="9525">
            <a:solidFill>
              <a:schemeClr val="tx1"/>
            </a:solidFill>
            <a:round/>
            <a:headEnd/>
            <a:tailEnd/>
          </a:ln>
        </p:spPr>
        <p:txBody>
          <a:bodyPr/>
          <a:lstStyle/>
          <a:p>
            <a:endParaRPr lang="en-US"/>
          </a:p>
        </p:txBody>
      </p:sp>
      <p:sp>
        <p:nvSpPr>
          <p:cNvPr id="33803" name="Text Box 10"/>
          <p:cNvSpPr txBox="1">
            <a:spLocks noChangeArrowheads="1"/>
          </p:cNvSpPr>
          <p:nvPr/>
        </p:nvSpPr>
        <p:spPr bwMode="auto">
          <a:xfrm>
            <a:off x="4572000" y="6238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04" name="Line 11"/>
          <p:cNvSpPr>
            <a:spLocks noChangeShapeType="1"/>
          </p:cNvSpPr>
          <p:nvPr/>
        </p:nvSpPr>
        <p:spPr bwMode="auto">
          <a:xfrm>
            <a:off x="8001000" y="2860675"/>
            <a:ext cx="0" cy="381000"/>
          </a:xfrm>
          <a:prstGeom prst="line">
            <a:avLst/>
          </a:prstGeom>
          <a:noFill/>
          <a:ln w="9525">
            <a:solidFill>
              <a:schemeClr val="tx1"/>
            </a:solidFill>
            <a:round/>
            <a:headEnd/>
            <a:tailEnd type="triangle" w="med" len="med"/>
          </a:ln>
        </p:spPr>
        <p:txBody>
          <a:bodyPr/>
          <a:lstStyle/>
          <a:p>
            <a:endParaRPr lang="en-US"/>
          </a:p>
        </p:txBody>
      </p:sp>
      <p:sp>
        <p:nvSpPr>
          <p:cNvPr id="33805" name="Line 12"/>
          <p:cNvSpPr>
            <a:spLocks noChangeShapeType="1"/>
          </p:cNvSpPr>
          <p:nvPr/>
        </p:nvSpPr>
        <p:spPr bwMode="auto">
          <a:xfrm>
            <a:off x="8610600" y="2327276"/>
            <a:ext cx="533400" cy="3175"/>
          </a:xfrm>
          <a:prstGeom prst="line">
            <a:avLst/>
          </a:prstGeom>
          <a:noFill/>
          <a:ln w="9525">
            <a:solidFill>
              <a:schemeClr val="tx1"/>
            </a:solidFill>
            <a:round/>
            <a:headEnd/>
            <a:tailEnd type="triangle" w="med" len="med"/>
          </a:ln>
        </p:spPr>
        <p:txBody>
          <a:bodyPr/>
          <a:lstStyle/>
          <a:p>
            <a:endParaRPr lang="en-US"/>
          </a:p>
        </p:txBody>
      </p:sp>
      <p:sp>
        <p:nvSpPr>
          <p:cNvPr id="33806" name="Text Box 13"/>
          <p:cNvSpPr txBox="1">
            <a:spLocks noChangeArrowheads="1"/>
          </p:cNvSpPr>
          <p:nvPr/>
        </p:nvSpPr>
        <p:spPr bwMode="auto">
          <a:xfrm>
            <a:off x="8723313" y="2047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07" name="AutoShape 14"/>
          <p:cNvSpPr>
            <a:spLocks noChangeArrowheads="1"/>
          </p:cNvSpPr>
          <p:nvPr/>
        </p:nvSpPr>
        <p:spPr bwMode="auto">
          <a:xfrm>
            <a:off x="9144000" y="3698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3808" name="Line 17"/>
          <p:cNvSpPr>
            <a:spLocks noChangeShapeType="1"/>
          </p:cNvSpPr>
          <p:nvPr/>
        </p:nvSpPr>
        <p:spPr bwMode="auto">
          <a:xfrm>
            <a:off x="4572000" y="2178050"/>
            <a:ext cx="0" cy="228600"/>
          </a:xfrm>
          <a:prstGeom prst="line">
            <a:avLst/>
          </a:prstGeom>
          <a:noFill/>
          <a:ln w="9525">
            <a:solidFill>
              <a:schemeClr val="tx1"/>
            </a:solidFill>
            <a:round/>
            <a:headEnd/>
            <a:tailEnd type="triangle" w="med" len="med"/>
          </a:ln>
        </p:spPr>
        <p:txBody>
          <a:bodyPr/>
          <a:lstStyle/>
          <a:p>
            <a:endParaRPr lang="en-US"/>
          </a:p>
        </p:txBody>
      </p:sp>
      <p:sp>
        <p:nvSpPr>
          <p:cNvPr id="33809" name="Line 18"/>
          <p:cNvSpPr>
            <a:spLocks noChangeShapeType="1"/>
          </p:cNvSpPr>
          <p:nvPr/>
        </p:nvSpPr>
        <p:spPr bwMode="auto">
          <a:xfrm>
            <a:off x="4572000" y="4997450"/>
            <a:ext cx="0" cy="304800"/>
          </a:xfrm>
          <a:prstGeom prst="line">
            <a:avLst/>
          </a:prstGeom>
          <a:noFill/>
          <a:ln w="9525">
            <a:solidFill>
              <a:schemeClr val="tx1"/>
            </a:solidFill>
            <a:round/>
            <a:headEnd/>
            <a:tailEnd type="triangle" w="med" len="med"/>
          </a:ln>
        </p:spPr>
        <p:txBody>
          <a:bodyPr/>
          <a:lstStyle/>
          <a:p>
            <a:endParaRPr lang="en-US"/>
          </a:p>
        </p:txBody>
      </p:sp>
      <p:sp>
        <p:nvSpPr>
          <p:cNvPr id="33810" name="Line 19"/>
          <p:cNvSpPr>
            <a:spLocks noChangeShapeType="1"/>
          </p:cNvSpPr>
          <p:nvPr/>
        </p:nvSpPr>
        <p:spPr bwMode="auto">
          <a:xfrm>
            <a:off x="4572000" y="6092825"/>
            <a:ext cx="0" cy="228600"/>
          </a:xfrm>
          <a:prstGeom prst="line">
            <a:avLst/>
          </a:prstGeom>
          <a:noFill/>
          <a:ln w="9525">
            <a:solidFill>
              <a:schemeClr val="tx1"/>
            </a:solidFill>
            <a:round/>
            <a:headEnd/>
            <a:tailEnd/>
          </a:ln>
        </p:spPr>
        <p:txBody>
          <a:bodyPr/>
          <a:lstStyle/>
          <a:p>
            <a:endParaRPr lang="en-US"/>
          </a:p>
        </p:txBody>
      </p:sp>
      <p:sp>
        <p:nvSpPr>
          <p:cNvPr id="33811" name="Text Box 20"/>
          <p:cNvSpPr txBox="1">
            <a:spLocks noChangeArrowheads="1"/>
          </p:cNvSpPr>
          <p:nvPr/>
        </p:nvSpPr>
        <p:spPr bwMode="auto">
          <a:xfrm>
            <a:off x="3276600" y="3168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12" name="AutoShape 21"/>
          <p:cNvSpPr>
            <a:spLocks noChangeArrowheads="1"/>
          </p:cNvSpPr>
          <p:nvPr/>
        </p:nvSpPr>
        <p:spPr bwMode="auto">
          <a:xfrm>
            <a:off x="2209800" y="2178050"/>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D3.(n+1)</a:t>
            </a:r>
          </a:p>
        </p:txBody>
      </p:sp>
      <p:sp>
        <p:nvSpPr>
          <p:cNvPr id="33813" name="Line 22"/>
          <p:cNvSpPr>
            <a:spLocks noChangeShapeType="1"/>
          </p:cNvSpPr>
          <p:nvPr/>
        </p:nvSpPr>
        <p:spPr bwMode="auto">
          <a:xfrm>
            <a:off x="4191000" y="1568450"/>
            <a:ext cx="0" cy="228600"/>
          </a:xfrm>
          <a:prstGeom prst="line">
            <a:avLst/>
          </a:prstGeom>
          <a:noFill/>
          <a:ln w="9525">
            <a:solidFill>
              <a:schemeClr val="tx1"/>
            </a:solidFill>
            <a:round/>
            <a:headEnd/>
            <a:tailEnd type="triangle" w="med" len="med"/>
          </a:ln>
        </p:spPr>
        <p:txBody>
          <a:bodyPr/>
          <a:lstStyle/>
          <a:p>
            <a:endParaRPr lang="en-US"/>
          </a:p>
        </p:txBody>
      </p:sp>
      <p:sp>
        <p:nvSpPr>
          <p:cNvPr id="33814" name="Line 23"/>
          <p:cNvSpPr>
            <a:spLocks noChangeShapeType="1"/>
          </p:cNvSpPr>
          <p:nvPr/>
        </p:nvSpPr>
        <p:spPr bwMode="auto">
          <a:xfrm flipH="1">
            <a:off x="2743200" y="1568450"/>
            <a:ext cx="1447800" cy="0"/>
          </a:xfrm>
          <a:prstGeom prst="line">
            <a:avLst/>
          </a:prstGeom>
          <a:noFill/>
          <a:ln w="9525">
            <a:solidFill>
              <a:schemeClr val="tx1"/>
            </a:solidFill>
            <a:round/>
            <a:headEnd/>
            <a:tailEnd/>
          </a:ln>
        </p:spPr>
        <p:txBody>
          <a:bodyPr/>
          <a:lstStyle/>
          <a:p>
            <a:endParaRPr lang="en-US"/>
          </a:p>
        </p:txBody>
      </p:sp>
      <p:sp>
        <p:nvSpPr>
          <p:cNvPr id="33815" name="Line 24"/>
          <p:cNvSpPr>
            <a:spLocks noChangeShapeType="1"/>
          </p:cNvSpPr>
          <p:nvPr/>
        </p:nvSpPr>
        <p:spPr bwMode="auto">
          <a:xfrm>
            <a:off x="8001000" y="4308475"/>
            <a:ext cx="0" cy="457200"/>
          </a:xfrm>
          <a:prstGeom prst="line">
            <a:avLst/>
          </a:prstGeom>
          <a:noFill/>
          <a:ln w="9525">
            <a:solidFill>
              <a:schemeClr val="tx1"/>
            </a:solidFill>
            <a:round/>
            <a:headEnd/>
            <a:tailEnd type="triangle" w="med" len="med"/>
          </a:ln>
        </p:spPr>
        <p:txBody>
          <a:bodyPr/>
          <a:lstStyle/>
          <a:p>
            <a:endParaRPr lang="en-US"/>
          </a:p>
        </p:txBody>
      </p:sp>
      <p:sp>
        <p:nvSpPr>
          <p:cNvPr id="33816" name="Text Box 25"/>
          <p:cNvSpPr txBox="1">
            <a:spLocks noChangeArrowheads="1"/>
          </p:cNvSpPr>
          <p:nvPr/>
        </p:nvSpPr>
        <p:spPr bwMode="auto">
          <a:xfrm>
            <a:off x="8001000" y="44069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17" name="AutoShape 26"/>
          <p:cNvSpPr>
            <a:spLocks noChangeArrowheads="1"/>
          </p:cNvSpPr>
          <p:nvPr/>
        </p:nvSpPr>
        <p:spPr bwMode="auto">
          <a:xfrm>
            <a:off x="7848600" y="47656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C</a:t>
            </a:r>
          </a:p>
        </p:txBody>
      </p:sp>
      <p:sp>
        <p:nvSpPr>
          <p:cNvPr id="33818" name="AutoShape 27"/>
          <p:cNvSpPr>
            <a:spLocks noChangeArrowheads="1"/>
          </p:cNvSpPr>
          <p:nvPr/>
        </p:nvSpPr>
        <p:spPr bwMode="auto">
          <a:xfrm>
            <a:off x="9144000" y="2174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33819" name="Text Box 28"/>
          <p:cNvSpPr txBox="1">
            <a:spLocks noChangeArrowheads="1"/>
          </p:cNvSpPr>
          <p:nvPr/>
        </p:nvSpPr>
        <p:spPr bwMode="auto">
          <a:xfrm>
            <a:off x="8686800" y="3571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20" name="Line 29"/>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33821" name="Line 30"/>
          <p:cNvSpPr>
            <a:spLocks noChangeShapeType="1"/>
          </p:cNvSpPr>
          <p:nvPr/>
        </p:nvSpPr>
        <p:spPr bwMode="auto">
          <a:xfrm flipV="1">
            <a:off x="2743200" y="2787650"/>
            <a:ext cx="0" cy="3352800"/>
          </a:xfrm>
          <a:prstGeom prst="line">
            <a:avLst/>
          </a:prstGeom>
          <a:noFill/>
          <a:ln w="9525">
            <a:solidFill>
              <a:schemeClr val="tx1"/>
            </a:solidFill>
            <a:round/>
            <a:headEnd/>
            <a:tailEnd type="stealth" w="med" len="med"/>
          </a:ln>
        </p:spPr>
        <p:txBody>
          <a:bodyPr/>
          <a:lstStyle/>
          <a:p>
            <a:endParaRPr lang="en-US"/>
          </a:p>
        </p:txBody>
      </p:sp>
      <p:sp>
        <p:nvSpPr>
          <p:cNvPr id="33822" name="Line 31"/>
          <p:cNvSpPr>
            <a:spLocks noChangeShapeType="1"/>
          </p:cNvSpPr>
          <p:nvPr/>
        </p:nvSpPr>
        <p:spPr bwMode="auto">
          <a:xfrm flipV="1">
            <a:off x="2743200" y="1568450"/>
            <a:ext cx="0" cy="609600"/>
          </a:xfrm>
          <a:prstGeom prst="line">
            <a:avLst/>
          </a:prstGeom>
          <a:noFill/>
          <a:ln w="9525">
            <a:solidFill>
              <a:schemeClr val="tx1"/>
            </a:solidFill>
            <a:round/>
            <a:headEnd/>
            <a:tailEnd/>
          </a:ln>
        </p:spPr>
        <p:txBody>
          <a:bodyPr/>
          <a:lstStyle/>
          <a:p>
            <a:endParaRPr lang="en-US"/>
          </a:p>
        </p:txBody>
      </p:sp>
      <p:sp>
        <p:nvSpPr>
          <p:cNvPr id="33823" name="Line 32"/>
          <p:cNvSpPr>
            <a:spLocks noChangeShapeType="1"/>
          </p:cNvSpPr>
          <p:nvPr/>
        </p:nvSpPr>
        <p:spPr bwMode="auto">
          <a:xfrm flipH="1">
            <a:off x="2743200" y="3473450"/>
            <a:ext cx="1066800" cy="0"/>
          </a:xfrm>
          <a:prstGeom prst="line">
            <a:avLst/>
          </a:prstGeom>
          <a:noFill/>
          <a:ln w="9525">
            <a:solidFill>
              <a:schemeClr val="tx1"/>
            </a:solidFill>
            <a:round/>
            <a:headEnd/>
            <a:tailEnd type="triangle" w="med" len="med"/>
          </a:ln>
        </p:spPr>
        <p:txBody>
          <a:bodyPr/>
          <a:lstStyle/>
          <a:p>
            <a:endParaRPr lang="en-US"/>
          </a:p>
        </p:txBody>
      </p:sp>
      <p:sp>
        <p:nvSpPr>
          <p:cNvPr id="33824" name="AutoShape 33"/>
          <p:cNvSpPr>
            <a:spLocks noChangeArrowheads="1"/>
          </p:cNvSpPr>
          <p:nvPr/>
        </p:nvSpPr>
        <p:spPr bwMode="auto">
          <a:xfrm>
            <a:off x="7235826" y="3244851"/>
            <a:ext cx="1527175" cy="1216025"/>
          </a:xfrm>
          <a:prstGeom prst="flowChartDecision">
            <a:avLst/>
          </a:prstGeom>
          <a:solidFill>
            <a:srgbClr val="0099FF"/>
          </a:solidFill>
          <a:ln w="9525">
            <a:solidFill>
              <a:schemeClr val="tx1"/>
            </a:solidFill>
            <a:miter lim="800000"/>
            <a:headEnd/>
            <a:tailEnd/>
          </a:ln>
        </p:spPr>
        <p:txBody>
          <a:bodyPr wrap="none" anchor="ctr"/>
          <a:lstStyle/>
          <a:p>
            <a:pPr algn="ctr"/>
            <a:r>
              <a:rPr lang="en-US" sz="1200" b="1" dirty="0">
                <a:latin typeface="Perpetua"/>
              </a:rPr>
              <a:t>802 LMSC</a:t>
            </a:r>
          </a:p>
          <a:p>
            <a:pPr algn="ctr"/>
            <a:r>
              <a:rPr lang="en-US" sz="1200" b="1" dirty="0">
                <a:latin typeface="Perpetua"/>
              </a:rPr>
              <a:t>Forward to</a:t>
            </a:r>
          </a:p>
          <a:p>
            <a:pPr algn="ctr"/>
            <a:r>
              <a:rPr lang="en-US" sz="1200" b="1" dirty="0">
                <a:latin typeface="Perpetua"/>
              </a:rPr>
              <a:t>RevCom</a:t>
            </a:r>
          </a:p>
        </p:txBody>
      </p:sp>
      <p:sp>
        <p:nvSpPr>
          <p:cNvPr id="33825" name="AutoShape 34"/>
          <p:cNvSpPr>
            <a:spLocks noChangeArrowheads="1"/>
          </p:cNvSpPr>
          <p:nvPr/>
        </p:nvSpPr>
        <p:spPr bwMode="auto">
          <a:xfrm>
            <a:off x="7235826" y="1720851"/>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802.3</a:t>
            </a:r>
          </a:p>
          <a:p>
            <a:pPr algn="ctr"/>
            <a:r>
              <a:rPr lang="en-US" sz="1200" b="1">
                <a:latin typeface="Perpetua"/>
              </a:rPr>
              <a:t>Forward to</a:t>
            </a:r>
          </a:p>
          <a:p>
            <a:pPr algn="ctr"/>
            <a:r>
              <a:rPr lang="en-US" sz="1200" b="1">
                <a:latin typeface="Perpetua"/>
              </a:rPr>
              <a:t>RevCom</a:t>
            </a:r>
          </a:p>
        </p:txBody>
      </p:sp>
      <p:sp>
        <p:nvSpPr>
          <p:cNvPr id="33826" name="Text Box 35"/>
          <p:cNvSpPr txBox="1">
            <a:spLocks noChangeArrowheads="1"/>
          </p:cNvSpPr>
          <p:nvPr/>
        </p:nvSpPr>
        <p:spPr bwMode="auto">
          <a:xfrm>
            <a:off x="4572000" y="3854451"/>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27" name="AutoShape 36"/>
          <p:cNvSpPr>
            <a:spLocks noChangeArrowheads="1"/>
          </p:cNvSpPr>
          <p:nvPr/>
        </p:nvSpPr>
        <p:spPr bwMode="auto">
          <a:xfrm>
            <a:off x="3962400" y="24066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33828" name="Line 37"/>
          <p:cNvSpPr>
            <a:spLocks noChangeShapeType="1"/>
          </p:cNvSpPr>
          <p:nvPr/>
        </p:nvSpPr>
        <p:spPr bwMode="auto">
          <a:xfrm>
            <a:off x="4572000" y="2787650"/>
            <a:ext cx="0" cy="228600"/>
          </a:xfrm>
          <a:prstGeom prst="line">
            <a:avLst/>
          </a:prstGeom>
          <a:noFill/>
          <a:ln w="9525">
            <a:solidFill>
              <a:schemeClr val="tx1"/>
            </a:solidFill>
            <a:round/>
            <a:headEnd/>
            <a:tailEnd type="triangle" w="med" len="med"/>
          </a:ln>
        </p:spPr>
        <p:txBody>
          <a:bodyPr/>
          <a:lstStyle/>
          <a:p>
            <a:endParaRPr lang="en-US"/>
          </a:p>
        </p:txBody>
      </p:sp>
      <p:sp>
        <p:nvSpPr>
          <p:cNvPr id="33829" name="AutoShape 38"/>
          <p:cNvSpPr>
            <a:spLocks noChangeArrowheads="1"/>
          </p:cNvSpPr>
          <p:nvPr/>
        </p:nvSpPr>
        <p:spPr bwMode="auto">
          <a:xfrm>
            <a:off x="3810000" y="3016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33830" name="Line 39"/>
          <p:cNvSpPr>
            <a:spLocks noChangeShapeType="1"/>
          </p:cNvSpPr>
          <p:nvPr/>
        </p:nvSpPr>
        <p:spPr bwMode="auto">
          <a:xfrm>
            <a:off x="4572000" y="3930650"/>
            <a:ext cx="0" cy="228600"/>
          </a:xfrm>
          <a:prstGeom prst="line">
            <a:avLst/>
          </a:prstGeom>
          <a:noFill/>
          <a:ln w="9525">
            <a:solidFill>
              <a:schemeClr val="tx1"/>
            </a:solidFill>
            <a:round/>
            <a:headEnd/>
            <a:tailEnd type="triangle" w="med" len="med"/>
          </a:ln>
        </p:spPr>
        <p:txBody>
          <a:bodyPr/>
          <a:lstStyle/>
          <a:p>
            <a:endParaRPr lang="en-US"/>
          </a:p>
        </p:txBody>
      </p:sp>
      <p:sp>
        <p:nvSpPr>
          <p:cNvPr id="33831" name="AutoShape 40"/>
          <p:cNvSpPr>
            <a:spLocks noChangeArrowheads="1"/>
          </p:cNvSpPr>
          <p:nvPr/>
        </p:nvSpPr>
        <p:spPr bwMode="auto">
          <a:xfrm>
            <a:off x="3810000" y="5302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33832" name="Text Box 41"/>
          <p:cNvSpPr txBox="1">
            <a:spLocks noChangeArrowheads="1"/>
          </p:cNvSpPr>
          <p:nvPr/>
        </p:nvSpPr>
        <p:spPr bwMode="auto">
          <a:xfrm>
            <a:off x="3276600" y="4311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33833" name="Line 42"/>
          <p:cNvSpPr>
            <a:spLocks noChangeShapeType="1"/>
          </p:cNvSpPr>
          <p:nvPr/>
        </p:nvSpPr>
        <p:spPr bwMode="auto">
          <a:xfrm flipH="1">
            <a:off x="2743200" y="4616450"/>
            <a:ext cx="1066800" cy="0"/>
          </a:xfrm>
          <a:prstGeom prst="line">
            <a:avLst/>
          </a:prstGeom>
          <a:noFill/>
          <a:ln w="9525">
            <a:solidFill>
              <a:schemeClr val="tx1"/>
            </a:solidFill>
            <a:round/>
            <a:headEnd/>
            <a:tailEnd type="triangle" w="med" len="med"/>
          </a:ln>
        </p:spPr>
        <p:txBody>
          <a:bodyPr/>
          <a:lstStyle/>
          <a:p>
            <a:endParaRPr lang="en-US"/>
          </a:p>
        </p:txBody>
      </p:sp>
      <p:sp>
        <p:nvSpPr>
          <p:cNvPr id="33834" name="Text Box 43"/>
          <p:cNvSpPr txBox="1">
            <a:spLocks noChangeArrowheads="1"/>
          </p:cNvSpPr>
          <p:nvPr/>
        </p:nvSpPr>
        <p:spPr bwMode="auto">
          <a:xfrm>
            <a:off x="4572000" y="50276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33835" name="Rectangle 44"/>
          <p:cNvSpPr>
            <a:spLocks noGrp="1" noChangeArrowheads="1"/>
          </p:cNvSpPr>
          <p:nvPr>
            <p:ph type="title" idx="4294967295"/>
          </p:nvPr>
        </p:nvSpPr>
        <p:spPr/>
        <p:txBody>
          <a:bodyPr/>
          <a:lstStyle/>
          <a:p>
            <a:pPr eaLnBrk="1" hangingPunct="1"/>
            <a:r>
              <a:rPr lang="en-US" sz="2800" dirty="0"/>
              <a:t>Overview of IEEE 802.3 Standards Process (4/5)- </a:t>
            </a:r>
            <a:br>
              <a:rPr lang="en-US" sz="2800" dirty="0"/>
            </a:br>
            <a:r>
              <a:rPr lang="en-US" sz="2800" dirty="0"/>
              <a:t>IEEE Standards Association (SA) Ballot Phase</a:t>
            </a:r>
          </a:p>
        </p:txBody>
      </p:sp>
      <p:sp>
        <p:nvSpPr>
          <p:cNvPr id="33836" name="Text Box 45"/>
          <p:cNvSpPr txBox="1">
            <a:spLocks noChangeArrowheads="1"/>
          </p:cNvSpPr>
          <p:nvPr/>
        </p:nvSpPr>
        <p:spPr bwMode="auto">
          <a:xfrm>
            <a:off x="6248400" y="5805489"/>
            <a:ext cx="42672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 </a:t>
            </a:r>
          </a:p>
          <a:p>
            <a:pPr marL="457200" indent="-457200">
              <a:spcBef>
                <a:spcPct val="50000"/>
              </a:spcBef>
              <a:tabLst>
                <a:tab pos="457200" algn="l"/>
              </a:tabLst>
            </a:pPr>
            <a:r>
              <a:rPr lang="en-US" sz="1000" dirty="0">
                <a:latin typeface="Perpetua"/>
              </a:rPr>
              <a:t>	See IEEE-SA Standards Board Operations Manual 5.4 for complete description</a:t>
            </a:r>
          </a:p>
        </p:txBody>
      </p:sp>
      <p:sp>
        <p:nvSpPr>
          <p:cNvPr id="33837" name="AutoShape 46"/>
          <p:cNvSpPr>
            <a:spLocks noChangeArrowheads="1"/>
          </p:cNvSpPr>
          <p:nvPr/>
        </p:nvSpPr>
        <p:spPr bwMode="auto">
          <a:xfrm>
            <a:off x="3810000" y="4159250"/>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33838"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Line 12"/>
          <p:cNvSpPr>
            <a:spLocks noChangeShapeType="1"/>
          </p:cNvSpPr>
          <p:nvPr/>
        </p:nvSpPr>
        <p:spPr bwMode="auto">
          <a:xfrm>
            <a:off x="4343400" y="4873625"/>
            <a:ext cx="1752600" cy="0"/>
          </a:xfrm>
          <a:prstGeom prst="line">
            <a:avLst/>
          </a:prstGeom>
          <a:noFill/>
          <a:ln w="9525">
            <a:solidFill>
              <a:schemeClr val="tx1"/>
            </a:solidFill>
            <a:round/>
            <a:headEnd/>
            <a:tailEnd/>
          </a:ln>
        </p:spPr>
        <p:txBody>
          <a:bodyPr/>
          <a:lstStyle/>
          <a:p>
            <a:endParaRPr lang="en-US"/>
          </a:p>
        </p:txBody>
      </p:sp>
      <p:sp>
        <p:nvSpPr>
          <p:cNvPr id="34818" name="AutoShape 15"/>
          <p:cNvSpPr>
            <a:spLocks noChangeArrowheads="1"/>
          </p:cNvSpPr>
          <p:nvPr/>
        </p:nvSpPr>
        <p:spPr bwMode="auto">
          <a:xfrm>
            <a:off x="7848600" y="4035425"/>
            <a:ext cx="1066800" cy="609600"/>
          </a:xfrm>
          <a:prstGeom prst="flowChartDocument">
            <a:avLst/>
          </a:prstGeom>
          <a:solidFill>
            <a:srgbClr val="00FF00"/>
          </a:solidFill>
          <a:ln w="9525">
            <a:solidFill>
              <a:schemeClr val="tx1"/>
            </a:solidFill>
            <a:miter lim="800000"/>
            <a:headEnd/>
            <a:tailEnd/>
          </a:ln>
        </p:spPr>
        <p:txBody>
          <a:bodyPr wrap="none" anchor="ctr"/>
          <a:lstStyle/>
          <a:p>
            <a:pPr algn="ctr"/>
            <a:r>
              <a:rPr lang="en-US" sz="1400" b="1">
                <a:latin typeface="Perpetua"/>
              </a:rPr>
              <a:t>Standard</a:t>
            </a:r>
          </a:p>
        </p:txBody>
      </p:sp>
      <p:sp>
        <p:nvSpPr>
          <p:cNvPr id="34819" name="Line 20"/>
          <p:cNvSpPr>
            <a:spLocks noChangeShapeType="1"/>
          </p:cNvSpPr>
          <p:nvPr/>
        </p:nvSpPr>
        <p:spPr bwMode="auto">
          <a:xfrm flipV="1">
            <a:off x="6096000" y="1597025"/>
            <a:ext cx="0" cy="3276600"/>
          </a:xfrm>
          <a:prstGeom prst="line">
            <a:avLst/>
          </a:prstGeom>
          <a:noFill/>
          <a:ln w="9525">
            <a:solidFill>
              <a:schemeClr val="tx1"/>
            </a:solidFill>
            <a:round/>
            <a:headEnd/>
            <a:tailEnd/>
          </a:ln>
        </p:spPr>
        <p:txBody>
          <a:bodyPr/>
          <a:lstStyle/>
          <a:p>
            <a:endParaRPr lang="en-US"/>
          </a:p>
        </p:txBody>
      </p:sp>
      <p:sp>
        <p:nvSpPr>
          <p:cNvPr id="34820" name="Line 21"/>
          <p:cNvSpPr>
            <a:spLocks noChangeShapeType="1"/>
          </p:cNvSpPr>
          <p:nvPr/>
        </p:nvSpPr>
        <p:spPr bwMode="auto">
          <a:xfrm>
            <a:off x="8382000" y="2587625"/>
            <a:ext cx="0" cy="304800"/>
          </a:xfrm>
          <a:prstGeom prst="line">
            <a:avLst/>
          </a:prstGeom>
          <a:noFill/>
          <a:ln w="9525">
            <a:solidFill>
              <a:schemeClr val="tx1"/>
            </a:solidFill>
            <a:round/>
            <a:headEnd/>
            <a:tailEnd type="triangle" w="med" len="med"/>
          </a:ln>
        </p:spPr>
        <p:txBody>
          <a:bodyPr/>
          <a:lstStyle/>
          <a:p>
            <a:endParaRPr lang="en-US"/>
          </a:p>
        </p:txBody>
      </p:sp>
      <p:sp>
        <p:nvSpPr>
          <p:cNvPr id="34821" name="AutoShape 22"/>
          <p:cNvSpPr>
            <a:spLocks noChangeArrowheads="1"/>
          </p:cNvSpPr>
          <p:nvPr/>
        </p:nvSpPr>
        <p:spPr bwMode="auto">
          <a:xfrm>
            <a:off x="7772400" y="28924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Publication</a:t>
            </a:r>
          </a:p>
          <a:p>
            <a:pPr algn="ctr"/>
            <a:r>
              <a:rPr lang="en-US" sz="1400" b="1">
                <a:latin typeface="Perpetua"/>
              </a:rPr>
              <a:t>Preparation</a:t>
            </a:r>
          </a:p>
        </p:txBody>
      </p:sp>
      <p:sp>
        <p:nvSpPr>
          <p:cNvPr id="34822" name="AutoShape 23"/>
          <p:cNvSpPr>
            <a:spLocks noChangeArrowheads="1"/>
          </p:cNvSpPr>
          <p:nvPr/>
        </p:nvSpPr>
        <p:spPr bwMode="auto">
          <a:xfrm>
            <a:off x="7848600" y="190182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Draft</a:t>
            </a:r>
          </a:p>
        </p:txBody>
      </p:sp>
      <p:sp>
        <p:nvSpPr>
          <p:cNvPr id="34823" name="Line 24"/>
          <p:cNvSpPr>
            <a:spLocks noChangeShapeType="1"/>
          </p:cNvSpPr>
          <p:nvPr/>
        </p:nvSpPr>
        <p:spPr bwMode="auto">
          <a:xfrm>
            <a:off x="8382000" y="3730625"/>
            <a:ext cx="0" cy="304800"/>
          </a:xfrm>
          <a:prstGeom prst="line">
            <a:avLst/>
          </a:prstGeom>
          <a:noFill/>
          <a:ln w="9525">
            <a:solidFill>
              <a:schemeClr val="tx1"/>
            </a:solidFill>
            <a:round/>
            <a:headEnd/>
            <a:tailEnd type="triangle" w="med" len="med"/>
          </a:ln>
        </p:spPr>
        <p:txBody>
          <a:bodyPr/>
          <a:lstStyle/>
          <a:p>
            <a:endParaRPr lang="en-US"/>
          </a:p>
        </p:txBody>
      </p:sp>
      <p:sp>
        <p:nvSpPr>
          <p:cNvPr id="34824" name="Line 25"/>
          <p:cNvSpPr>
            <a:spLocks noChangeShapeType="1"/>
          </p:cNvSpPr>
          <p:nvPr/>
        </p:nvSpPr>
        <p:spPr bwMode="auto">
          <a:xfrm>
            <a:off x="6096000" y="1597025"/>
            <a:ext cx="2286000" cy="0"/>
          </a:xfrm>
          <a:prstGeom prst="line">
            <a:avLst/>
          </a:prstGeom>
          <a:noFill/>
          <a:ln w="9525">
            <a:solidFill>
              <a:schemeClr val="tx1"/>
            </a:solidFill>
            <a:round/>
            <a:headEnd/>
            <a:tailEnd/>
          </a:ln>
        </p:spPr>
        <p:txBody>
          <a:bodyPr/>
          <a:lstStyle/>
          <a:p>
            <a:endParaRPr lang="en-US"/>
          </a:p>
        </p:txBody>
      </p:sp>
      <p:sp>
        <p:nvSpPr>
          <p:cNvPr id="34825" name="Line 26"/>
          <p:cNvSpPr>
            <a:spLocks noChangeShapeType="1"/>
          </p:cNvSpPr>
          <p:nvPr/>
        </p:nvSpPr>
        <p:spPr bwMode="auto">
          <a:xfrm>
            <a:off x="8382000" y="1597025"/>
            <a:ext cx="0" cy="304800"/>
          </a:xfrm>
          <a:prstGeom prst="line">
            <a:avLst/>
          </a:prstGeom>
          <a:noFill/>
          <a:ln w="9525">
            <a:solidFill>
              <a:schemeClr val="tx1"/>
            </a:solidFill>
            <a:round/>
            <a:headEnd/>
            <a:tailEnd type="triangle" w="med" len="med"/>
          </a:ln>
        </p:spPr>
        <p:txBody>
          <a:bodyPr/>
          <a:lstStyle/>
          <a:p>
            <a:endParaRPr lang="en-US"/>
          </a:p>
        </p:txBody>
      </p:sp>
      <p:sp>
        <p:nvSpPr>
          <p:cNvPr id="34826" name="Text Box 27"/>
          <p:cNvSpPr txBox="1">
            <a:spLocks noChangeArrowheads="1"/>
          </p:cNvSpPr>
          <p:nvPr/>
        </p:nvSpPr>
        <p:spPr bwMode="auto">
          <a:xfrm>
            <a:off x="6019800" y="5467351"/>
            <a:ext cx="4343400" cy="396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resubmission for approval.</a:t>
            </a:r>
          </a:p>
        </p:txBody>
      </p:sp>
      <p:sp>
        <p:nvSpPr>
          <p:cNvPr id="34827" name="Rectangle 19"/>
          <p:cNvSpPr>
            <a:spLocks noGrp="1" noChangeArrowheads="1"/>
          </p:cNvSpPr>
          <p:nvPr>
            <p:ph type="title" idx="4294967295"/>
          </p:nvPr>
        </p:nvSpPr>
        <p:spPr/>
        <p:txBody>
          <a:bodyPr/>
          <a:lstStyle/>
          <a:p>
            <a:pPr eaLnBrk="1" hangingPunct="1"/>
            <a:r>
              <a:rPr lang="en-US" sz="2800"/>
              <a:t>Overview of IEEE 802.3 Standards Process (5/5) – </a:t>
            </a:r>
            <a:br>
              <a:rPr lang="en-US" sz="2800"/>
            </a:br>
            <a:r>
              <a:rPr lang="en-US" sz="2800"/>
              <a:t>Final Approvals / Standard Release</a:t>
            </a:r>
          </a:p>
        </p:txBody>
      </p:sp>
      <p:sp>
        <p:nvSpPr>
          <p:cNvPr id="34828" name="Line 3"/>
          <p:cNvSpPr>
            <a:spLocks noChangeShapeType="1"/>
          </p:cNvSpPr>
          <p:nvPr/>
        </p:nvSpPr>
        <p:spPr bwMode="auto">
          <a:xfrm flipH="1">
            <a:off x="3719513" y="2636838"/>
            <a:ext cx="0" cy="576262"/>
          </a:xfrm>
          <a:prstGeom prst="line">
            <a:avLst/>
          </a:prstGeom>
          <a:noFill/>
          <a:ln w="9525">
            <a:solidFill>
              <a:schemeClr val="tx1"/>
            </a:solidFill>
            <a:round/>
            <a:headEnd/>
            <a:tailEnd type="triangle" w="med" len="med"/>
          </a:ln>
        </p:spPr>
        <p:txBody>
          <a:bodyPr/>
          <a:lstStyle/>
          <a:p>
            <a:endParaRPr lang="en-US"/>
          </a:p>
        </p:txBody>
      </p:sp>
      <p:sp>
        <p:nvSpPr>
          <p:cNvPr id="34829" name="AutoShape 2"/>
          <p:cNvSpPr>
            <a:spLocks noChangeArrowheads="1"/>
          </p:cNvSpPr>
          <p:nvPr/>
        </p:nvSpPr>
        <p:spPr bwMode="auto">
          <a:xfrm>
            <a:off x="3124200" y="20542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Review</a:t>
            </a:r>
          </a:p>
        </p:txBody>
      </p:sp>
      <p:sp>
        <p:nvSpPr>
          <p:cNvPr id="34830" name="AutoShape 4"/>
          <p:cNvSpPr>
            <a:spLocks noChangeArrowheads="1"/>
          </p:cNvSpPr>
          <p:nvPr/>
        </p:nvSpPr>
        <p:spPr bwMode="auto">
          <a:xfrm>
            <a:off x="3108325" y="441642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SASB</a:t>
            </a:r>
          </a:p>
          <a:p>
            <a:pPr algn="ctr"/>
            <a:r>
              <a:rPr lang="en-US" sz="1400" b="1">
                <a:latin typeface="Perpetua"/>
              </a:rPr>
              <a:t>Approval</a:t>
            </a:r>
          </a:p>
        </p:txBody>
      </p:sp>
      <p:sp>
        <p:nvSpPr>
          <p:cNvPr id="34831" name="Line 7"/>
          <p:cNvSpPr>
            <a:spLocks noChangeShapeType="1"/>
          </p:cNvSpPr>
          <p:nvPr/>
        </p:nvSpPr>
        <p:spPr bwMode="auto">
          <a:xfrm>
            <a:off x="3719513" y="3860801"/>
            <a:ext cx="0" cy="576263"/>
          </a:xfrm>
          <a:prstGeom prst="line">
            <a:avLst/>
          </a:prstGeom>
          <a:noFill/>
          <a:ln w="9525">
            <a:solidFill>
              <a:schemeClr val="tx1"/>
            </a:solidFill>
            <a:round/>
            <a:headEnd/>
            <a:tailEnd type="triangle" w="med" len="med"/>
          </a:ln>
        </p:spPr>
        <p:txBody>
          <a:bodyPr/>
          <a:lstStyle/>
          <a:p>
            <a:endParaRPr lang="en-US"/>
          </a:p>
        </p:txBody>
      </p:sp>
      <p:sp>
        <p:nvSpPr>
          <p:cNvPr id="34832" name="Line 10"/>
          <p:cNvSpPr>
            <a:spLocks noChangeShapeType="1"/>
          </p:cNvSpPr>
          <p:nvPr/>
        </p:nvSpPr>
        <p:spPr bwMode="auto">
          <a:xfrm>
            <a:off x="3717925" y="5330825"/>
            <a:ext cx="0" cy="304800"/>
          </a:xfrm>
          <a:prstGeom prst="line">
            <a:avLst/>
          </a:prstGeom>
          <a:noFill/>
          <a:ln w="9525">
            <a:solidFill>
              <a:schemeClr val="tx1"/>
            </a:solidFill>
            <a:round/>
            <a:headEnd/>
            <a:tailEnd type="triangle" w="med" len="med"/>
          </a:ln>
        </p:spPr>
        <p:txBody>
          <a:bodyPr/>
          <a:lstStyle/>
          <a:p>
            <a:endParaRPr lang="en-US"/>
          </a:p>
        </p:txBody>
      </p:sp>
      <p:sp>
        <p:nvSpPr>
          <p:cNvPr id="34833" name="Text Box 11"/>
          <p:cNvSpPr txBox="1">
            <a:spLocks noChangeArrowheads="1"/>
          </p:cNvSpPr>
          <p:nvPr/>
        </p:nvSpPr>
        <p:spPr bwMode="auto">
          <a:xfrm>
            <a:off x="3717925" y="525462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34834" name="Text Box 14"/>
          <p:cNvSpPr txBox="1">
            <a:spLocks noChangeArrowheads="1"/>
          </p:cNvSpPr>
          <p:nvPr/>
        </p:nvSpPr>
        <p:spPr bwMode="auto">
          <a:xfrm>
            <a:off x="4360864" y="456882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34835" name="AutoShape 16"/>
          <p:cNvSpPr>
            <a:spLocks noChangeArrowheads="1"/>
          </p:cNvSpPr>
          <p:nvPr/>
        </p:nvSpPr>
        <p:spPr bwMode="auto">
          <a:xfrm>
            <a:off x="3260725" y="56356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34836" name="AutoShape 17"/>
          <p:cNvSpPr>
            <a:spLocks noChangeArrowheads="1"/>
          </p:cNvSpPr>
          <p:nvPr/>
        </p:nvSpPr>
        <p:spPr bwMode="auto">
          <a:xfrm>
            <a:off x="3575050" y="1444625"/>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400" b="1">
                <a:latin typeface="Perpetua"/>
              </a:rPr>
              <a:t>C</a:t>
            </a:r>
          </a:p>
        </p:txBody>
      </p:sp>
      <p:sp>
        <p:nvSpPr>
          <p:cNvPr id="34837" name="Line 18"/>
          <p:cNvSpPr>
            <a:spLocks noChangeShapeType="1"/>
          </p:cNvSpPr>
          <p:nvPr/>
        </p:nvSpPr>
        <p:spPr bwMode="auto">
          <a:xfrm>
            <a:off x="3727450" y="1749425"/>
            <a:ext cx="0" cy="304800"/>
          </a:xfrm>
          <a:prstGeom prst="line">
            <a:avLst/>
          </a:prstGeom>
          <a:noFill/>
          <a:ln w="9525">
            <a:solidFill>
              <a:schemeClr val="tx1"/>
            </a:solidFill>
            <a:round/>
            <a:headEnd/>
            <a:tailEnd type="triangle" w="med" len="med"/>
          </a:ln>
        </p:spPr>
        <p:txBody>
          <a:bodyPr/>
          <a:lstStyle/>
          <a:p>
            <a:endParaRPr lang="en-US"/>
          </a:p>
        </p:txBody>
      </p:sp>
      <p:sp>
        <p:nvSpPr>
          <p:cNvPr id="34838" name="AutoShape 2"/>
          <p:cNvSpPr>
            <a:spLocks noChangeArrowheads="1"/>
          </p:cNvSpPr>
          <p:nvPr/>
        </p:nvSpPr>
        <p:spPr bwMode="auto">
          <a:xfrm>
            <a:off x="2927351" y="3213101"/>
            <a:ext cx="1584325" cy="758825"/>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recommendation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dirty="0"/>
              <a:t>The Study Group</a:t>
            </a:r>
          </a:p>
        </p:txBody>
      </p:sp>
      <p:sp>
        <p:nvSpPr>
          <p:cNvPr id="35842" name="Content Placeholder 1"/>
          <p:cNvSpPr>
            <a:spLocks noGrp="1"/>
          </p:cNvSpPr>
          <p:nvPr>
            <p:ph type="body" idx="4294967295"/>
          </p:nvPr>
        </p:nvSpPr>
        <p:spPr/>
        <p:txBody>
          <a:bodyPr/>
          <a:lstStyle/>
          <a:p>
            <a:pPr marL="341313" indent="-341313" eaLnBrk="1" hangingPunct="1">
              <a:lnSpc>
                <a:spcPct val="110000"/>
              </a:lnSpc>
              <a:spcBef>
                <a:spcPct val="0"/>
              </a:spcBef>
            </a:pPr>
            <a:r>
              <a:rPr lang="en-US" sz="2000" dirty="0"/>
              <a:t>Normal function is to draft a complete PAR and Five Criteria</a:t>
            </a:r>
          </a:p>
          <a:p>
            <a:pPr marL="341313" indent="-341313" eaLnBrk="1" hangingPunct="1">
              <a:lnSpc>
                <a:spcPct val="110000"/>
              </a:lnSpc>
              <a:spcBef>
                <a:spcPct val="0"/>
              </a:spcBef>
            </a:pPr>
            <a:r>
              <a:rPr lang="en-US" sz="2000" dirty="0"/>
              <a:t>Provide a plenary week tutorial to the IEEE 802 LMSC if needed</a:t>
            </a:r>
          </a:p>
          <a:p>
            <a:pPr marL="741363" lvl="1" indent="-341313" eaLnBrk="1" hangingPunct="1">
              <a:lnSpc>
                <a:spcPct val="110000"/>
              </a:lnSpc>
              <a:spcBef>
                <a:spcPct val="0"/>
              </a:spcBef>
            </a:pPr>
            <a:r>
              <a:rPr lang="en-US" sz="2000" dirty="0"/>
              <a:t>Recommended for </a:t>
            </a:r>
            <a:r>
              <a:rPr lang="en-GB" sz="2000" dirty="0"/>
              <a:t>major new </a:t>
            </a:r>
            <a:r>
              <a:rPr lang="en-GB" sz="2000"/>
              <a:t>work items</a:t>
            </a:r>
            <a:endParaRPr lang="en-US" sz="2000" dirty="0"/>
          </a:p>
          <a:p>
            <a:pPr marL="341313" indent="-341313" eaLnBrk="1" hangingPunct="1">
              <a:lnSpc>
                <a:spcPct val="110000"/>
              </a:lnSpc>
              <a:spcBef>
                <a:spcPct val="0"/>
              </a:spcBef>
            </a:pPr>
            <a:r>
              <a:rPr lang="en-US" sz="2000" dirty="0"/>
              <a:t>Gain approval at the IEEE 802.3 WG, IEEE 802 LMSC, IEEE-SA NesCom and IEEE-SA Standards Board.</a:t>
            </a:r>
          </a:p>
          <a:p>
            <a:pPr marL="341313" indent="-341313" eaLnBrk="1" hangingPunct="1">
              <a:lnSpc>
                <a:spcPct val="90000"/>
              </a:lnSpc>
            </a:pPr>
            <a:r>
              <a:rPr lang="en-US" sz="2000" dirty="0"/>
              <a:t>SG only exists for 6 months </a:t>
            </a:r>
          </a:p>
          <a:p>
            <a:pPr marL="741363" lvl="1" indent="-341313" eaLnBrk="1" hangingPunct="1">
              <a:lnSpc>
                <a:spcPct val="110000"/>
              </a:lnSpc>
              <a:spcBef>
                <a:spcPct val="0"/>
              </a:spcBef>
            </a:pPr>
            <a:r>
              <a:rPr lang="en-US" sz="2000" dirty="0"/>
              <a:t>Extensions can be requested</a:t>
            </a:r>
          </a:p>
          <a:p>
            <a:pPr marL="741363" lvl="1" indent="-341313" eaLnBrk="1" hangingPunct="1">
              <a:lnSpc>
                <a:spcPct val="110000"/>
              </a:lnSpc>
              <a:spcBef>
                <a:spcPct val="0"/>
              </a:spcBef>
            </a:pPr>
            <a:r>
              <a:rPr lang="en-US" sz="2000" dirty="0"/>
              <a:t>Voted on by IEEE 802.3</a:t>
            </a:r>
          </a:p>
          <a:p>
            <a:pPr marL="741363" lvl="1" indent="-341313" eaLnBrk="1" hangingPunct="1">
              <a:lnSpc>
                <a:spcPct val="110000"/>
              </a:lnSpc>
              <a:spcBef>
                <a:spcPct val="0"/>
              </a:spcBef>
            </a:pPr>
            <a:r>
              <a:rPr lang="en-US" sz="2000" dirty="0"/>
              <a:t>Ratified by IEEE 802 LMSC</a:t>
            </a:r>
          </a:p>
          <a:p>
            <a:pPr marL="341313" indent="-341313" eaLnBrk="1" hangingPunct="1">
              <a:lnSpc>
                <a:spcPct val="90000"/>
              </a:lnSpc>
            </a:pPr>
            <a:r>
              <a:rPr lang="en-US" sz="2000" dirty="0"/>
              <a:t>Development of Objectives helps set the goals for the Task Force</a:t>
            </a:r>
          </a:p>
          <a:p>
            <a:pPr marL="341313" indent="-341313" eaLnBrk="1" hangingPunct="1">
              <a:lnSpc>
                <a:spcPct val="90000"/>
              </a:lnSpc>
            </a:pPr>
            <a:r>
              <a:rPr lang="en-US" sz="2000" dirty="0"/>
              <a:t>Consensus required to move forward</a:t>
            </a:r>
          </a:p>
          <a:p>
            <a:pPr marL="341313" indent="-341313" eaLnBrk="1" hangingPunct="1">
              <a:lnSpc>
                <a:spcPct val="90000"/>
              </a:lnSpc>
            </a:pPr>
            <a:endParaRPr lang="en-US" sz="2000" dirty="0"/>
          </a:p>
          <a:p>
            <a:pPr marL="341313" indent="-341313" eaLnBrk="1" hangingPunct="1">
              <a:lnSpc>
                <a:spcPct val="90000"/>
              </a:lnSpc>
            </a:pPr>
            <a:r>
              <a:rPr lang="en-US" sz="2000" dirty="0"/>
              <a:t>Not a goal – choosing a solution.</a:t>
            </a:r>
          </a:p>
          <a:p>
            <a:pPr marL="341313" indent="-341313" eaLnBrk="1" hangingPunct="1">
              <a:lnSpc>
                <a:spcPct val="80000"/>
              </a:lnSpc>
            </a:pPr>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2"/>
          <p:cNvSpPr>
            <a:spLocks noGrp="1"/>
          </p:cNvSpPr>
          <p:nvPr>
            <p:ph type="title" idx="4294967295"/>
          </p:nvPr>
        </p:nvSpPr>
        <p:spPr>
          <a:xfrm>
            <a:off x="1981200" y="476251"/>
            <a:ext cx="8229600" cy="792163"/>
          </a:xfrm>
        </p:spPr>
        <p:txBody>
          <a:bodyPr vert="horz" wrap="square" lIns="91440" tIns="45720" rIns="91440" bIns="91440" numCol="1" anchor="b" anchorCtr="0" compatLnSpc="1">
            <a:prstTxWarp prst="textNoShape">
              <a:avLst/>
            </a:prstTxWarp>
          </a:bodyPr>
          <a:lstStyle/>
          <a:p>
            <a:pPr eaLnBrk="1" hangingPunct="1"/>
            <a:r>
              <a:rPr lang="en-US" sz="3200"/>
              <a:t>Request for Formation of Study Group</a:t>
            </a:r>
            <a:br>
              <a:rPr lang="en-US" sz="3200"/>
            </a:br>
            <a:r>
              <a:rPr lang="en-US" sz="3200"/>
              <a:t>(as per xx Plenary Motion)</a:t>
            </a:r>
          </a:p>
        </p:txBody>
      </p:sp>
      <p:sp>
        <p:nvSpPr>
          <p:cNvPr id="36866" name="Rectangle 7"/>
          <p:cNvSpPr>
            <a:spLocks noGrp="1" noChangeArrowheads="1"/>
          </p:cNvSpPr>
          <p:nvPr>
            <p:ph type="body" idx="4294967295"/>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Liaisons and Communications</a:t>
            </a:r>
          </a:p>
        </p:txBody>
      </p:sp>
      <p:sp>
        <p:nvSpPr>
          <p:cNvPr id="37890" name="Rectangle 7"/>
          <p:cNvSpPr>
            <a:spLocks noGrp="1" noChangeArrowheads="1"/>
          </p:cNvSpPr>
          <p:nvPr>
            <p:ph type="body" idx="4294967295"/>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Action Items</a:t>
            </a:r>
          </a:p>
        </p:txBody>
      </p:sp>
      <p:sp>
        <p:nvSpPr>
          <p:cNvPr id="38914" name="Rectangle 6"/>
          <p:cNvSpPr>
            <a:spLocks noGrp="1" noChangeArrowheads="1"/>
          </p:cNvSpPr>
          <p:nvPr>
            <p:ph type="body" idx="4294967295"/>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5" descr="j0296192[1]"/>
          <p:cNvPicPr>
            <a:picLocks noChangeAspect="1" noChangeArrowheads="1"/>
          </p:cNvPicPr>
          <p:nvPr/>
        </p:nvPicPr>
        <p:blipFill>
          <a:blip r:embed="rId2"/>
          <a:srcRect/>
          <a:stretch>
            <a:fillRect/>
          </a:stretch>
        </p:blipFill>
        <p:spPr bwMode="auto">
          <a:xfrm flipH="1">
            <a:off x="5663952" y="1628800"/>
            <a:ext cx="908452" cy="1585050"/>
          </a:xfrm>
          <a:prstGeom prst="rect">
            <a:avLst/>
          </a:prstGeom>
          <a:noFill/>
          <a:ln w="9525">
            <a:noFill/>
            <a:miter lim="800000"/>
            <a:headEnd/>
            <a:tailEnd/>
          </a:ln>
        </p:spPr>
      </p:pic>
      <p:sp>
        <p:nvSpPr>
          <p:cNvPr id="30722" name="Rectangle 7"/>
          <p:cNvSpPr>
            <a:spLocks noChangeArrowheads="1"/>
          </p:cNvSpPr>
          <p:nvPr/>
        </p:nvSpPr>
        <p:spPr bwMode="auto">
          <a:xfrm>
            <a:off x="5663952" y="1556793"/>
            <a:ext cx="576064" cy="584775"/>
          </a:xfrm>
          <a:prstGeom prst="rect">
            <a:avLst/>
          </a:prstGeom>
          <a:noFill/>
          <a:ln w="9525">
            <a:noFill/>
            <a:miter lim="800000"/>
            <a:headEnd/>
            <a:tailEnd/>
          </a:ln>
        </p:spPr>
        <p:txBody>
          <a:bodyPr wrap="square">
            <a:spAutoFit/>
          </a:bodyPr>
          <a:lstStyle/>
          <a:p>
            <a:r>
              <a:rPr lang="en-US" sz="3200" b="1">
                <a:latin typeface="Times New Roman" pitchFamily="18" charset="0"/>
                <a:sym typeface="Wingdings" pitchFamily="2" charset="2"/>
              </a:rPr>
              <a:t></a:t>
            </a:r>
          </a:p>
        </p:txBody>
      </p:sp>
      <p:sp>
        <p:nvSpPr>
          <p:cNvPr id="30723" name="Rectangle 9"/>
          <p:cNvSpPr>
            <a:spLocks noChangeArrowheads="1"/>
          </p:cNvSpPr>
          <p:nvPr/>
        </p:nvSpPr>
        <p:spPr bwMode="auto">
          <a:xfrm>
            <a:off x="4799857" y="692697"/>
            <a:ext cx="2749471" cy="3170099"/>
          </a:xfrm>
          <a:prstGeom prst="rect">
            <a:avLst/>
          </a:prstGeom>
          <a:noFill/>
          <a:ln w="9525">
            <a:noFill/>
            <a:miter lim="800000"/>
            <a:headEnd/>
            <a:tailEnd/>
          </a:ln>
        </p:spPr>
        <p:txBody>
          <a:bodyPr wrap="none">
            <a:spAutoFit/>
          </a:bodyPr>
          <a:lstStyle/>
          <a:p>
            <a:r>
              <a:rPr lang="en-US" sz="20000" dirty="0">
                <a:solidFill>
                  <a:srgbClr val="FF0000"/>
                </a:solidFill>
                <a:latin typeface="Times New Roman" pitchFamily="18" charset="0"/>
                <a:sym typeface="Webdings" pitchFamily="18" charset="2"/>
              </a:rPr>
              <a:t></a:t>
            </a:r>
          </a:p>
        </p:txBody>
      </p:sp>
      <p:pic>
        <p:nvPicPr>
          <p:cNvPr id="30724" name="Picture 6" descr="HH00090_[1]"/>
          <p:cNvPicPr>
            <a:picLocks noChangeAspect="1" noChangeArrowheads="1"/>
          </p:cNvPicPr>
          <p:nvPr/>
        </p:nvPicPr>
        <p:blipFill>
          <a:blip r:embed="rId3"/>
          <a:srcRect/>
          <a:stretch>
            <a:fillRect/>
          </a:stretch>
        </p:blipFill>
        <p:spPr bwMode="auto">
          <a:xfrm>
            <a:off x="2711624" y="1916833"/>
            <a:ext cx="1420558" cy="948817"/>
          </a:xfrm>
          <a:prstGeom prst="rect">
            <a:avLst/>
          </a:prstGeom>
          <a:noFill/>
          <a:ln w="9525">
            <a:noFill/>
            <a:miter lim="800000"/>
            <a:headEnd/>
            <a:tailEnd/>
          </a:ln>
        </p:spPr>
      </p:pic>
      <p:sp>
        <p:nvSpPr>
          <p:cNvPr id="30726" name="Rectangle 7"/>
          <p:cNvSpPr>
            <a:spLocks noGrp="1" noChangeArrowheads="1"/>
          </p:cNvSpPr>
          <p:nvPr>
            <p:ph type="title"/>
          </p:nvPr>
        </p:nvSpPr>
        <p:spPr/>
        <p:txBody>
          <a:bodyPr/>
          <a:lstStyle/>
          <a:p>
            <a:pPr eaLnBrk="1" hangingPunct="1"/>
            <a:r>
              <a:rPr lang="en-US" dirty="0"/>
              <a:t>Study Group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645023"/>
            <a:ext cx="10972800" cy="2808313"/>
          </a:xfrm>
        </p:spPr>
        <p:txBody>
          <a:bodyPr/>
          <a:lstStyle/>
          <a:p>
            <a:pPr>
              <a:lnSpc>
                <a:spcPct val="80000"/>
              </a:lnSpc>
            </a:pPr>
            <a:r>
              <a:rPr lang="en-US" sz="1800" dirty="0">
                <a:sym typeface="Webdings" pitchFamily="18" charset="2"/>
              </a:rPr>
              <a:t>An officer is permitted to make an audio or slideshow recording of this meeting exclusively for the purpose of generating minutes which shall not be copied or distributed. </a:t>
            </a:r>
            <a:r>
              <a:rPr lang="en-US" sz="1800" b="1" dirty="0">
                <a:sym typeface="Webdings" pitchFamily="18" charset="2"/>
              </a:rPr>
              <a:t>IEEE 802.3 meetings do not use this option. </a:t>
            </a:r>
            <a:r>
              <a:rPr lang="en-US" sz="1800" dirty="0">
                <a:sym typeface="Webdings" pitchFamily="18" charset="2"/>
              </a:rPr>
              <a:t>Recording of the proceedings by any other participant or observer, in part or in whole, via any means, is prohibited.</a:t>
            </a:r>
            <a:r>
              <a:rPr lang="en-GB" sz="1800" dirty="0">
                <a:sym typeface="Webdings" pitchFamily="18" charset="2"/>
              </a:rPr>
              <a:t> (January 2020 IEEE-SA Standards Board Ops Manual 5.3.3.2)</a:t>
            </a:r>
          </a:p>
          <a:p>
            <a:pPr>
              <a:lnSpc>
                <a:spcPct val="80000"/>
              </a:lnSpc>
            </a:pPr>
            <a:r>
              <a:rPr lang="en-GB" sz="1800" dirty="0">
                <a:sym typeface="Webdings" pitchFamily="18" charset="2"/>
              </a:rPr>
              <a:t>Press (i.e., anyone reporting publicly on this meeting) are to announce their presence (January 2020 IEEE-SA Standards Board Ops Manual 5.3.3.3)</a:t>
            </a:r>
          </a:p>
          <a:p>
            <a:pPr>
              <a:lnSpc>
                <a:spcPct val="80000"/>
              </a:lnSpc>
            </a:pPr>
            <a:r>
              <a:rPr lang="en-US" sz="1800" dirty="0">
                <a:sym typeface="Webdings" pitchFamily="18" charset="2"/>
              </a:rPr>
              <a:t>Cell phone ringers off</a:t>
            </a:r>
          </a:p>
          <a:p>
            <a:pPr>
              <a:lnSpc>
                <a:spcPct val="80000"/>
              </a:lnSpc>
            </a:pPr>
            <a:r>
              <a:rPr lang="en-US" sz="1800" dirty="0">
                <a:sym typeface="Webdings" pitchFamily="18" charset="2"/>
              </a:rPr>
              <a:t>Wear your badges at all times in meeting areas</a:t>
            </a:r>
          </a:p>
          <a:p>
            <a:pPr lvl="1">
              <a:lnSpc>
                <a:spcPct val="80000"/>
              </a:lnSpc>
            </a:pPr>
            <a:r>
              <a:rPr lang="en-US" sz="1000" dirty="0">
                <a:sym typeface="Webdings" pitchFamily="18" charset="2"/>
              </a:rPr>
              <a:t>Help the hotel security staff improve the general security of the meeting rooms</a:t>
            </a:r>
          </a:p>
          <a:p>
            <a:pPr lvl="1">
              <a:lnSpc>
                <a:spcPct val="80000"/>
              </a:lnSpc>
            </a:pPr>
            <a:r>
              <a:rPr lang="en-US" sz="1000" b="1" dirty="0">
                <a:solidFill>
                  <a:srgbClr val="FF0000"/>
                </a:solidFill>
                <a:sym typeface="Webdings" pitchFamily="18" charset="2"/>
              </a:rPr>
              <a:t>PCs HAVE BEEN STOLEN</a:t>
            </a:r>
            <a:r>
              <a:rPr lang="en-US" sz="1000" dirty="0">
                <a:sym typeface="Webdings" pitchFamily="18" charset="2"/>
              </a:rPr>
              <a:t> at previous meetings</a:t>
            </a:r>
          </a:p>
          <a:p>
            <a:pPr lvl="1">
              <a:lnSpc>
                <a:spcPct val="80000"/>
              </a:lnSpc>
            </a:pPr>
            <a:r>
              <a:rPr lang="en-US" sz="1000" b="1" dirty="0">
                <a:solidFill>
                  <a:srgbClr val="FF0000"/>
                </a:solidFill>
                <a:sym typeface="Webdings" pitchFamily="18" charset="2"/>
              </a:rPr>
              <a:t>DO NOT</a:t>
            </a:r>
            <a:r>
              <a:rPr lang="en-US" sz="1000" dirty="0">
                <a:sym typeface="Webdings" pitchFamily="18" charset="2"/>
              </a:rPr>
              <a:t> assume that meeting areas are secure</a:t>
            </a:r>
          </a:p>
          <a:p>
            <a:pPr>
              <a:lnSpc>
                <a:spcPct val="80000"/>
              </a:lnSpc>
            </a:pPr>
            <a:r>
              <a:rPr lang="en-US" sz="1800" dirty="0">
                <a:sym typeface="Webdings" pitchFamily="18" charset="2"/>
              </a:rPr>
              <a:t>Please observe proper decorum in meetings</a:t>
            </a:r>
          </a:p>
        </p:txBody>
      </p:sp>
      <p:pic>
        <p:nvPicPr>
          <p:cNvPr id="30728" name="Picture 4" descr="j0307829[1]"/>
          <p:cNvPicPr>
            <a:picLocks noChangeAspect="1" noChangeArrowheads="1"/>
          </p:cNvPicPr>
          <p:nvPr/>
        </p:nvPicPr>
        <p:blipFill>
          <a:blip r:embed="rId4"/>
          <a:srcRect/>
          <a:stretch>
            <a:fillRect/>
          </a:stretch>
        </p:blipFill>
        <p:spPr bwMode="auto">
          <a:xfrm flipH="1">
            <a:off x="7968208" y="1844824"/>
            <a:ext cx="1352646" cy="1212342"/>
          </a:xfrm>
          <a:prstGeom prst="rect">
            <a:avLst/>
          </a:prstGeom>
          <a:noFill/>
          <a:ln w="9525">
            <a:noFill/>
            <a:miter lim="800000"/>
            <a:headEnd/>
            <a:tailEnd/>
          </a:ln>
        </p:spPr>
      </p:pic>
      <p:sp>
        <p:nvSpPr>
          <p:cNvPr id="13" name="Rectangle 9">
            <a:extLst>
              <a:ext uri="{FF2B5EF4-FFF2-40B4-BE49-F238E27FC236}">
                <a16:creationId xmlns:a16="http://schemas.microsoft.com/office/drawing/2014/main" id="{FC6CA9FC-3E24-4939-B4BC-8D5C939F3429}"/>
              </a:ext>
            </a:extLst>
          </p:cNvPr>
          <p:cNvSpPr>
            <a:spLocks noChangeArrowheads="1"/>
          </p:cNvSpPr>
          <p:nvPr/>
        </p:nvSpPr>
        <p:spPr bwMode="auto">
          <a:xfrm>
            <a:off x="2063553" y="692697"/>
            <a:ext cx="2749471" cy="3170099"/>
          </a:xfrm>
          <a:prstGeom prst="rect">
            <a:avLst/>
          </a:prstGeom>
          <a:noFill/>
          <a:ln w="9525">
            <a:noFill/>
            <a:miter lim="800000"/>
            <a:headEnd/>
            <a:tailEnd/>
          </a:ln>
        </p:spPr>
        <p:txBody>
          <a:bodyPr wrap="none">
            <a:spAutoFit/>
          </a:bodyPr>
          <a:lstStyle/>
          <a:p>
            <a:r>
              <a:rPr lang="en-US" sz="20000" dirty="0">
                <a:solidFill>
                  <a:srgbClr val="FF0000"/>
                </a:solidFill>
                <a:latin typeface="Times New Roman" pitchFamily="18" charset="0"/>
                <a:sym typeface="Webdings" pitchFamily="18" charset="2"/>
              </a:rPr>
              <a:t></a:t>
            </a:r>
          </a:p>
        </p:txBody>
      </p:sp>
      <p:sp>
        <p:nvSpPr>
          <p:cNvPr id="14" name="Rectangle 9">
            <a:extLst>
              <a:ext uri="{FF2B5EF4-FFF2-40B4-BE49-F238E27FC236}">
                <a16:creationId xmlns:a16="http://schemas.microsoft.com/office/drawing/2014/main" id="{1575BD9E-2234-450D-9CFC-A161FCACC756}"/>
              </a:ext>
            </a:extLst>
          </p:cNvPr>
          <p:cNvSpPr>
            <a:spLocks noChangeArrowheads="1"/>
          </p:cNvSpPr>
          <p:nvPr/>
        </p:nvSpPr>
        <p:spPr bwMode="auto">
          <a:xfrm>
            <a:off x="7320137" y="692697"/>
            <a:ext cx="2749471" cy="3170099"/>
          </a:xfrm>
          <a:prstGeom prst="rect">
            <a:avLst/>
          </a:prstGeom>
          <a:noFill/>
          <a:ln w="9525">
            <a:noFill/>
            <a:miter lim="800000"/>
            <a:headEnd/>
            <a:tailEnd/>
          </a:ln>
        </p:spPr>
        <p:txBody>
          <a:bodyPr wrap="none">
            <a:spAutoFit/>
          </a:bodyPr>
          <a:lstStyle/>
          <a:p>
            <a:r>
              <a:rPr lang="en-US" sz="20000" dirty="0">
                <a:solidFill>
                  <a:srgbClr val="FF0000"/>
                </a:solidFill>
                <a:latin typeface="Times New Roman" pitchFamily="18" charset="0"/>
                <a:sym typeface="Webdings" pitchFamily="18" charset="2"/>
              </a:rPr>
              <a:t></a:t>
            </a:r>
          </a:p>
        </p:txBody>
      </p:sp>
    </p:spTree>
    <p:extLst>
      <p:ext uri="{BB962C8B-B14F-4D97-AF65-F5344CB8AC3E}">
        <p14:creationId xmlns:p14="http://schemas.microsoft.com/office/powerpoint/2010/main" val="3500440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Attendance</a:t>
            </a:r>
          </a:p>
        </p:txBody>
      </p:sp>
      <p:sp>
        <p:nvSpPr>
          <p:cNvPr id="2" name="Content Placeholder 1">
            <a:extLst>
              <a:ext uri="{FF2B5EF4-FFF2-40B4-BE49-F238E27FC236}">
                <a16:creationId xmlns:a16="http://schemas.microsoft.com/office/drawing/2014/main" id="{15B38C02-C1ED-477D-BCED-3BF3C25B41EE}"/>
              </a:ext>
            </a:extLst>
          </p:cNvPr>
          <p:cNvSpPr>
            <a:spLocks noGrp="1"/>
          </p:cNvSpPr>
          <p:nvPr>
            <p:ph idx="1"/>
          </p:nvPr>
        </p:nvSpPr>
        <p:spPr/>
        <p:txBody>
          <a:bodyPr/>
          <a:lstStyle/>
          <a:p>
            <a:pPr eaLnBrk="1" hangingPunct="1"/>
            <a:r>
              <a:rPr lang="en-US" sz="2800" dirty="0"/>
              <a:t>Tutorial Material on attendance tool</a:t>
            </a:r>
          </a:p>
          <a:p>
            <a:pPr lvl="1" eaLnBrk="1" hangingPunct="1"/>
            <a:r>
              <a:rPr lang="en-US" sz="2400" u="sng" dirty="0">
                <a:hlinkClick r:id="rId2"/>
              </a:rPr>
              <a:t>http://ieee802.org/3/minutes/attendance_procedures.pdf</a:t>
            </a:r>
            <a:endParaRPr lang="en-US" sz="2400" dirty="0"/>
          </a:p>
          <a:p>
            <a:pPr lvl="1" eaLnBrk="1" hangingPunct="1"/>
            <a:endParaRPr lang="en-US" sz="2400" dirty="0"/>
          </a:p>
          <a:p>
            <a:pPr eaLnBrk="1" hangingPunct="1"/>
            <a:r>
              <a:rPr lang="en-US" sz="2800" dirty="0"/>
              <a:t>Access details</a:t>
            </a:r>
          </a:p>
          <a:p>
            <a:pPr lvl="1" eaLnBrk="1" hangingPunct="1"/>
            <a:r>
              <a:rPr lang="en-US" sz="2400" dirty="0"/>
              <a:t>URL: </a:t>
            </a:r>
            <a:r>
              <a:rPr lang="en-US" sz="2400" dirty="0">
                <a:hlinkClick r:id="rId3"/>
              </a:rPr>
              <a:t>http://imat.ieee.org/</a:t>
            </a:r>
            <a:r>
              <a:rPr lang="en-US" sz="2400" dirty="0"/>
              <a:t> </a:t>
            </a:r>
          </a:p>
          <a:p>
            <a:pPr lvl="1" eaLnBrk="1" hangingPunct="1"/>
            <a:r>
              <a:rPr lang="en-US" sz="2400" dirty="0"/>
              <a:t>(For interim) Password will be provided</a:t>
            </a:r>
          </a:p>
        </p:txBody>
      </p:sp>
      <p:sp>
        <p:nvSpPr>
          <p:cNvPr id="5" name="Text Box 4"/>
          <p:cNvSpPr txBox="1">
            <a:spLocks noChangeArrowheads="1"/>
          </p:cNvSpPr>
          <p:nvPr/>
        </p:nvSpPr>
        <p:spPr bwMode="auto">
          <a:xfrm>
            <a:off x="3935761" y="4581129"/>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dirty="0"/>
              <a:t>Note: Ensure that password does not appear in version of slides posted on public web site.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Presentations</a:t>
            </a:r>
          </a:p>
        </p:txBody>
      </p:sp>
      <p:sp>
        <p:nvSpPr>
          <p:cNvPr id="40962" name="Rectangle 7"/>
          <p:cNvSpPr>
            <a:spLocks noGrp="1" noChangeArrowheads="1"/>
          </p:cNvSpPr>
          <p:nvPr>
            <p:ph idx="4294967295"/>
          </p:nvPr>
        </p:nvSpPr>
        <p:spPr/>
        <p:txBody>
          <a:bodyPr/>
          <a:lstStyle/>
          <a:p>
            <a:endParaRPr lang="en-GB"/>
          </a:p>
        </p:txBody>
      </p:sp>
      <p:sp>
        <p:nvSpPr>
          <p:cNvPr id="40963" name="Rectangle 6"/>
          <p:cNvSpPr>
            <a:spLocks noChangeArrowheads="1"/>
          </p:cNvSpPr>
          <p:nvPr/>
        </p:nvSpPr>
        <p:spPr bwMode="auto">
          <a:xfrm>
            <a:off x="1524000" y="6261100"/>
            <a:ext cx="9144000" cy="336550"/>
          </a:xfrm>
          <a:prstGeom prst="rect">
            <a:avLst/>
          </a:prstGeom>
          <a:noFill/>
          <a:ln w="9525">
            <a:noFill/>
            <a:miter lim="800000"/>
            <a:headEnd/>
            <a:tailEnd/>
          </a:ln>
        </p:spPr>
        <p:txBody>
          <a:bodyPr>
            <a:spAutoFit/>
          </a:bodyPr>
          <a:lstStyle/>
          <a:p>
            <a:pPr algn="ctr"/>
            <a:r>
              <a:rPr lang="en-US">
                <a:latin typeface="Perpetua"/>
              </a:rPr>
              <a:t>Note –Times listed are subject to change.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Meeting Map</a:t>
            </a:r>
          </a:p>
        </p:txBody>
      </p:sp>
      <p:sp>
        <p:nvSpPr>
          <p:cNvPr id="41986" name="Rectangle 7"/>
          <p:cNvSpPr>
            <a:spLocks noGrp="1" noChangeArrowheads="1"/>
          </p:cNvSpPr>
          <p:nvPr>
            <p:ph idx="4294967295"/>
          </p:nvPr>
        </p:nvSpPr>
        <p:spPr/>
        <p:txBody>
          <a:bodyPr/>
          <a:lstStyle/>
          <a:p>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Future Meetings</a:t>
            </a:r>
          </a:p>
        </p:txBody>
      </p:sp>
      <p:sp>
        <p:nvSpPr>
          <p:cNvPr id="2" name="Content Placeholder 1">
            <a:extLst>
              <a:ext uri="{FF2B5EF4-FFF2-40B4-BE49-F238E27FC236}">
                <a16:creationId xmlns:a16="http://schemas.microsoft.com/office/drawing/2014/main" id="{A51F08CF-1D44-426E-990D-8B41886C9015}"/>
              </a:ext>
            </a:extLst>
          </p:cNvPr>
          <p:cNvSpPr>
            <a:spLocks noGrp="1"/>
          </p:cNvSpPr>
          <p:nvPr>
            <p:ph idx="1"/>
          </p:nvPr>
        </p:nvSpPr>
        <p:spPr/>
        <p:txBody>
          <a:bodyPr/>
          <a:lstStyle/>
          <a:p>
            <a:pPr eaLnBrk="1" hangingPunct="1">
              <a:lnSpc>
                <a:spcPct val="80000"/>
              </a:lnSpc>
              <a:spcBef>
                <a:spcPts val="600"/>
              </a:spcBef>
            </a:pPr>
            <a:r>
              <a:rPr lang="en-US" sz="2000" dirty="0"/>
              <a:t>See: </a:t>
            </a:r>
            <a:r>
              <a:rPr lang="en-US" sz="2000" dirty="0">
                <a:hlinkClick r:id="rId2"/>
              </a:rPr>
              <a:t>http://www.ieee802.org/3/interims/index.html</a:t>
            </a:r>
            <a:endParaRPr lang="en-US" sz="2000" dirty="0"/>
          </a:p>
          <a:p>
            <a:pPr lvl="2" eaLnBrk="1" hangingPunct="1">
              <a:lnSpc>
                <a:spcPct val="80000"/>
              </a:lnSpc>
              <a:spcBef>
                <a:spcPts val="1200"/>
              </a:spcBef>
              <a:buNone/>
            </a:pPr>
            <a:endParaRPr lang="en-US" sz="1600" dirty="0"/>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600"/>
              </a:spcBef>
              <a:buNone/>
            </a:pPr>
            <a:endParaRPr lang="en-US" sz="2000" dirty="0"/>
          </a:p>
          <a:p>
            <a:pPr eaLnBrk="1" hangingPunct="1">
              <a:lnSpc>
                <a:spcPct val="80000"/>
              </a:lnSpc>
              <a:spcBef>
                <a:spcPts val="600"/>
              </a:spcBef>
            </a:pPr>
            <a:r>
              <a:rPr lang="en-US" sz="2000" dirty="0"/>
              <a:t>Anyone interested in hosting an interim meeting contact me or the IEEE 802.3 Executive Secretary </a:t>
            </a:r>
            <a:r>
              <a:rPr lang="en-US" sz="2000" dirty="0">
                <a:hlinkClick r:id="rId3"/>
              </a:rPr>
              <a:t>Chad Jones</a:t>
            </a:r>
            <a:r>
              <a:rPr lang="en-US" sz="2000" dirty="0"/>
              <a:t>.</a:t>
            </a:r>
          </a:p>
          <a:p>
            <a:pPr eaLnBrk="1" hangingPunct="1">
              <a:lnSpc>
                <a:spcPct val="80000"/>
              </a:lnSpc>
              <a:spcBef>
                <a:spcPts val="600"/>
              </a:spcBef>
            </a:pPr>
            <a:endParaRPr lang="en-US"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1"/>
          <p:cNvSpPr>
            <a:spLocks noGrp="1"/>
          </p:cNvSpPr>
          <p:nvPr>
            <p:ph type="subTitle" idx="4294967295"/>
          </p:nvPr>
        </p:nvSpPr>
        <p:spPr>
          <a:xfrm>
            <a:off x="2895600" y="2540000"/>
            <a:ext cx="6400800" cy="1752600"/>
          </a:xfrm>
        </p:spPr>
        <p:txBody>
          <a:bodyPr/>
          <a:lstStyle/>
          <a:p>
            <a:pPr marL="0" indent="0" algn="ctr" eaLnBrk="1" hangingPunct="1">
              <a:buNone/>
            </a:pPr>
            <a:r>
              <a:rPr lang="en-US" sz="8800"/>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A5281-9EF7-D035-4D6A-6D1864CD3A17}"/>
            </a:ext>
          </a:extLst>
        </p:cNvPr>
        <p:cNvGrpSpPr/>
        <p:nvPr/>
      </p:nvGrpSpPr>
      <p:grpSpPr>
        <a:xfrm>
          <a:off x="0" y="0"/>
          <a:ext cx="0" cy="0"/>
          <a:chOff x="0" y="0"/>
          <a:chExt cx="0" cy="0"/>
        </a:xfrm>
      </p:grpSpPr>
      <p:sp>
        <p:nvSpPr>
          <p:cNvPr id="30726" name="Rectangle 7">
            <a:extLst>
              <a:ext uri="{FF2B5EF4-FFF2-40B4-BE49-F238E27FC236}">
                <a16:creationId xmlns:a16="http://schemas.microsoft.com/office/drawing/2014/main" id="{B56FF963-5C66-EF1E-245D-0A0E67E3D55C}"/>
              </a:ext>
            </a:extLst>
          </p:cNvPr>
          <p:cNvSpPr>
            <a:spLocks noGrp="1" noChangeArrowheads="1"/>
          </p:cNvSpPr>
          <p:nvPr>
            <p:ph type="title"/>
          </p:nvPr>
        </p:nvSpPr>
        <p:spPr/>
        <p:txBody>
          <a:bodyPr/>
          <a:lstStyle/>
          <a:p>
            <a:pPr eaLnBrk="1" hangingPunct="1"/>
            <a:r>
              <a:rPr lang="en-US" dirty="0"/>
              <a:t>General Decorum</a:t>
            </a:r>
            <a:endParaRPr lang="en-GB" dirty="0"/>
          </a:p>
        </p:txBody>
      </p:sp>
      <p:sp>
        <p:nvSpPr>
          <p:cNvPr id="2" name="Content Placeholder 1">
            <a:extLst>
              <a:ext uri="{FF2B5EF4-FFF2-40B4-BE49-F238E27FC236}">
                <a16:creationId xmlns:a16="http://schemas.microsoft.com/office/drawing/2014/main" id="{E5BED7E5-8E3F-72EA-90C4-F723B7C52B63}"/>
              </a:ext>
            </a:extLst>
          </p:cNvPr>
          <p:cNvSpPr>
            <a:spLocks noGrp="1"/>
          </p:cNvSpPr>
          <p:nvPr>
            <p:ph idx="1"/>
          </p:nvPr>
        </p:nvSpPr>
        <p:spPr>
          <a:xfrm>
            <a:off x="725907" y="1756709"/>
            <a:ext cx="10972800" cy="2808313"/>
          </a:xfrm>
        </p:spPr>
        <p:txBody>
          <a:bodyPr/>
          <a:lstStyle/>
          <a:p>
            <a:pPr lvl="0">
              <a:lnSpc>
                <a:spcPct val="80000"/>
              </a:lnSpc>
              <a:defRPr/>
            </a:pPr>
            <a:r>
              <a:rPr lang="en-GB" sz="2400" dirty="0"/>
              <a:t>An officer of the Working Group or one of its subgroups, unless prohibited by the P &amp; P of the Standards Committee or Working Group, is permitted to record the proceedings of an IEEE standards development meeting for which they are responsible by making an audio or slideshow recording or by producing a transcript using software or an artificial intelligence (AI) application approved by IEEE.</a:t>
            </a:r>
            <a:r>
              <a:rPr lang="en-US" sz="2400" b="1" dirty="0">
                <a:solidFill>
                  <a:srgbClr val="000000"/>
                </a:solidFill>
                <a:sym typeface="Webdings" pitchFamily="18" charset="2"/>
              </a:rPr>
              <a:t> IEEE 802.3 meetings do not use this option. </a:t>
            </a:r>
            <a:r>
              <a:rPr lang="en-GB" sz="2400" dirty="0"/>
              <a:t>Recording of the proceedings by any other participant or observer, in part or in whole, via any means, is prohibited. Software or AI shall not be used if it enables persons other than the officer making the recording or authorized Standards Department staff to initiate or obtain the transcription or recording. </a:t>
            </a:r>
            <a:r>
              <a:rPr kumimoji="0" lang="en-GB" sz="2400" b="0" i="0" u="none" strike="noStrike" kern="0" cap="none" spc="0" normalizeH="0" baseline="0" noProof="0" dirty="0">
                <a:ln>
                  <a:noFill/>
                </a:ln>
                <a:solidFill>
                  <a:srgbClr val="000000"/>
                </a:solidFill>
                <a:effectLst/>
                <a:uLnTx/>
                <a:uFillTx/>
                <a:latin typeface="Arial"/>
                <a:sym typeface="Webdings" pitchFamily="18" charset="2"/>
              </a:rPr>
              <a:t>(March 2025 IEEE-SA Standards Board Operations Manual 5.3.3.2)</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GB" sz="2400" b="0" i="0" u="none" strike="noStrike" kern="0" cap="none" spc="0" normalizeH="0" baseline="0" noProof="0" dirty="0">
                <a:ln>
                  <a:noFill/>
                </a:ln>
                <a:solidFill>
                  <a:srgbClr val="000000"/>
                </a:solidFill>
                <a:effectLst/>
                <a:uLnTx/>
                <a:uFillTx/>
                <a:latin typeface="Arial"/>
                <a:sym typeface="Webdings" pitchFamily="18" charset="2"/>
              </a:rPr>
              <a:t>Press (i.e., anyone reporting publicly on this meeting) are to announce their presence (March 2025 IEEE-SA Standards Board Operations Manual 5.3.3.3)</a:t>
            </a:r>
          </a:p>
        </p:txBody>
      </p:sp>
    </p:spTree>
    <p:extLst>
      <p:ext uri="{BB962C8B-B14F-4D97-AF65-F5344CB8AC3E}">
        <p14:creationId xmlns:p14="http://schemas.microsoft.com/office/powerpoint/2010/main" val="4084026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5" descr="j0296192[1]"/>
          <p:cNvPicPr>
            <a:picLocks noChangeAspect="1" noChangeArrowheads="1"/>
          </p:cNvPicPr>
          <p:nvPr/>
        </p:nvPicPr>
        <p:blipFill>
          <a:blip r:embed="rId2"/>
          <a:srcRect/>
          <a:stretch>
            <a:fillRect/>
          </a:stretch>
        </p:blipFill>
        <p:spPr bwMode="auto">
          <a:xfrm flipH="1">
            <a:off x="5663952" y="1628800"/>
            <a:ext cx="908452" cy="1585050"/>
          </a:xfrm>
          <a:prstGeom prst="rect">
            <a:avLst/>
          </a:prstGeom>
          <a:noFill/>
          <a:ln w="9525">
            <a:noFill/>
            <a:miter lim="800000"/>
            <a:headEnd/>
            <a:tailEnd/>
          </a:ln>
        </p:spPr>
      </p:pic>
      <p:sp>
        <p:nvSpPr>
          <p:cNvPr id="30722" name="Rectangle 7"/>
          <p:cNvSpPr>
            <a:spLocks noChangeArrowheads="1"/>
          </p:cNvSpPr>
          <p:nvPr/>
        </p:nvSpPr>
        <p:spPr bwMode="auto">
          <a:xfrm>
            <a:off x="5663952" y="1556793"/>
            <a:ext cx="576064" cy="584775"/>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Times New Roman" pitchFamily="18" charset="0"/>
                <a:ea typeface="+mn-ea"/>
                <a:cs typeface="+mn-cs"/>
                <a:sym typeface="Wingdings" pitchFamily="2" charset="2"/>
              </a:rPr>
              <a:t></a:t>
            </a:r>
          </a:p>
        </p:txBody>
      </p:sp>
      <p:sp>
        <p:nvSpPr>
          <p:cNvPr id="30723" name="Rectangle 9"/>
          <p:cNvSpPr>
            <a:spLocks noChangeArrowheads="1"/>
          </p:cNvSpPr>
          <p:nvPr/>
        </p:nvSpPr>
        <p:spPr bwMode="auto">
          <a:xfrm>
            <a:off x="479985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pic>
        <p:nvPicPr>
          <p:cNvPr id="30724" name="Picture 6" descr="HH00090_[1]"/>
          <p:cNvPicPr>
            <a:picLocks noChangeAspect="1" noChangeArrowheads="1"/>
          </p:cNvPicPr>
          <p:nvPr/>
        </p:nvPicPr>
        <p:blipFill>
          <a:blip r:embed="rId3"/>
          <a:srcRect/>
          <a:stretch>
            <a:fillRect/>
          </a:stretch>
        </p:blipFill>
        <p:spPr bwMode="auto">
          <a:xfrm>
            <a:off x="2711624" y="1916833"/>
            <a:ext cx="1420558" cy="948817"/>
          </a:xfrm>
          <a:prstGeom prst="rect">
            <a:avLst/>
          </a:prstGeom>
          <a:noFill/>
          <a:ln w="9525">
            <a:noFill/>
            <a:miter lim="800000"/>
            <a:headEnd/>
            <a:tailEnd/>
          </a:ln>
        </p:spPr>
      </p:pic>
      <p:sp>
        <p:nvSpPr>
          <p:cNvPr id="30726" name="Rectangle 7"/>
          <p:cNvSpPr>
            <a:spLocks noGrp="1" noChangeArrowheads="1"/>
          </p:cNvSpPr>
          <p:nvPr>
            <p:ph type="title"/>
          </p:nvPr>
        </p:nvSpPr>
        <p:spPr/>
        <p:txBody>
          <a:bodyPr/>
          <a:lstStyle/>
          <a:p>
            <a:pPr eaLnBrk="1" hangingPunct="1"/>
            <a:r>
              <a:rPr lang="en-US" dirty="0"/>
              <a:t>In-Person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511617"/>
            <a:ext cx="11353800" cy="2808313"/>
          </a:xfrm>
        </p:spPr>
        <p:txBody>
          <a:bodyPr/>
          <a:lstStyle/>
          <a:p>
            <a:pPr>
              <a:lnSpc>
                <a:spcPct val="80000"/>
              </a:lnSpc>
            </a:pPr>
            <a:r>
              <a:rPr lang="en-US" sz="2400" dirty="0">
                <a:sym typeface="Webdings" pitchFamily="18" charset="2"/>
              </a:rPr>
              <a:t>Cell phone ringers off</a:t>
            </a:r>
          </a:p>
          <a:p>
            <a:pPr>
              <a:lnSpc>
                <a:spcPct val="80000"/>
              </a:lnSpc>
            </a:pPr>
            <a:r>
              <a:rPr lang="en-US" sz="2400" dirty="0">
                <a:sym typeface="Webdings" pitchFamily="18" charset="2"/>
              </a:rPr>
              <a:t>Wear your badges at all times in meeting areas</a:t>
            </a:r>
          </a:p>
          <a:p>
            <a:pPr lvl="1">
              <a:lnSpc>
                <a:spcPct val="80000"/>
              </a:lnSpc>
            </a:pPr>
            <a:r>
              <a:rPr lang="en-US" sz="1400" dirty="0">
                <a:sym typeface="Webdings" pitchFamily="18" charset="2"/>
              </a:rPr>
              <a:t>Help the hotel security staff improve the general security of the meeting rooms</a:t>
            </a:r>
          </a:p>
          <a:p>
            <a:pPr lvl="1">
              <a:lnSpc>
                <a:spcPct val="80000"/>
              </a:lnSpc>
            </a:pPr>
            <a:r>
              <a:rPr lang="en-US" sz="1400" b="1" dirty="0">
                <a:solidFill>
                  <a:srgbClr val="FF0000"/>
                </a:solidFill>
                <a:sym typeface="Webdings" pitchFamily="18" charset="2"/>
              </a:rPr>
              <a:t>PCs HAVE BEEN STOLEN</a:t>
            </a:r>
            <a:r>
              <a:rPr lang="en-US" sz="1400" dirty="0">
                <a:sym typeface="Webdings" pitchFamily="18" charset="2"/>
              </a:rPr>
              <a:t> at previous meetings</a:t>
            </a:r>
          </a:p>
          <a:p>
            <a:pPr lvl="1">
              <a:lnSpc>
                <a:spcPct val="80000"/>
              </a:lnSpc>
            </a:pPr>
            <a:r>
              <a:rPr lang="en-US" sz="1400" b="1" dirty="0">
                <a:solidFill>
                  <a:srgbClr val="FF0000"/>
                </a:solidFill>
                <a:sym typeface="Webdings" pitchFamily="18" charset="2"/>
              </a:rPr>
              <a:t>DO NOT</a:t>
            </a:r>
            <a:r>
              <a:rPr lang="en-US" sz="1400" dirty="0">
                <a:sym typeface="Webdings" pitchFamily="18" charset="2"/>
              </a:rPr>
              <a:t> assume that meeting areas are secure</a:t>
            </a:r>
          </a:p>
          <a:p>
            <a:pPr>
              <a:lnSpc>
                <a:spcPct val="80000"/>
              </a:lnSpc>
            </a:pPr>
            <a:r>
              <a:rPr lang="en-US" sz="2400" dirty="0">
                <a:sym typeface="Webdings" pitchFamily="18" charset="2"/>
              </a:rPr>
              <a:t>Please sign into the teleconference </a:t>
            </a:r>
            <a:r>
              <a:rPr lang="en-US" sz="2400" b="1" u="sng" dirty="0">
                <a:sym typeface="Webdings" pitchFamily="18" charset="2"/>
              </a:rPr>
              <a:t>without audio and video</a:t>
            </a:r>
          </a:p>
          <a:p>
            <a:pPr>
              <a:lnSpc>
                <a:spcPct val="80000"/>
              </a:lnSpc>
            </a:pPr>
            <a:r>
              <a:rPr lang="en-US" sz="2400" dirty="0">
                <a:sym typeface="Webdings" pitchFamily="18" charset="2"/>
              </a:rPr>
              <a:t>Please line up at the floor mic(s) to join the queue</a:t>
            </a:r>
          </a:p>
          <a:p>
            <a:pPr>
              <a:lnSpc>
                <a:spcPct val="80000"/>
              </a:lnSpc>
            </a:pPr>
            <a:r>
              <a:rPr lang="en-US" sz="2400" dirty="0">
                <a:sym typeface="Webdings" pitchFamily="18" charset="2"/>
              </a:rPr>
              <a:t>Please don’t speak from your seat—you won’t be heard on the teleconference </a:t>
            </a:r>
          </a:p>
          <a:p>
            <a:pPr>
              <a:lnSpc>
                <a:spcPct val="80000"/>
              </a:lnSpc>
            </a:pPr>
            <a:r>
              <a:rPr lang="en-US" sz="2400" dirty="0">
                <a:sym typeface="Webdings" pitchFamily="18" charset="2"/>
              </a:rPr>
              <a:t>Please observe proper decorum in meetings—no sidebar conversations</a:t>
            </a:r>
          </a:p>
        </p:txBody>
      </p:sp>
      <p:pic>
        <p:nvPicPr>
          <p:cNvPr id="30728" name="Picture 4" descr="j0307829[1]"/>
          <p:cNvPicPr>
            <a:picLocks noChangeAspect="1" noChangeArrowheads="1"/>
          </p:cNvPicPr>
          <p:nvPr/>
        </p:nvPicPr>
        <p:blipFill>
          <a:blip r:embed="rId4"/>
          <a:srcRect/>
          <a:stretch>
            <a:fillRect/>
          </a:stretch>
        </p:blipFill>
        <p:spPr bwMode="auto">
          <a:xfrm flipH="1">
            <a:off x="7968208" y="1844824"/>
            <a:ext cx="1352646" cy="1212342"/>
          </a:xfrm>
          <a:prstGeom prst="rect">
            <a:avLst/>
          </a:prstGeom>
          <a:noFill/>
          <a:ln w="9525">
            <a:noFill/>
            <a:miter lim="800000"/>
            <a:headEnd/>
            <a:tailEnd/>
          </a:ln>
        </p:spPr>
      </p:pic>
      <p:sp>
        <p:nvSpPr>
          <p:cNvPr id="13" name="Rectangle 9">
            <a:extLst>
              <a:ext uri="{FF2B5EF4-FFF2-40B4-BE49-F238E27FC236}">
                <a16:creationId xmlns:a16="http://schemas.microsoft.com/office/drawing/2014/main" id="{FC6CA9FC-3E24-4939-B4BC-8D5C939F3429}"/>
              </a:ext>
            </a:extLst>
          </p:cNvPr>
          <p:cNvSpPr>
            <a:spLocks noChangeArrowheads="1"/>
          </p:cNvSpPr>
          <p:nvPr/>
        </p:nvSpPr>
        <p:spPr bwMode="auto">
          <a:xfrm>
            <a:off x="2063553"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
        <p:nvSpPr>
          <p:cNvPr id="14" name="Rectangle 9">
            <a:extLst>
              <a:ext uri="{FF2B5EF4-FFF2-40B4-BE49-F238E27FC236}">
                <a16:creationId xmlns:a16="http://schemas.microsoft.com/office/drawing/2014/main" id="{1575BD9E-2234-450D-9CFC-A161FCACC756}"/>
              </a:ext>
            </a:extLst>
          </p:cNvPr>
          <p:cNvSpPr>
            <a:spLocks noChangeArrowheads="1"/>
          </p:cNvSpPr>
          <p:nvPr/>
        </p:nvSpPr>
        <p:spPr bwMode="auto">
          <a:xfrm>
            <a:off x="732013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Tree>
    <p:extLst>
      <p:ext uri="{BB962C8B-B14F-4D97-AF65-F5344CB8AC3E}">
        <p14:creationId xmlns:p14="http://schemas.microsoft.com/office/powerpoint/2010/main" val="3329508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Rectangle 7"/>
          <p:cNvSpPr>
            <a:spLocks noGrp="1" noChangeArrowheads="1"/>
          </p:cNvSpPr>
          <p:nvPr>
            <p:ph type="title"/>
          </p:nvPr>
        </p:nvSpPr>
        <p:spPr/>
        <p:txBody>
          <a:bodyPr/>
          <a:lstStyle/>
          <a:p>
            <a:pPr eaLnBrk="1" hangingPunct="1"/>
            <a:r>
              <a:rPr lang="en-US" dirty="0"/>
              <a:t>Teleconference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899477"/>
            <a:ext cx="10972800" cy="1734705"/>
          </a:xfrm>
        </p:spPr>
        <p:txBody>
          <a:bodyPr/>
          <a:lstStyle/>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Please </a:t>
            </a:r>
            <a:r>
              <a:rPr kumimoji="0" lang="en-US" sz="2400" b="1" i="0" u="none" strike="noStrike" kern="0" cap="none" spc="0" normalizeH="0" baseline="0" noProof="0" dirty="0">
                <a:ln>
                  <a:noFill/>
                </a:ln>
                <a:solidFill>
                  <a:srgbClr val="000000"/>
                </a:solidFill>
                <a:effectLst/>
                <a:uLnTx/>
                <a:uFillTx/>
                <a:latin typeface="Arial"/>
                <a:ea typeface="+mn-ea"/>
                <a:cs typeface="+mn-cs"/>
                <a:sym typeface="Webdings" pitchFamily="18" charset="2"/>
              </a:rPr>
              <a:t>MUTE</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 unless called on</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&lt;&lt; </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Use the “</a:t>
            </a:r>
            <a:r>
              <a:rPr kumimoji="0" lang="en-US" sz="2400" b="1" i="0" u="none" strike="noStrike" kern="0" cap="none" spc="0" normalizeH="0" baseline="0" noProof="0" dirty="0">
                <a:ln>
                  <a:noFill/>
                </a:ln>
                <a:solidFill>
                  <a:srgbClr val="FF0000"/>
                </a:solidFill>
                <a:effectLst/>
                <a:uLnTx/>
                <a:uFillTx/>
                <a:latin typeface="Arial"/>
                <a:ea typeface="+mn-ea"/>
                <a:cs typeface="+mn-cs"/>
                <a:sym typeface="Webdings" pitchFamily="18" charset="2"/>
              </a:rPr>
              <a:t>Raise Hand</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 function to be placed into the queue </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&gt;&gt;</a:t>
            </a:r>
          </a:p>
          <a:p>
            <a:pPr lvl="1" indent="-342900">
              <a:lnSpc>
                <a:spcPct val="80000"/>
              </a:lnSpc>
              <a:buFontTx/>
              <a:buChar char="•"/>
              <a:defRPr/>
            </a:pPr>
            <a:r>
              <a:rPr lang="en-US" sz="2000" dirty="0">
                <a:solidFill>
                  <a:srgbClr val="000000"/>
                </a:solidFill>
                <a:latin typeface="Arial"/>
                <a:ea typeface="+mn-ea"/>
                <a:cs typeface="+mn-cs"/>
                <a:sym typeface="Webdings" pitchFamily="18" charset="2"/>
              </a:rPr>
              <a:t>&lt;&lt; </a:t>
            </a:r>
            <a:r>
              <a:rPr lang="en-US" sz="2000" dirty="0">
                <a:solidFill>
                  <a:srgbClr val="FF0000"/>
                </a:solidFill>
                <a:latin typeface="Arial"/>
                <a:ea typeface="+mn-ea"/>
                <a:cs typeface="+mn-cs"/>
                <a:sym typeface="Webdings" pitchFamily="18" charset="2"/>
              </a:rPr>
              <a:t>Don’t forget to lower your hand once recognized </a:t>
            </a:r>
            <a:r>
              <a:rPr lang="en-US" sz="2000" dirty="0">
                <a:solidFill>
                  <a:srgbClr val="000000"/>
                </a:solidFill>
                <a:latin typeface="Arial"/>
                <a:ea typeface="+mn-ea"/>
                <a:cs typeface="+mn-cs"/>
                <a:sym typeface="Webdings" pitchFamily="18" charset="2"/>
              </a:rPr>
              <a:t>&gt;&gt;</a:t>
            </a:r>
            <a:endParaRPr kumimoji="0" lang="en-US" sz="20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kern="0" dirty="0">
                <a:solidFill>
                  <a:srgbClr val="000000"/>
                </a:solidFill>
                <a:latin typeface="Arial"/>
                <a:sym typeface="Webdings" pitchFamily="18" charset="2"/>
              </a:rPr>
              <a:t>The chat can only send to “Everyone” or the officers</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dirty="0">
                <a:sym typeface="Webdings" pitchFamily="18" charset="2"/>
              </a:rPr>
              <a:t>Please observe proper decorum in meetings</a:t>
            </a:r>
            <a:endPar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p:txBody>
      </p:sp>
      <p:pic>
        <p:nvPicPr>
          <p:cNvPr id="11" name="Picture 10">
            <a:extLst>
              <a:ext uri="{FF2B5EF4-FFF2-40B4-BE49-F238E27FC236}">
                <a16:creationId xmlns:a16="http://schemas.microsoft.com/office/drawing/2014/main" id="{DC2F209F-F22B-969E-4D9C-AF5BDABCF9AD}"/>
              </a:ext>
            </a:extLst>
          </p:cNvPr>
          <p:cNvPicPr>
            <a:picLocks noChangeAspect="1"/>
          </p:cNvPicPr>
          <p:nvPr/>
        </p:nvPicPr>
        <p:blipFill>
          <a:blip r:embed="rId2"/>
          <a:stretch>
            <a:fillRect/>
          </a:stretch>
        </p:blipFill>
        <p:spPr>
          <a:xfrm>
            <a:off x="4696834" y="1424276"/>
            <a:ext cx="2428875" cy="2247900"/>
          </a:xfrm>
          <a:prstGeom prst="rect">
            <a:avLst/>
          </a:prstGeom>
        </p:spPr>
      </p:pic>
    </p:spTree>
    <p:extLst>
      <p:ext uri="{BB962C8B-B14F-4D97-AF65-F5344CB8AC3E}">
        <p14:creationId xmlns:p14="http://schemas.microsoft.com/office/powerpoint/2010/main" val="78137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Goals for the meeting</a:t>
            </a:r>
          </a:p>
        </p:txBody>
      </p:sp>
      <p:sp>
        <p:nvSpPr>
          <p:cNvPr id="20482" name="Content Placeholder 1"/>
          <p:cNvSpPr>
            <a:spLocks noGrp="1"/>
          </p:cNvSpPr>
          <p:nvPr>
            <p:ph type="body" idx="1"/>
          </p:nvPr>
        </p:nvSpPr>
        <p:spPr/>
        <p:txBody>
          <a:bodyPr/>
          <a:lstStyle/>
          <a:p>
            <a:pPr eaLnBrk="1" hangingPunct="1">
              <a:lnSpc>
                <a:spcPct val="90000"/>
              </a:lnSpc>
            </a:pPr>
            <a:r>
              <a:rPr lang="en-US" sz="2800" dirty="0"/>
              <a:t>&lt;&lt;</a:t>
            </a:r>
            <a:r>
              <a:rPr lang="en-US" sz="2800" i="1" dirty="0">
                <a:solidFill>
                  <a:srgbClr val="FF0000"/>
                </a:solidFill>
              </a:rPr>
              <a:t>Goal #1</a:t>
            </a:r>
            <a:r>
              <a:rPr lang="en-US" sz="2800" dirty="0"/>
              <a:t>&gt;&gt;</a:t>
            </a:r>
          </a:p>
          <a:p>
            <a:pPr eaLnBrk="1" hangingPunct="1">
              <a:lnSpc>
                <a:spcPct val="90000"/>
              </a:lnSpc>
            </a:pPr>
            <a:r>
              <a:rPr lang="en-US" sz="2800" dirty="0"/>
              <a:t>&lt;&lt;</a:t>
            </a:r>
            <a:r>
              <a:rPr lang="en-US" sz="2800" i="1" dirty="0">
                <a:solidFill>
                  <a:srgbClr val="FF0000"/>
                </a:solidFill>
              </a:rPr>
              <a:t>Goal #2</a:t>
            </a:r>
            <a:r>
              <a:rPr lang="en-US" sz="2800" dirty="0"/>
              <a:t>&gt;&gt;</a:t>
            </a:r>
          </a:p>
          <a:p>
            <a:pPr eaLnBrk="1" hangingPunct="1">
              <a:lnSpc>
                <a:spcPct val="90000"/>
              </a:lnSpc>
            </a:pPr>
            <a:r>
              <a:rPr lang="en-US" sz="2800" dirty="0"/>
              <a:t>&lt;&lt;</a:t>
            </a:r>
            <a:r>
              <a:rPr lang="en-US" sz="2800" i="1" dirty="0">
                <a:solidFill>
                  <a:srgbClr val="FF0000"/>
                </a:solidFill>
              </a:rPr>
              <a:t>Goal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dirty="0"/>
              <a:t>Big ticket items</a:t>
            </a:r>
          </a:p>
        </p:txBody>
      </p:sp>
      <p:sp>
        <p:nvSpPr>
          <p:cNvPr id="21506" name="Content Placeholder 1"/>
          <p:cNvSpPr>
            <a:spLocks noGrp="1"/>
          </p:cNvSpPr>
          <p:nvPr>
            <p:ph type="body" idx="4294967295"/>
          </p:nvPr>
        </p:nvSpPr>
        <p:spPr/>
        <p:txBody>
          <a:bodyPr/>
          <a:lstStyle/>
          <a:p>
            <a:pPr eaLnBrk="1" hangingPunct="1">
              <a:lnSpc>
                <a:spcPct val="90000"/>
              </a:lnSpc>
            </a:pPr>
            <a:r>
              <a:rPr lang="en-US" sz="2800" dirty="0"/>
              <a:t>&lt;&lt;</a:t>
            </a:r>
            <a:r>
              <a:rPr lang="en-US" sz="2800" i="1" dirty="0">
                <a:solidFill>
                  <a:srgbClr val="FF0000"/>
                </a:solidFill>
              </a:rPr>
              <a:t>Big ticket item #1</a:t>
            </a:r>
            <a:r>
              <a:rPr lang="en-US" sz="2800" dirty="0"/>
              <a:t>&gt;&gt;</a:t>
            </a:r>
          </a:p>
          <a:p>
            <a:pPr eaLnBrk="1" hangingPunct="1">
              <a:lnSpc>
                <a:spcPct val="90000"/>
              </a:lnSpc>
            </a:pPr>
            <a:r>
              <a:rPr lang="en-US" sz="2800" dirty="0"/>
              <a:t>&lt;&lt;</a:t>
            </a:r>
            <a:r>
              <a:rPr lang="en-US" sz="2800" i="1" dirty="0">
                <a:solidFill>
                  <a:srgbClr val="FF0000"/>
                </a:solidFill>
              </a:rPr>
              <a:t>Big ticket item #2</a:t>
            </a:r>
            <a:r>
              <a:rPr lang="en-US" sz="2800" dirty="0"/>
              <a:t>&gt;&gt;</a:t>
            </a:r>
          </a:p>
          <a:p>
            <a:pPr eaLnBrk="1" hangingPunct="1">
              <a:lnSpc>
                <a:spcPct val="90000"/>
              </a:lnSpc>
            </a:pPr>
            <a:r>
              <a:rPr lang="en-US" sz="2800" dirty="0"/>
              <a:t>&lt;&lt;</a:t>
            </a:r>
            <a:r>
              <a:rPr lang="en-US" sz="2800" i="1" dirty="0">
                <a:solidFill>
                  <a:srgbClr val="FF0000"/>
                </a:solidFill>
              </a:rPr>
              <a:t>Big ticket item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Reflector and Web</a:t>
            </a:r>
          </a:p>
        </p:txBody>
      </p:sp>
      <p:sp>
        <p:nvSpPr>
          <p:cNvPr id="2" name="Content Placeholder 1">
            <a:extLst>
              <a:ext uri="{FF2B5EF4-FFF2-40B4-BE49-F238E27FC236}">
                <a16:creationId xmlns:a16="http://schemas.microsoft.com/office/drawing/2014/main" id="{F83694C3-0D34-49F1-B847-EC545DAA1D16}"/>
              </a:ext>
            </a:extLst>
          </p:cNvPr>
          <p:cNvSpPr>
            <a:spLocks noGrp="1"/>
          </p:cNvSpPr>
          <p:nvPr>
            <p:ph idx="1"/>
          </p:nvPr>
        </p:nvSpPr>
        <p:spPr>
          <a:xfrm>
            <a:off x="609600" y="1556792"/>
            <a:ext cx="10972800" cy="4525962"/>
          </a:xfrm>
        </p:spPr>
        <p:txBody>
          <a:bodyPr/>
          <a:lstStyle/>
          <a:p>
            <a:pPr marL="352425" indent="-273050" eaLnBrk="1" hangingPunct="1">
              <a:lnSpc>
                <a:spcPct val="90000"/>
              </a:lnSpc>
            </a:pPr>
            <a:r>
              <a:rPr lang="en-US" sz="2000" dirty="0"/>
              <a:t>To subscribe to the &lt;&lt;</a:t>
            </a:r>
            <a:r>
              <a:rPr lang="en-US" sz="2000" i="1" dirty="0">
                <a:solidFill>
                  <a:srgbClr val="FF0000"/>
                </a:solidFill>
              </a:rPr>
              <a:t>Study Group name</a:t>
            </a:r>
            <a:r>
              <a:rPr lang="en-US" sz="2000" dirty="0"/>
              <a:t>&gt;&gt; reflector, send an email to:</a:t>
            </a:r>
          </a:p>
          <a:p>
            <a:pPr marL="962025" lvl="1" indent="-47625" eaLnBrk="1" hangingPunct="1">
              <a:lnSpc>
                <a:spcPct val="90000"/>
              </a:lnSpc>
              <a:buNone/>
            </a:pPr>
            <a:r>
              <a:rPr lang="en-US" sz="2000" b="1" i="1" dirty="0">
                <a:solidFill>
                  <a:srgbClr val="3399FF"/>
                </a:solidFill>
                <a:hlinkClick r:id="rId2"/>
              </a:rPr>
              <a:t>ListServ@ieee.org</a:t>
            </a:r>
            <a:r>
              <a:rPr lang="en-US" sz="2000" b="1" i="1" dirty="0">
                <a:solidFill>
                  <a:srgbClr val="3399FF"/>
                </a:solidFill>
              </a:rPr>
              <a:t> </a:t>
            </a:r>
          </a:p>
          <a:p>
            <a:pPr marL="962025" lvl="1" indent="-47625" eaLnBrk="1" hangingPunct="1">
              <a:lnSpc>
                <a:spcPct val="90000"/>
              </a:lnSpc>
              <a:buNone/>
            </a:pPr>
            <a:endParaRPr lang="en-US" sz="2400" b="1" i="1" dirty="0">
              <a:solidFill>
                <a:srgbClr val="3399FF"/>
              </a:solidFill>
            </a:endParaRPr>
          </a:p>
          <a:p>
            <a:pPr marL="352425" indent="-273050" eaLnBrk="1" hangingPunct="1">
              <a:lnSpc>
                <a:spcPct val="90000"/>
              </a:lnSpc>
              <a:buNone/>
            </a:pPr>
            <a:r>
              <a:rPr lang="en-US" sz="2000" dirty="0"/>
              <a:t>	with the following in the body of the message (do not include “&lt;&gt;”):</a:t>
            </a:r>
          </a:p>
          <a:p>
            <a:pPr marL="352425" indent="-273050" eaLnBrk="1" hangingPunct="1">
              <a:lnSpc>
                <a:spcPct val="90000"/>
              </a:lnSpc>
              <a:buNone/>
            </a:pPr>
            <a:r>
              <a:rPr lang="en-US" sz="2000" b="1" i="1" dirty="0"/>
              <a:t>		</a:t>
            </a:r>
            <a:r>
              <a:rPr lang="en-US" sz="1600" b="1" i="1" dirty="0">
                <a:solidFill>
                  <a:srgbClr val="3399FF"/>
                </a:solidFill>
              </a:rPr>
              <a:t>subscribe </a:t>
            </a:r>
            <a:r>
              <a:rPr lang="en-US" sz="1600" b="1" dirty="0"/>
              <a:t>&lt;&lt;</a:t>
            </a:r>
            <a:r>
              <a:rPr lang="en-US" sz="1600" b="1" i="1" dirty="0">
                <a:solidFill>
                  <a:srgbClr val="FF0000"/>
                </a:solidFill>
              </a:rPr>
              <a:t>Study Group reflector name</a:t>
            </a:r>
            <a:r>
              <a:rPr lang="en-US" sz="1600" b="1" dirty="0"/>
              <a:t>&gt;&gt;</a:t>
            </a:r>
            <a:r>
              <a:rPr lang="en-US" sz="1600" b="1" i="1" dirty="0">
                <a:solidFill>
                  <a:srgbClr val="3399FF"/>
                </a:solidFill>
              </a:rPr>
              <a:t> &lt;</a:t>
            </a:r>
            <a:r>
              <a:rPr lang="en-US" sz="1600" b="1" i="1" dirty="0" err="1">
                <a:solidFill>
                  <a:srgbClr val="3399FF"/>
                </a:solidFill>
              </a:rPr>
              <a:t>yourfirstname</a:t>
            </a:r>
            <a:r>
              <a:rPr lang="en-US" sz="1600" b="1" i="1" dirty="0">
                <a:solidFill>
                  <a:srgbClr val="3399FF"/>
                </a:solidFill>
              </a:rPr>
              <a:t>&gt; &lt;</a:t>
            </a:r>
            <a:r>
              <a:rPr lang="en-US" sz="1600" b="1" i="1" dirty="0" err="1">
                <a:solidFill>
                  <a:srgbClr val="3399FF"/>
                </a:solidFill>
              </a:rPr>
              <a:t>yourlastname</a:t>
            </a:r>
            <a:r>
              <a:rPr lang="en-US" sz="1600" b="1" i="1" dirty="0">
                <a:solidFill>
                  <a:srgbClr val="3399FF"/>
                </a:solidFill>
              </a:rPr>
              <a:t>&gt;</a:t>
            </a:r>
            <a:endParaRPr lang="en-US" sz="2000" b="1" i="1" dirty="0">
              <a:solidFill>
                <a:srgbClr val="3399FF"/>
              </a:solidFill>
            </a:endParaRPr>
          </a:p>
          <a:p>
            <a:pPr marL="352425" indent="-273050" eaLnBrk="1" hangingPunct="1">
              <a:lnSpc>
                <a:spcPct val="90000"/>
              </a:lnSpc>
              <a:buNone/>
            </a:pPr>
            <a:r>
              <a:rPr lang="en-US" sz="2000" b="1" i="1" dirty="0">
                <a:solidFill>
                  <a:srgbClr val="3399FF"/>
                </a:solidFill>
              </a:rPr>
              <a:t>		</a:t>
            </a:r>
            <a:r>
              <a:rPr lang="en-US" sz="1600" b="1" i="1" dirty="0">
                <a:solidFill>
                  <a:srgbClr val="3399FF"/>
                </a:solidFill>
              </a:rPr>
              <a:t>end</a:t>
            </a:r>
            <a:endParaRPr lang="en-US" sz="2000" b="1" i="1" dirty="0">
              <a:solidFill>
                <a:srgbClr val="3399FF"/>
              </a:solidFill>
            </a:endParaRPr>
          </a:p>
          <a:p>
            <a:pPr marL="352425" indent="-273050" eaLnBrk="1" hangingPunct="1">
              <a:lnSpc>
                <a:spcPct val="90000"/>
              </a:lnSpc>
              <a:buNone/>
            </a:pPr>
            <a:endParaRPr lang="en-US" sz="2000" b="1" i="1" dirty="0">
              <a:solidFill>
                <a:srgbClr val="3399FF"/>
              </a:solidFill>
            </a:endParaRPr>
          </a:p>
          <a:p>
            <a:pPr marL="352425" indent="-273050" eaLnBrk="1" hangingPunct="1">
              <a:lnSpc>
                <a:spcPct val="90000"/>
              </a:lnSpc>
            </a:pPr>
            <a:r>
              <a:rPr lang="en-US" sz="2000" dirty="0"/>
              <a:t>Send &lt;&lt;</a:t>
            </a:r>
            <a:r>
              <a:rPr lang="en-US" sz="2000" i="1" dirty="0">
                <a:solidFill>
                  <a:srgbClr val="FF0000"/>
                </a:solidFill>
              </a:rPr>
              <a:t>Study Group name</a:t>
            </a:r>
            <a:r>
              <a:rPr lang="en-US" sz="2000" dirty="0"/>
              <a:t>&gt;&gt; reflector messages to:</a:t>
            </a:r>
          </a:p>
          <a:p>
            <a:pPr marL="352425" indent="-273050" eaLnBrk="1" hangingPunct="1">
              <a:lnSpc>
                <a:spcPct val="90000"/>
              </a:lnSpc>
              <a:buNone/>
            </a:pPr>
            <a:r>
              <a:rPr lang="en-US" sz="2000" b="1" i="1" dirty="0">
                <a:solidFill>
                  <a:srgbClr val="3399FF"/>
                </a:solidFill>
              </a:rPr>
              <a:t>		 </a:t>
            </a:r>
            <a:r>
              <a:rPr lang="en-US" sz="2000" b="1" u="sng" dirty="0"/>
              <a:t>&lt;&lt;</a:t>
            </a:r>
            <a:r>
              <a:rPr lang="en-US" sz="2000" b="1" i="1" u="sng" dirty="0">
                <a:solidFill>
                  <a:srgbClr val="FF0000"/>
                </a:solidFill>
              </a:rPr>
              <a:t>Study Group reflector name</a:t>
            </a:r>
            <a:r>
              <a:rPr lang="en-US" sz="2000" b="1" u="sng" dirty="0"/>
              <a:t>&gt;&gt;</a:t>
            </a:r>
            <a:r>
              <a:rPr lang="en-US" sz="2000" b="1" i="1" u="sng" dirty="0">
                <a:solidFill>
                  <a:srgbClr val="3399FF"/>
                </a:solidFill>
                <a:hlinkClick r:id="rId3"/>
              </a:rPr>
              <a:t>@listserv.ieee.org</a:t>
            </a:r>
            <a:r>
              <a:rPr lang="en-US" sz="2000" b="1" i="1" dirty="0">
                <a:solidFill>
                  <a:srgbClr val="3399FF"/>
                </a:solidFill>
              </a:rPr>
              <a:t> </a:t>
            </a:r>
          </a:p>
          <a:p>
            <a:pPr marL="352425" indent="-273050" eaLnBrk="1" hangingPunct="1">
              <a:lnSpc>
                <a:spcPct val="90000"/>
              </a:lnSpc>
            </a:pPr>
            <a:endParaRPr lang="en-US" sz="2000" dirty="0">
              <a:solidFill>
                <a:srgbClr val="3399FF"/>
              </a:solidFill>
            </a:endParaRPr>
          </a:p>
          <a:p>
            <a:pPr marL="352425" indent="-273050" eaLnBrk="1" hangingPunct="1">
              <a:lnSpc>
                <a:spcPct val="90000"/>
              </a:lnSpc>
            </a:pPr>
            <a:r>
              <a:rPr lang="en-US" sz="2000" dirty="0"/>
              <a:t>Study Group web page URL:</a:t>
            </a:r>
          </a:p>
          <a:p>
            <a:pPr marL="352425" indent="-273050" eaLnBrk="1" hangingPunct="1">
              <a:lnSpc>
                <a:spcPct val="90000"/>
              </a:lnSpc>
              <a:buNone/>
            </a:pPr>
            <a:r>
              <a:rPr lang="en-US" sz="2000" b="1" i="1" dirty="0"/>
              <a:t>		</a:t>
            </a:r>
            <a:r>
              <a:rPr lang="en-US" sz="2000" b="1" u="sng" dirty="0"/>
              <a:t>&lt;&lt;</a:t>
            </a:r>
            <a:r>
              <a:rPr lang="en-US" sz="2000" b="1" i="1" u="sng" dirty="0">
                <a:solidFill>
                  <a:srgbClr val="FF0000"/>
                </a:solidFill>
              </a:rPr>
              <a:t>Study Group home page URL</a:t>
            </a:r>
            <a:r>
              <a:rPr lang="en-US" sz="2000" b="1" u="sng" dirty="0"/>
              <a:t>&gt;&gt;</a:t>
            </a:r>
            <a:endParaRPr lang="en-US" sz="2000" b="1" i="1" dirty="0">
              <a:solidFill>
                <a:srgbClr val="3399FF"/>
              </a:solidFill>
            </a:endParaRPr>
          </a:p>
        </p:txBody>
      </p:sp>
    </p:spTree>
  </p:cSld>
  <p:clrMapOvr>
    <a:masterClrMapping/>
  </p:clrMapOvr>
</p:sld>
</file>

<file path=ppt/theme/theme1.xml><?xml version="1.0" encoding="utf-8"?>
<a:theme xmlns:a="http://schemas.openxmlformats.org/drawingml/2006/main" name="1_EEE">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EEE_template">
  <a:themeElements>
    <a:clrScheme name="Custom 8">
      <a:dk1>
        <a:sysClr val="windowText" lastClr="000000"/>
      </a:dk1>
      <a:lt1>
        <a:sysClr val="window" lastClr="FFFFFF"/>
      </a:lt1>
      <a:dk2>
        <a:srgbClr val="63666A"/>
      </a:dk2>
      <a:lt2>
        <a:srgbClr val="A7A8AA"/>
      </a:lt2>
      <a:accent1>
        <a:srgbClr val="00B5E2"/>
      </a:accent1>
      <a:accent2>
        <a:srgbClr val="4AC9E3"/>
      </a:accent2>
      <a:accent3>
        <a:srgbClr val="00629B"/>
      </a:accent3>
      <a:accent4>
        <a:srgbClr val="FFD100"/>
      </a:accent4>
      <a:accent5>
        <a:srgbClr val="FFA300"/>
      </a:accent5>
      <a:accent6>
        <a:srgbClr val="BA0C2F"/>
      </a:accent6>
      <a:hlink>
        <a:srgbClr val="004B7E"/>
      </a:hlink>
      <a:folHlink>
        <a:srgbClr val="0E839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opyright-policy-WG-meetings.potx" id="{7B8922AF-E155-4CE3-ADBE-0EC330F6DF5E}" vid="{444C2741-E9B8-4579-8079-68A0DE7B6784}"/>
    </a:ext>
  </a:extLst>
</a:theme>
</file>

<file path=ppt/theme/theme3.xml><?xml version="1.0" encoding="utf-8"?>
<a:theme xmlns:a="http://schemas.openxmlformats.org/drawingml/2006/main" name="1_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1670</TotalTime>
  <Words>2992</Words>
  <Application>Microsoft Office PowerPoint</Application>
  <PresentationFormat>Widescreen</PresentationFormat>
  <Paragraphs>430</Paragraphs>
  <Slides>34</Slides>
  <Notes>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34</vt:i4>
      </vt:variant>
    </vt:vector>
  </HeadingPairs>
  <TitlesOfParts>
    <vt:vector size="46" baseType="lpstr">
      <vt:lpstr>Arial</vt:lpstr>
      <vt:lpstr>Calibri</vt:lpstr>
      <vt:lpstr>Lucida Grande</vt:lpstr>
      <vt:lpstr>Montserrat</vt:lpstr>
      <vt:lpstr>Montserrat ExtraBold</vt:lpstr>
      <vt:lpstr>Perpetua</vt:lpstr>
      <vt:lpstr>Times New Roman</vt:lpstr>
      <vt:lpstr>Webdings</vt:lpstr>
      <vt:lpstr>Wingdings</vt:lpstr>
      <vt:lpstr>1_EEE</vt:lpstr>
      <vt:lpstr>IEEE_template</vt:lpstr>
      <vt:lpstr>1_802-11-Submission</vt:lpstr>
      <vt:lpstr>Agenda and General Information</vt:lpstr>
      <vt:lpstr>Agenda</vt:lpstr>
      <vt:lpstr>Study Group Decorum</vt:lpstr>
      <vt:lpstr>General Decorum</vt:lpstr>
      <vt:lpstr>In-Person Decorum</vt:lpstr>
      <vt:lpstr>Teleconference Decorum</vt:lpstr>
      <vt:lpstr>Goals for the meeting</vt:lpstr>
      <vt:lpstr>Big ticket items</vt:lpstr>
      <vt:lpstr>Reflector and Web</vt:lpstr>
      <vt:lpstr>Study Group Private Area</vt:lpstr>
      <vt:lpstr>Ground Rules</vt:lpstr>
      <vt:lpstr>IEEE Structure</vt:lpstr>
      <vt:lpstr>Important Bylaws and Rules</vt:lpstr>
      <vt:lpstr>Guidelines for IEEE SA Meetings</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  </vt:lpstr>
      <vt:lpstr>IEEE-SA standards activities shall allow the fair &amp; equitable consideration of all viewpoints </vt:lpstr>
      <vt:lpstr>Overview of IEEE 802.3 Standards Process (1/5)- Study Group Phase</vt:lpstr>
      <vt:lpstr>Overview of IEEE 802.3 Standards Process (2/5) –  Task Force Comment Phase</vt:lpstr>
      <vt:lpstr>Overview of IEEE 802.3 Standards Process (3/5) –  Working Group Ballot Phase</vt:lpstr>
      <vt:lpstr>Overview of IEEE 802.3 Standards Process (4/5)-  IEEE Standards Association (SA) Ballot Phase</vt:lpstr>
      <vt:lpstr>Overview of IEEE 802.3 Standards Process (5/5) –  Final Approvals / Standard Release</vt:lpstr>
      <vt:lpstr>The Study Group</vt:lpstr>
      <vt:lpstr>Request for Formation of Study Group (as per xx Plenary Motion)</vt:lpstr>
      <vt:lpstr>Liaisons and Communications</vt:lpstr>
      <vt:lpstr>Action Items</vt:lpstr>
      <vt:lpstr>Attendance</vt:lpstr>
      <vt:lpstr>Presentations</vt:lpstr>
      <vt:lpstr>Meeting Map</vt:lpstr>
      <vt:lpstr>Future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Study Group agenda template</dc:title>
  <dc:creator>Law, David</dc:creator>
  <cp:lastModifiedBy>Law, David</cp:lastModifiedBy>
  <cp:revision>106</cp:revision>
  <dcterms:created xsi:type="dcterms:W3CDTF">2011-08-10T17:21:09Z</dcterms:created>
  <dcterms:modified xsi:type="dcterms:W3CDTF">2025-11-09T09:39:00Z</dcterms:modified>
</cp:coreProperties>
</file>