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7" r:id="rId1"/>
    <p:sldMasterId id="2147483739" r:id="rId2"/>
  </p:sldMasterIdLst>
  <p:notesMasterIdLst>
    <p:notesMasterId r:id="rId16"/>
  </p:notesMasterIdLst>
  <p:handoutMasterIdLst>
    <p:handoutMasterId r:id="rId17"/>
  </p:handoutMasterIdLst>
  <p:sldIdLst>
    <p:sldId id="362" r:id="rId3"/>
    <p:sldId id="393" r:id="rId4"/>
    <p:sldId id="394" r:id="rId5"/>
    <p:sldId id="391" r:id="rId6"/>
    <p:sldId id="395" r:id="rId7"/>
    <p:sldId id="384" r:id="rId8"/>
    <p:sldId id="385" r:id="rId9"/>
    <p:sldId id="386" r:id="rId10"/>
    <p:sldId id="870" r:id="rId11"/>
    <p:sldId id="358" r:id="rId12"/>
    <p:sldId id="359" r:id="rId13"/>
    <p:sldId id="871" r:id="rId14"/>
    <p:sldId id="872" r:id="rId15"/>
  </p:sldIdLst>
  <p:sldSz cx="12192000" cy="6858000"/>
  <p:notesSz cx="7315200" cy="96012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05"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ow, Bob" initials="" lastIdx="4" clrIdx="0"/>
  <p:cmAuthor id="1" name="David Law" initial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65" autoAdjust="0"/>
    <p:restoredTop sz="84713" autoAdjust="0"/>
  </p:normalViewPr>
  <p:slideViewPr>
    <p:cSldViewPr>
      <p:cViewPr varScale="1">
        <p:scale>
          <a:sx n="116" d="100"/>
          <a:sy n="116" d="100"/>
        </p:scale>
        <p:origin x="102" y="342"/>
      </p:cViewPr>
      <p:guideLst>
        <p:guide orient="horz" pos="2205"/>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93" d="100"/>
          <a:sy n="93" d="100"/>
        </p:scale>
        <p:origin x="3576"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417BA86C-65F5-4CF3-B3E0-262C24A6192F}" type="datetimeFigureOut">
              <a:rPr lang="en-US"/>
              <a:pPr>
                <a:defRPr/>
              </a:pPr>
              <a:t>2/24/2026</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08A8D477-3781-4FB6-B024-7E4A5E8576B7}" type="slidenum">
              <a:rPr lang="en-US"/>
              <a:pPr>
                <a:defRPr/>
              </a:pPr>
              <a:t>‹#›</a:t>
            </a:fld>
            <a:endParaRPr lang="en-US"/>
          </a:p>
        </p:txBody>
      </p:sp>
    </p:spTree>
    <p:extLst>
      <p:ext uri="{BB962C8B-B14F-4D97-AF65-F5344CB8AC3E}">
        <p14:creationId xmlns:p14="http://schemas.microsoft.com/office/powerpoint/2010/main" val="10975522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590AAE55-AC1F-40CD-88B6-F4E33C4F9407}" type="datetimeFigureOut">
              <a:rPr lang="en-US"/>
              <a:pPr>
                <a:defRPr/>
              </a:pPr>
              <a:t>2/24/2026</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536C3E89-58A8-4CE9-BC88-C9655D56D518}" type="slidenum">
              <a:rPr lang="en-US"/>
              <a:pPr>
                <a:defRPr/>
              </a:pPr>
              <a:t>‹#›</a:t>
            </a:fld>
            <a:endParaRPr lang="en-US"/>
          </a:p>
        </p:txBody>
      </p:sp>
    </p:spTree>
    <p:extLst>
      <p:ext uri="{BB962C8B-B14F-4D97-AF65-F5344CB8AC3E}">
        <p14:creationId xmlns:p14="http://schemas.microsoft.com/office/powerpoint/2010/main" val="3910917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84175" y="701675"/>
            <a:ext cx="6165850" cy="3468688"/>
          </a:xfrm>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l"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doc.: IEEE 802.11-15/0245r1</a:t>
            </a:r>
          </a:p>
        </p:txBody>
      </p:sp>
      <p:sp>
        <p:nvSpPr>
          <p:cNvPr id="71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Mar 2015</a:t>
            </a:r>
          </a:p>
        </p:txBody>
      </p:sp>
      <p:sp>
        <p:nvSpPr>
          <p:cNvPr id="6" name="Footer Placeholder 5"/>
          <p:cNvSpPr>
            <a:spLocks noGrp="1"/>
          </p:cNvSpPr>
          <p:nvPr>
            <p:ph type="ftr" sz="quarter" idx="4"/>
          </p:nvPr>
        </p:nvSpPr>
        <p:spPr/>
        <p:txBody>
          <a:bodyPr/>
          <a:lstStyle/>
          <a:p>
            <a:pPr marL="1828800" marR="0" lvl="4"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charset="0"/>
                <a:ea typeface="+mn-ea"/>
                <a:cs typeface="+mn-cs"/>
              </a:rPr>
              <a:t>Andrew Myles, Cisco</a:t>
            </a:r>
          </a:p>
        </p:txBody>
      </p:sp>
      <p:sp>
        <p:nvSpPr>
          <p:cNvPr id="7" name="Slide Number Placeholder 6"/>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srgbClr val="000000"/>
                </a:solidFill>
                <a:effectLst/>
                <a:uLnTx/>
                <a:uFillTx/>
                <a:latin typeface="Calibri"/>
                <a:ea typeface="+mn-ea"/>
                <a:cs typeface="+mn-cs"/>
              </a:rPr>
              <a:t>Page </a:t>
            </a:r>
            <a:fld id="{711CED88-2EBA-480B-BC25-F8BE94D75BC0}" type="slidenum">
              <a:rPr kumimoji="0" lang="en-US" sz="13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3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053408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xfrm>
            <a:off x="384175" y="701675"/>
            <a:ext cx="6165850" cy="3468688"/>
          </a:xfrm>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l"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doc.: IEEE 802.11-15/0245r1</a:t>
            </a:r>
          </a:p>
        </p:txBody>
      </p:sp>
      <p:sp>
        <p:nvSpPr>
          <p:cNvPr id="92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Mar 2015</a:t>
            </a:r>
          </a:p>
        </p:txBody>
      </p:sp>
      <p:sp>
        <p:nvSpPr>
          <p:cNvPr id="6" name="Footer Placeholder 5"/>
          <p:cNvSpPr>
            <a:spLocks noGrp="1"/>
          </p:cNvSpPr>
          <p:nvPr>
            <p:ph type="ftr" sz="quarter" idx="4"/>
          </p:nvPr>
        </p:nvSpPr>
        <p:spPr/>
        <p:txBody>
          <a:bodyPr/>
          <a:lstStyle/>
          <a:p>
            <a:pPr marL="1828800" marR="0" lvl="4"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charset="0"/>
                <a:ea typeface="+mn-ea"/>
                <a:cs typeface="+mn-cs"/>
              </a:rPr>
              <a:t>Andrew Myles, Cisco</a:t>
            </a:r>
          </a:p>
        </p:txBody>
      </p:sp>
      <p:sp>
        <p:nvSpPr>
          <p:cNvPr id="7" name="Slide Number Placeholder 6"/>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srgbClr val="000000"/>
                </a:solidFill>
                <a:effectLst/>
                <a:uLnTx/>
                <a:uFillTx/>
                <a:latin typeface="Calibri"/>
                <a:ea typeface="+mn-ea"/>
                <a:cs typeface="+mn-cs"/>
              </a:rPr>
              <a:t>Page </a:t>
            </a:r>
            <a:fld id="{CAF5E058-E197-4F90-8543-8AE1FCA5C224}" type="slidenum">
              <a:rPr kumimoji="0" lang="en-US" sz="13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3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322829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l"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doc.: IEEE 802.11-15/0245r1</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marL="0" marR="0" lvl="0" indent="0" algn="r" defTabSz="933450" rtl="0" eaLnBrk="1" fontAlgn="auto" latinLnBrk="0" hangingPunct="1">
              <a:lnSpc>
                <a:spcPct val="100000"/>
              </a:lnSpc>
              <a:spcBef>
                <a:spcPct val="0"/>
              </a:spcBef>
              <a:spcAft>
                <a:spcPts val="0"/>
              </a:spcAft>
              <a:buClrTx/>
              <a:buSzTx/>
              <a:buFontTx/>
              <a:buNone/>
              <a:tabLst/>
              <a:defRPr/>
            </a:pPr>
            <a:r>
              <a:rPr kumimoji="0" lang="en-US" altLang="en-US" sz="12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Mar 2015</a:t>
            </a:r>
          </a:p>
        </p:txBody>
      </p:sp>
      <p:sp>
        <p:nvSpPr>
          <p:cNvPr id="6" name="Footer Placeholder 5"/>
          <p:cNvSpPr>
            <a:spLocks noGrp="1"/>
          </p:cNvSpPr>
          <p:nvPr>
            <p:ph type="ftr" sz="quarter" idx="4"/>
          </p:nvPr>
        </p:nvSpPr>
        <p:spPr/>
        <p:txBody>
          <a:bodyPr/>
          <a:lstStyle/>
          <a:p>
            <a:pPr marL="1828800" marR="0" lvl="4" indent="0" algn="l"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000000"/>
                </a:solidFill>
                <a:effectLst/>
                <a:uLnTx/>
                <a:uFillTx/>
                <a:latin typeface="Arial" charset="0"/>
                <a:ea typeface="+mn-ea"/>
                <a:cs typeface="+mn-cs"/>
              </a:rPr>
              <a:t>Andrew Myles, Cisco</a:t>
            </a:r>
          </a:p>
        </p:txBody>
      </p:sp>
      <p:sp>
        <p:nvSpPr>
          <p:cNvPr id="7" name="Slide Number Placeholder 6"/>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1300" b="0" i="0" u="none" strike="noStrike" kern="1200" cap="none" spc="0" normalizeH="0" baseline="0" noProof="0">
                <a:ln>
                  <a:noFill/>
                </a:ln>
                <a:solidFill>
                  <a:srgbClr val="000000"/>
                </a:solidFill>
                <a:effectLst/>
                <a:uLnTx/>
                <a:uFillTx/>
                <a:latin typeface="Calibri"/>
                <a:ea typeface="+mn-ea"/>
                <a:cs typeface="+mn-cs"/>
              </a:rPr>
              <a:t>Page </a:t>
            </a:r>
            <a:fld id="{3316D854-8087-4685-9223-95A571712357}" type="slidenum">
              <a:rPr kumimoji="0" lang="en-US" sz="1300" b="0" i="0" u="none" strike="noStrike" kern="1200" cap="none" spc="0" normalizeH="0" baseline="0" noProof="0" smtClean="0">
                <a:ln>
                  <a:noFill/>
                </a:ln>
                <a:solidFill>
                  <a:srgbClr val="000000"/>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300" b="0" i="0" u="none" strike="noStrike" kern="1200" cap="none" spc="0" normalizeH="0" baseline="0" noProof="0">
              <a:ln>
                <a:noFill/>
              </a:ln>
              <a:solidFill>
                <a:srgbClr val="000000"/>
              </a:solidFill>
              <a:effectLst/>
              <a:uLnTx/>
              <a:uFillTx/>
              <a:latin typeface="Calibri"/>
              <a:ea typeface="+mn-ea"/>
              <a:cs typeface="+mn-cs"/>
            </a:endParaRPr>
          </a:p>
        </p:txBody>
      </p:sp>
    </p:spTree>
    <p:extLst>
      <p:ext uri="{BB962C8B-B14F-4D97-AF65-F5344CB8AC3E}">
        <p14:creationId xmlns:p14="http://schemas.microsoft.com/office/powerpoint/2010/main" val="207613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luebar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itle 1"/>
          <p:cNvSpPr>
            <a:spLocks noGrp="1"/>
          </p:cNvSpPr>
          <p:nvPr>
            <p:ph type="title"/>
          </p:nvPr>
        </p:nvSpPr>
        <p:spPr>
          <a:xfrm>
            <a:off x="1981200" y="274639"/>
            <a:ext cx="8229600" cy="371475"/>
          </a:xfrm>
        </p:spPr>
        <p:txBody>
          <a:bodyPr/>
          <a:lstStyle/>
          <a:p>
            <a:r>
              <a:rPr lang="en-US"/>
              <a:t>Click to edit Master title style</a:t>
            </a:r>
            <a:endParaRPr lang="en-US" dirty="0"/>
          </a:p>
        </p:txBody>
      </p:sp>
      <p:pic>
        <p:nvPicPr>
          <p:cNvPr id="12" name="Picture 11">
            <a:extLst>
              <a:ext uri="{FF2B5EF4-FFF2-40B4-BE49-F238E27FC236}">
                <a16:creationId xmlns:a16="http://schemas.microsoft.com/office/drawing/2014/main" id="{FDDB1747-FC43-43A9-9309-44FED6084D8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a:extLst>
              <a:ext uri="{FF2B5EF4-FFF2-40B4-BE49-F238E27FC236}">
                <a16:creationId xmlns:a16="http://schemas.microsoft.com/office/drawing/2014/main" id="{ED3407E6-7882-40C3-8350-8BC5F1D49CFA}"/>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92623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at 1">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229600" cy="4619641"/>
          </a:xfrm>
          <a:prstGeom prst="rect">
            <a:avLst/>
          </a:prstGeom>
        </p:spPr>
        <p:txBody>
          <a:bodyPr vert="horz" lIns="0" tIns="0" rIns="0" bIns="0" rtlCol="0">
            <a:normAutofit/>
          </a:bodyPr>
          <a:lstStyle>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206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mat 2">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003233" cy="4619641"/>
          </a:xfrm>
          <a:prstGeom prst="rect">
            <a:avLst/>
          </a:prstGeom>
        </p:spPr>
        <p:txBody>
          <a:bodyPr vert="horz" lIns="0" tIns="0" rIns="0" bIns="0" rtlCol="0">
            <a:normAutofit/>
          </a:bodyPr>
          <a:lstStyle>
            <a:lvl2pPr marL="360000" indent="0">
              <a:buFontTx/>
              <a:buNone/>
              <a:defRPr/>
            </a:lvl2pPr>
            <a:lvl3pPr marL="720000" indent="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019733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ma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CC28-91A1-1D4D-84F2-0CBC437C2D0A}"/>
              </a:ext>
            </a:extLst>
          </p:cNvPr>
          <p:cNvSpPr>
            <a:spLocks noGrp="1"/>
          </p:cNvSpPr>
          <p:nvPr>
            <p:ph type="title"/>
          </p:nvPr>
        </p:nvSpPr>
        <p:spPr>
          <a:xfrm>
            <a:off x="1981200" y="260648"/>
            <a:ext cx="8229600" cy="942998"/>
          </a:xfrm>
        </p:spPr>
        <p:txBody>
          <a:bodyPr/>
          <a:lstStyle/>
          <a:p>
            <a:r>
              <a:rPr lang="en-GB"/>
              <a:t>Click to edit Master title style</a:t>
            </a:r>
          </a:p>
        </p:txBody>
      </p:sp>
      <p:sp>
        <p:nvSpPr>
          <p:cNvPr id="3" name="Text Placeholder 2">
            <a:extLst>
              <a:ext uri="{FF2B5EF4-FFF2-40B4-BE49-F238E27FC236}">
                <a16:creationId xmlns:a16="http://schemas.microsoft.com/office/drawing/2014/main" id="{DA76532B-31FC-E3DB-BEA1-3086E80270B5}"/>
              </a:ext>
            </a:extLst>
          </p:cNvPr>
          <p:cNvSpPr>
            <a:spLocks noGrp="1"/>
          </p:cNvSpPr>
          <p:nvPr>
            <p:ph idx="1" hasCustomPrompt="1"/>
          </p:nvPr>
        </p:nvSpPr>
        <p:spPr>
          <a:xfrm>
            <a:off x="1981198" y="1556792"/>
            <a:ext cx="8363273" cy="4619641"/>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0835F859-0192-2DD3-F95A-49EDB407414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D326917-313E-75CF-3990-BBEF44728881}"/>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940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E8B30-B26C-6310-030A-AD543644FED8}"/>
              </a:ext>
            </a:extLst>
          </p:cNvPr>
          <p:cNvSpPr>
            <a:spLocks noGrp="1"/>
          </p:cNvSpPr>
          <p:nvPr>
            <p:ph type="title"/>
          </p:nvPr>
        </p:nvSpPr>
        <p:spPr/>
        <p:txBody>
          <a:bodyPr/>
          <a:lstStyle/>
          <a:p>
            <a:r>
              <a:rPr lang="en-GB"/>
              <a:t>Click to edit Master title style</a:t>
            </a:r>
          </a:p>
        </p:txBody>
      </p:sp>
      <p:sp>
        <p:nvSpPr>
          <p:cNvPr id="3" name="Text Placeholder 2">
            <a:extLst>
              <a:ext uri="{FF2B5EF4-FFF2-40B4-BE49-F238E27FC236}">
                <a16:creationId xmlns:a16="http://schemas.microsoft.com/office/drawing/2014/main" id="{EF7D3468-6352-4F44-5CA2-F806EA02CA42}"/>
              </a:ext>
            </a:extLst>
          </p:cNvPr>
          <p:cNvSpPr>
            <a:spLocks noGrp="1"/>
          </p:cNvSpPr>
          <p:nvPr>
            <p:ph idx="1" hasCustomPrompt="1"/>
          </p:nvPr>
        </p:nvSpPr>
        <p:spPr>
          <a:xfrm>
            <a:off x="1981199" y="1522298"/>
            <a:ext cx="4258817" cy="4654135"/>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2">
            <a:extLst>
              <a:ext uri="{FF2B5EF4-FFF2-40B4-BE49-F238E27FC236}">
                <a16:creationId xmlns:a16="http://schemas.microsoft.com/office/drawing/2014/main" id="{E1868C8D-ECF0-168D-7E6D-E609CEC5EC1A}"/>
              </a:ext>
            </a:extLst>
          </p:cNvPr>
          <p:cNvSpPr>
            <a:spLocks noGrp="1"/>
          </p:cNvSpPr>
          <p:nvPr>
            <p:ph idx="10" hasCustomPrompt="1"/>
          </p:nvPr>
        </p:nvSpPr>
        <p:spPr>
          <a:xfrm>
            <a:off x="6384032" y="1522298"/>
            <a:ext cx="3856856" cy="4619641"/>
          </a:xfrm>
          <a:prstGeom prst="rect">
            <a:avLst/>
          </a:prstGeom>
        </p:spPr>
        <p:txBody>
          <a:bodyPr vert="horz" lIns="0" tIns="0" rIns="0" bIns="0" rtlCol="0">
            <a:normAutofit/>
          </a:bodyPr>
          <a:lstStyle>
            <a:lvl1pPr marL="0" indent="0">
              <a:buClr>
                <a:srgbClr val="00B0F0"/>
              </a:buClr>
              <a:buSzPct val="100000"/>
              <a:buFontTx/>
              <a:buNone/>
              <a:defRPr sz="1100" b="0"/>
            </a:lvl1pPr>
            <a:lvl2pPr marL="360000" indent="0">
              <a:buFontTx/>
              <a:buNone/>
              <a:defRPr sz="1100"/>
            </a:lvl2pPr>
            <a:lvl3pPr marL="792000" indent="-252000">
              <a:buClr>
                <a:srgbClr val="00B0F0"/>
              </a:buClr>
              <a:buSzPct val="70000"/>
              <a:buFontTx/>
              <a:buNone/>
              <a:defRPr sz="1100"/>
            </a:lvl3pPr>
            <a:lvl4pPr marL="1080000" indent="0">
              <a:buFontTx/>
              <a:buNone/>
              <a:defRPr sz="1100"/>
            </a:lvl4pPr>
            <a:lvl5pPr marL="1800000" indent="0">
              <a:buFontTx/>
              <a:buNone/>
              <a:defRPr sz="11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FCFCDCFC-7E5A-B7EF-8E43-07DE3E725766}"/>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a:extLst>
              <a:ext uri="{FF2B5EF4-FFF2-40B4-BE49-F238E27FC236}">
                <a16:creationId xmlns:a16="http://schemas.microsoft.com/office/drawing/2014/main" id="{7706DA83-D851-1FC9-6695-6B72CB7EC309}"/>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242788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2" name="Title Placeholder 1">
            <a:extLst>
              <a:ext uri="{FF2B5EF4-FFF2-40B4-BE49-F238E27FC236}">
                <a16:creationId xmlns:a16="http://schemas.microsoft.com/office/drawing/2014/main" id="{FDF22FF3-E587-455E-8A2B-9F74DBCD940C}"/>
              </a:ext>
            </a:extLst>
          </p:cNvPr>
          <p:cNvSpPr>
            <a:spLocks noGrp="1"/>
          </p:cNvSpPr>
          <p:nvPr>
            <p:ph type="title"/>
          </p:nvPr>
        </p:nvSpPr>
        <p:spPr>
          <a:xfrm>
            <a:off x="1981200" y="366186"/>
            <a:ext cx="8229600" cy="495300"/>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5C9D899-9142-4688-9076-8F6D4D1E730B}"/>
              </a:ext>
            </a:extLst>
          </p:cNvPr>
          <p:cNvSpPr>
            <a:spLocks noGrp="1"/>
          </p:cNvSpPr>
          <p:nvPr>
            <p:ph type="body" idx="1"/>
          </p:nvPr>
        </p:nvSpPr>
        <p:spPr>
          <a:xfrm>
            <a:off x="1981200" y="1826684"/>
            <a:ext cx="8229600" cy="4349749"/>
          </a:xfrm>
          <a:prstGeom prst="rect">
            <a:avLst/>
          </a:prstGeom>
        </p:spPr>
        <p:txBody>
          <a:bodyPr vert="horz" lIns="0" tIns="0" rIns="0" bIns="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FF87ABBB-8493-4657-AF76-3FB0E8D54470}"/>
              </a:ext>
            </a:extLst>
          </p:cNvPr>
          <p:cNvSpPr/>
          <p:nvPr userDrawn="1"/>
        </p:nvSpPr>
        <p:spPr>
          <a:xfrm>
            <a:off x="1984772" y="838577"/>
            <a:ext cx="1206500" cy="6032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0" fontAlgn="auto" hangingPunct="0">
              <a:spcBef>
                <a:spcPts val="0"/>
              </a:spcBef>
              <a:spcAft>
                <a:spcPts val="0"/>
              </a:spcAft>
              <a:defRPr/>
            </a:pPr>
            <a:endParaRPr lang="en-US" sz="1050">
              <a:solidFill>
                <a:prstClr val="white"/>
              </a:solidFill>
            </a:endParaRPr>
          </a:p>
        </p:txBody>
      </p:sp>
      <p:sp>
        <p:nvSpPr>
          <p:cNvPr id="8"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prstClr val="black"/>
                </a:solidFill>
                <a:latin typeface="Arial" panose="020B0604020202020204" pitchFamily="34" charset="0"/>
              </a:rPr>
              <a:t>Page </a:t>
            </a:r>
            <a:fld id="{C267E54B-A7D3-479B-B201-BF1FFE6185E6}" type="slidenum">
              <a:rPr lang="en-US" sz="1200" smtClean="0">
                <a:solidFill>
                  <a:prstClr val="black"/>
                </a:solidFill>
                <a:latin typeface="Arial" panose="020B0604020202020204" pitchFamily="34" charset="0"/>
              </a:rPr>
              <a:pPr algn="r" eaLnBrk="1" hangingPunct="1">
                <a:spcBef>
                  <a:spcPct val="50000"/>
                </a:spcBef>
                <a:defRPr/>
              </a:pPr>
              <a:t>‹#›</a:t>
            </a:fld>
            <a:endParaRPr lang="en-US" sz="1200" dirty="0">
              <a:solidFill>
                <a:prstClr val="black"/>
              </a:solidFill>
              <a:latin typeface="Arial" panose="020B0604020202020204" pitchFamily="34" charset="0"/>
            </a:endParaRPr>
          </a:p>
        </p:txBody>
      </p:sp>
    </p:spTree>
    <p:extLst>
      <p:ext uri="{BB962C8B-B14F-4D97-AF65-F5344CB8AC3E}">
        <p14:creationId xmlns:p14="http://schemas.microsoft.com/office/powerpoint/2010/main" val="3420291069"/>
      </p:ext>
    </p:extLst>
  </p:cSld>
  <p:clrMap bg1="lt1" tx1="dk1" bg2="lt2" tx2="dk2" accent1="accent1" accent2="accent2" accent3="accent3" accent4="accent4" accent5="accent5" accent6="accent6" hlink="hlink" folHlink="folHlink"/>
  <p:sldLayoutIdLst>
    <p:sldLayoutId id="2147483738" r:id="rId1"/>
  </p:sldLayoutIdLst>
  <p:hf hdr="0" ftr="0" dt="0"/>
  <p:txStyles>
    <p:titleStyle>
      <a:lvl1pPr algn="l" defTabSz="685783" rtl="0" eaLnBrk="1" fontAlgn="base" hangingPunct="1">
        <a:lnSpc>
          <a:spcPct val="90000"/>
        </a:lnSpc>
        <a:spcBef>
          <a:spcPct val="0"/>
        </a:spcBef>
        <a:spcAft>
          <a:spcPct val="0"/>
        </a:spcAft>
        <a:defRPr sz="2667" b="1" i="0" kern="1200" cap="all">
          <a:solidFill>
            <a:schemeClr val="tx1"/>
          </a:solidFill>
          <a:latin typeface="Montserrat ExtraBold" pitchFamily="2" charset="77"/>
          <a:ea typeface="MS PGothic" panose="020B0600070205080204" pitchFamily="34" charset="-128"/>
          <a:cs typeface="Montserrat ExtraBold" pitchFamily="2" charset="77"/>
        </a:defRPr>
      </a:lvl1pPr>
      <a:lvl2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2pPr>
      <a:lvl3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3pPr>
      <a:lvl4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4pPr>
      <a:lvl5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5pPr>
      <a:lvl6pPr marL="457189"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6pPr>
      <a:lvl7pPr marL="914377"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7pPr>
      <a:lvl8pPr marL="1371566"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8pPr>
      <a:lvl9pPr marL="1828754"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9pPr>
    </p:titleStyle>
    <p:bodyStyle>
      <a:lvl1pPr marL="0" indent="0" algn="l" defTabSz="685783" rtl="0" eaLnBrk="1" fontAlgn="base" hangingPunct="1">
        <a:lnSpc>
          <a:spcPct val="90000"/>
        </a:lnSpc>
        <a:spcBef>
          <a:spcPts val="751"/>
        </a:spcBef>
        <a:spcAft>
          <a:spcPct val="0"/>
        </a:spcAft>
        <a:defRPr sz="1600" b="1" i="0" kern="1200" cap="none" baseline="0">
          <a:solidFill>
            <a:schemeClr val="tx1"/>
          </a:solidFill>
          <a:latin typeface="Montserrat" pitchFamily="2" charset="77"/>
          <a:ea typeface="MS PGothic" panose="020B0600070205080204" pitchFamily="34" charset="-128"/>
          <a:cs typeface="Montserrat" pitchFamily="2" charset="77"/>
        </a:defRPr>
      </a:lvl1pPr>
      <a:lvl2pPr marL="3175" indent="-3175" algn="l" defTabSz="685783" rtl="0" eaLnBrk="1" fontAlgn="base" hangingPunct="1">
        <a:lnSpc>
          <a:spcPct val="90000"/>
        </a:lnSpc>
        <a:spcBef>
          <a:spcPts val="600"/>
        </a:spcBef>
        <a:spcAft>
          <a:spcPct val="0"/>
        </a:spcAft>
        <a:defRPr sz="1467"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2pPr>
      <a:lvl3pPr marL="112711" indent="-111123" algn="l" defTabSz="685783" rtl="0" eaLnBrk="1" fontAlgn="base" hangingPunct="1">
        <a:spcBef>
          <a:spcPts val="400"/>
        </a:spcBef>
        <a:spcAft>
          <a:spcPct val="0"/>
        </a:spcAft>
        <a:buClr>
          <a:srgbClr val="4AC9E3"/>
        </a:buClr>
        <a:buFont typeface="Wingdings" panose="05000000000000000000" pitchFamily="2" charset="2"/>
        <a:buChar char="§"/>
        <a:defRPr sz="1333"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3pPr>
      <a:lvl4pPr marL="304792" indent="-190495" algn="l" defTabSz="685783" rtl="0" eaLnBrk="1" fontAlgn="base" hangingPunct="1">
        <a:spcBef>
          <a:spcPts val="200"/>
        </a:spcBef>
        <a:spcAft>
          <a:spcPct val="0"/>
        </a:spcAft>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4pPr>
      <a:lvl5pPr marL="457189" indent="-152396" algn="l" defTabSz="684196" rtl="0" eaLnBrk="1" fontAlgn="base" hangingPunct="1">
        <a:spcBef>
          <a:spcPts val="200"/>
        </a:spcBef>
        <a:spcAft>
          <a:spcPct val="0"/>
        </a:spcAft>
        <a:buClr>
          <a:srgbClr val="4AC9E3"/>
        </a:buClr>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5pPr>
      <a:lvl6pPr marL="1885904"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
          <p15:clr>
            <a:srgbClr val="F26B43"/>
          </p15:clr>
        </p15:guide>
        <p15:guide id="2" pos="4104">
          <p15:clr>
            <a:srgbClr val="F26B43"/>
          </p15:clr>
        </p15:guide>
        <p15:guide id="3" pos="774">
          <p15:clr>
            <a:srgbClr val="F26B43"/>
          </p15:clr>
        </p15:guide>
        <p15:guide id="4" pos="882">
          <p15:clr>
            <a:srgbClr val="F26B43"/>
          </p15:clr>
        </p15:guide>
        <p15:guide id="5" pos="1440">
          <p15:clr>
            <a:srgbClr val="F26B43"/>
          </p15:clr>
        </p15:guide>
        <p15:guide id="6" pos="1548">
          <p15:clr>
            <a:srgbClr val="F26B43"/>
          </p15:clr>
        </p15:guide>
        <p15:guide id="7" pos="2106">
          <p15:clr>
            <a:srgbClr val="F26B43"/>
          </p15:clr>
        </p15:guide>
        <p15:guide id="8" pos="2214">
          <p15:clr>
            <a:srgbClr val="F26B43"/>
          </p15:clr>
        </p15:guide>
        <p15:guide id="9" pos="2772">
          <p15:clr>
            <a:srgbClr val="F26B43"/>
          </p15:clr>
        </p15:guide>
        <p15:guide id="10" pos="2880">
          <p15:clr>
            <a:srgbClr val="F26B43"/>
          </p15:clr>
        </p15:guide>
        <p15:guide id="11" pos="3438">
          <p15:clr>
            <a:srgbClr val="F26B43"/>
          </p15:clr>
        </p15:guide>
        <p15:guide id="12" pos="354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6"/>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1026" name="Rectangle 2"/>
          <p:cNvSpPr>
            <a:spLocks noGrp="1" noChangeArrowheads="1"/>
          </p:cNvSpPr>
          <p:nvPr>
            <p:ph type="title"/>
          </p:nvPr>
        </p:nvSpPr>
        <p:spPr bwMode="auto">
          <a:xfrm>
            <a:off x="1981200" y="476672"/>
            <a:ext cx="8229600" cy="72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title style</a:t>
            </a:r>
          </a:p>
        </p:txBody>
      </p:sp>
      <p:sp>
        <p:nvSpPr>
          <p:cNvPr id="9"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srgbClr val="000000"/>
                </a:solidFill>
                <a:latin typeface="Arial" panose="020B0604020202020204" pitchFamily="34" charset="0"/>
              </a:rPr>
              <a:t>Page </a:t>
            </a:r>
            <a:fld id="{C267E54B-A7D3-479B-B201-BF1FFE6185E6}" type="slidenum">
              <a:rPr lang="en-US" sz="1200" smtClean="0">
                <a:solidFill>
                  <a:srgbClr val="000000"/>
                </a:solidFill>
                <a:latin typeface="Arial" panose="020B0604020202020204" pitchFamily="34" charset="0"/>
              </a:rPr>
              <a:pPr algn="r" eaLnBrk="1" hangingPunct="1">
                <a:spcBef>
                  <a:spcPct val="50000"/>
                </a:spcBef>
                <a:defRPr/>
              </a:pPr>
              <a:t>‹#›</a:t>
            </a:fld>
            <a:endParaRPr lang="en-US" sz="1200" dirty="0">
              <a:solidFill>
                <a:srgbClr val="000000"/>
              </a:solidFill>
              <a:latin typeface="Arial" panose="020B0604020202020204" pitchFamily="34" charset="0"/>
            </a:endParaRPr>
          </a:p>
        </p:txBody>
      </p:sp>
      <p:sp>
        <p:nvSpPr>
          <p:cNvPr id="11" name="Text Placeholder 2">
            <a:extLst>
              <a:ext uri="{FF2B5EF4-FFF2-40B4-BE49-F238E27FC236}">
                <a16:creationId xmlns:a16="http://schemas.microsoft.com/office/drawing/2014/main" id="{0FC44FE4-2FFD-B194-DD0A-8CD106BBEFB4}"/>
              </a:ext>
            </a:extLst>
          </p:cNvPr>
          <p:cNvSpPr>
            <a:spLocks noGrp="1"/>
          </p:cNvSpPr>
          <p:nvPr>
            <p:ph type="body" idx="1"/>
          </p:nvPr>
        </p:nvSpPr>
        <p:spPr>
          <a:xfrm>
            <a:off x="1981200" y="1556792"/>
            <a:ext cx="7643192" cy="4619641"/>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8172051"/>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Lst>
  <p:hf hdr="0"/>
  <p:txStyles>
    <p:titleStyle>
      <a:lvl1pPr algn="l" rtl="0" eaLnBrk="0" fontAlgn="base" hangingPunct="0">
        <a:spcBef>
          <a:spcPct val="0"/>
        </a:spcBef>
        <a:spcAft>
          <a:spcPct val="0"/>
        </a:spcAft>
        <a:defRPr sz="24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sz="20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182563" indent="-180975" algn="l" rtl="0" eaLnBrk="0" fontAlgn="base" hangingPunct="0">
        <a:spcBef>
          <a:spcPct val="5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365125" indent="-180975" algn="l" rtl="0" eaLnBrk="0" fontAlgn="base" hangingPunct="0">
        <a:spcBef>
          <a:spcPct val="25000"/>
        </a:spcBef>
        <a:spcAft>
          <a:spcPct val="0"/>
        </a:spcAft>
        <a:buFont typeface="Arial" panose="020B0604020202020204" pitchFamily="34"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711200" indent="-344488" algn="l" rtl="0" eaLnBrk="0" fontAlgn="base" hangingPunct="0">
        <a:spcBef>
          <a:spcPct val="10000"/>
        </a:spcBef>
        <a:spcAft>
          <a:spcPct val="0"/>
        </a:spcAft>
        <a:buFont typeface="Times New Roman" panose="02020603050405020304" pitchFamily="18"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969963" indent="-165100" algn="l" rtl="0" eaLnBrk="0" fontAlgn="base" hangingPunct="0">
        <a:spcBef>
          <a:spcPct val="2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hyperlink" Target="https://standards.ieee.org/wp-content/uploads/import/documents/other/sb_bylaws.pdf"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www.ieee-ethics-reporting.org/" TargetMode="External"/><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hyperlink" Target="https://www.ieee.org/about/corporate/governance/code-of-conduct.html" TargetMode="External"/><Relationship Id="rId4" Type="http://schemas.openxmlformats.org/officeDocument/2006/relationships/hyperlink" Target="https://www.ieee.org/about/corporate/governance/p7-8.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tandards.ieee.org/develop/policies/opman/sect6.html#6.3"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1.xml"/><Relationship Id="rId5" Type="http://schemas.openxmlformats.org/officeDocument/2006/relationships/hyperlink" Target="mailto:patcom@ieee.org" TargetMode="External"/><Relationship Id="rId4" Type="http://schemas.openxmlformats.org/officeDocument/2006/relationships/hyperlink" Target="http://standards.ieee.org/about/sasb/patcom/materials.html"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standards.ieee.org/faqs/copyrights/" TargetMode="External"/><Relationship Id="rId4" Type="http://schemas.openxmlformats.org/officeDocument/2006/relationships/hyperlink" Target="https://standards.ieee.org/content/dam/ieee-standards/standards/web/documents/other/permissionltrs.zip"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sz="2600" dirty="0"/>
              <a:t>Instructions for the WG Chair</a:t>
            </a:r>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003232" cy="5256584"/>
          </a:xfrm>
        </p:spPr>
        <p:txBody>
          <a:bodyPr>
            <a:normAutofit lnSpcReduction="10000"/>
          </a:bodyPr>
          <a:lstStyle/>
          <a:p>
            <a:pPr lvl="0" defTabSz="685800">
              <a:lnSpc>
                <a:spcPct val="80000"/>
              </a:lnSpc>
              <a:spcBef>
                <a:spcPct val="0"/>
              </a:spcBef>
              <a:spcAft>
                <a:spcPts val="600"/>
              </a:spcAft>
              <a:defRPr/>
            </a:pPr>
            <a:r>
              <a:rPr lang="en-US" altLang="en-US" sz="1400" dirty="0">
                <a:solidFill>
                  <a:prstClr val="black"/>
                </a:solidFill>
                <a:latin typeface="Calibri" panose="020F0502020204030204" pitchFamily="34" charset="0"/>
                <a:cs typeface="Calibri" panose="020F0502020204030204" pitchFamily="34" charset="0"/>
              </a:rPr>
              <a:t>The IEEE SA strongly recommends that at each WG meeting the chair or a designee:</a:t>
            </a:r>
            <a:endParaRPr lang="en-US" altLang="en-US" sz="1400" b="0" dirty="0">
              <a:solidFill>
                <a:prstClr val="black"/>
              </a:solidFill>
              <a:latin typeface="Calibri" panose="020F0502020204030204" pitchFamily="34" charset="0"/>
              <a:cs typeface="Calibri" panose="020F0502020204030204" pitchFamily="34" charset="0"/>
            </a:endParaRPr>
          </a:p>
          <a:p>
            <a:pPr marL="342900" lvl="1" indent="-114300" defTabSz="685800">
              <a:lnSpc>
                <a:spcPct val="80000"/>
              </a:lnSpc>
              <a:spcBef>
                <a:spcPct val="0"/>
              </a:spcBef>
              <a:spcAft>
                <a:spcPts val="600"/>
              </a:spcAft>
              <a:buClr>
                <a:srgbClr val="4AC9E3"/>
              </a:buClr>
              <a:buSzPct val="150000"/>
              <a:buFont typeface="Arial" panose="020B0604020202020204" pitchFamily="34" charset="0"/>
              <a:buChar char="•"/>
              <a:defRPr/>
            </a:pPr>
            <a:r>
              <a:rPr lang="en-US" altLang="en-US" sz="1400" b="1" dirty="0">
                <a:solidFill>
                  <a:prstClr val="black"/>
                </a:solidFill>
              </a:rPr>
              <a:t>Show slides 1 through 4 of this presentation</a:t>
            </a:r>
          </a:p>
          <a:p>
            <a:pPr marL="342900" lvl="1" indent="-114300" defTabSz="685800">
              <a:lnSpc>
                <a:spcPct val="80000"/>
              </a:lnSpc>
              <a:spcBef>
                <a:spcPct val="0"/>
              </a:spcBef>
              <a:spcAft>
                <a:spcPts val="600"/>
              </a:spcAft>
              <a:buClr>
                <a:srgbClr val="4AC9E3"/>
              </a:buClr>
              <a:buSzPct val="150000"/>
              <a:buFont typeface="Arial" panose="020B0604020202020204" pitchFamily="34" charset="0"/>
              <a:buChar char="•"/>
              <a:defRPr/>
            </a:pPr>
            <a:r>
              <a:rPr lang="en-US" altLang="en-US" sz="1400" b="1" dirty="0">
                <a:solidFill>
                  <a:prstClr val="black"/>
                </a:solidFill>
              </a:rPr>
              <a:t>Advise the WG attendees that:</a:t>
            </a:r>
            <a:r>
              <a:rPr lang="en-US" altLang="en-US" sz="1400" dirty="0">
                <a:solidFill>
                  <a:prstClr val="black"/>
                </a:solidFill>
              </a:rPr>
              <a:t>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IEEE’s patent policy is described in Clause 6 of the </a:t>
            </a:r>
            <a:r>
              <a:rPr lang="en-US" altLang="en-US" sz="1400" i="1" dirty="0">
                <a:solidFill>
                  <a:prstClr val="black"/>
                </a:solidFill>
              </a:rPr>
              <a:t>IEEE SA Standards Board Bylaws</a:t>
            </a:r>
            <a:r>
              <a:rPr lang="en-US" altLang="en-US" sz="1400" dirty="0">
                <a:solidFill>
                  <a:prstClr val="black"/>
                </a:solidFill>
              </a:rPr>
              <a:t>;</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Early identification of patent claims which may be essential for the use of standards under development is strongly encouraged;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There may be Essential Patent Claims of which IEEE is not aware. Additionally, neither IEEE, the WG, nor the WG Chair can ensure the accuracy or completeness of any assurance or whether any such assurance is, in fact, of a Patent Claim that is essential for the use of the standard under development.</a:t>
            </a:r>
            <a:endParaRPr lang="en-US" altLang="en-US" sz="1400" b="1" dirty="0">
              <a:solidFill>
                <a:prstClr val="black"/>
              </a:solidFill>
            </a:endParaRPr>
          </a:p>
          <a:p>
            <a:pPr marL="342900" lvl="1" indent="-114300" defTabSz="685800">
              <a:lnSpc>
                <a:spcPct val="80000"/>
              </a:lnSpc>
              <a:spcAft>
                <a:spcPts val="600"/>
              </a:spcAft>
              <a:buClr>
                <a:srgbClr val="4AC9E3"/>
              </a:buClr>
              <a:buSzPct val="150000"/>
              <a:buFont typeface="Arial" panose="020B0604020202020204" pitchFamily="34" charset="0"/>
              <a:buChar char="•"/>
              <a:defRPr/>
            </a:pPr>
            <a:r>
              <a:rPr lang="en-US" altLang="en-US" sz="1400" b="1" dirty="0">
                <a:solidFill>
                  <a:prstClr val="black"/>
                </a:solidFill>
              </a:rPr>
              <a:t>Instruct the WG Secretary to record in the minutes of the relevant WG meeting: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That the foregoing information was provided and that slides 1 through 4 (and this slide 0, if applicable) were shown;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That the chair or designee provided an opportunity for participants to identify patent claim(s)/patent application claim(s) and/or the holder of patent claim(s)/patent application claim(s) of which the participant is personally aware and that may be essential for the use of that standard </a:t>
            </a:r>
          </a:p>
          <a:p>
            <a:pPr marL="684000" lvl="2" indent="-115200" defTabSz="685800">
              <a:lnSpc>
                <a:spcPct val="90000"/>
              </a:lnSpc>
              <a:spcBef>
                <a:spcPct val="0"/>
              </a:spcBef>
              <a:buSzPct val="150000"/>
              <a:buFont typeface="Arial" panose="020B0604020202020204" pitchFamily="34" charset="0"/>
              <a:buChar char="•"/>
              <a:defRPr/>
            </a:pPr>
            <a:r>
              <a:rPr lang="en-US" altLang="en-US" sz="1400" dirty="0">
                <a:solidFill>
                  <a:prstClr val="black"/>
                </a:solidFill>
              </a:rPr>
              <a:t>Any responses that were given, specifically the patent claim(s)/patent application claim(s) and/or the holder of the patent claim(s)/patent application claim(s) that were identified (if any) and by whom.</a:t>
            </a:r>
          </a:p>
          <a:p>
            <a:pPr marL="342900" lvl="1" indent="-114300" defTabSz="685800">
              <a:lnSpc>
                <a:spcPct val="80000"/>
              </a:lnSpc>
              <a:spcAft>
                <a:spcPts val="600"/>
              </a:spcAft>
              <a:buClr>
                <a:srgbClr val="4AC9E3"/>
              </a:buClr>
              <a:buSzPct val="150000"/>
              <a:buFont typeface="Arial" panose="020B0604020202020204" pitchFamily="34" charset="0"/>
              <a:buChar char="•"/>
              <a:defRPr/>
            </a:pPr>
            <a:r>
              <a:rPr lang="en-US" altLang="en-US" sz="1400" dirty="0">
                <a:solidFill>
                  <a:prstClr val="black"/>
                </a:solidFill>
              </a:rPr>
              <a:t>The WG Chair shall ensure that a request is made to any identified holders of potential essential patent claim(s) to complete and submit a Letter of Assurance.</a:t>
            </a:r>
          </a:p>
          <a:p>
            <a:pPr marL="342900" lvl="1" indent="-114300" defTabSz="685800">
              <a:lnSpc>
                <a:spcPct val="80000"/>
              </a:lnSpc>
              <a:spcBef>
                <a:spcPts val="300"/>
              </a:spcBef>
              <a:spcAft>
                <a:spcPts val="300"/>
              </a:spcAft>
              <a:buClr>
                <a:srgbClr val="4AC9E3"/>
              </a:buClr>
              <a:buSzPct val="150000"/>
              <a:buFont typeface="Arial" panose="020B0604020202020204" pitchFamily="34" charset="0"/>
              <a:buChar char="•"/>
              <a:defRPr/>
            </a:pPr>
            <a:r>
              <a:rPr lang="en-US" altLang="en-US" sz="1400" dirty="0">
                <a:solidFill>
                  <a:prstClr val="black"/>
                </a:solidFill>
              </a:rPr>
              <a:t>It is recommended that the WG Chair review the guidance in </a:t>
            </a:r>
            <a:r>
              <a:rPr lang="en-US" altLang="en-US" sz="1400" i="1" dirty="0">
                <a:solidFill>
                  <a:prstClr val="black"/>
                </a:solidFill>
              </a:rPr>
              <a:t>IEEE SA Standards Board Operations Manual</a:t>
            </a:r>
            <a:r>
              <a:rPr lang="en-US" altLang="en-US" sz="1400" dirty="0">
                <a:solidFill>
                  <a:prstClr val="black"/>
                </a:solidFill>
              </a:rPr>
              <a:t> 6.3.5 and in FAQs 14 and 15 on inclusion of potential Essential Patent Claims by incorporation or by reference. </a:t>
            </a:r>
          </a:p>
          <a:p>
            <a:pPr lvl="0" defTabSz="685800">
              <a:lnSpc>
                <a:spcPct val="80000"/>
              </a:lnSpc>
              <a:spcBef>
                <a:spcPts val="1200"/>
              </a:spcBef>
              <a:defRPr/>
            </a:pPr>
            <a:r>
              <a:rPr lang="en-US" altLang="en-US" sz="1400" b="0" dirty="0">
                <a:solidFill>
                  <a:prstClr val="black"/>
                </a:solidFill>
                <a:latin typeface="Calibri" panose="020F0502020204030204" pitchFamily="34" charset="0"/>
                <a:cs typeface="Calibri" panose="020F0502020204030204" pitchFamily="34" charset="0"/>
              </a:rPr>
              <a:t>Note: </a:t>
            </a:r>
            <a:r>
              <a:rPr lang="en-US" altLang="en-US" sz="1400" dirty="0">
                <a:solidFill>
                  <a:prstClr val="black"/>
                </a:solidFill>
                <a:latin typeface="Calibri" panose="020F0502020204030204" pitchFamily="34" charset="0"/>
                <a:cs typeface="Calibri" panose="020F0502020204030204" pitchFamily="34" charset="0"/>
              </a:rPr>
              <a:t>WG</a:t>
            </a:r>
            <a:r>
              <a:rPr lang="en-US" altLang="en-US" sz="1400" b="0" dirty="0">
                <a:solidFill>
                  <a:prstClr val="black"/>
                </a:solidFill>
                <a:latin typeface="Calibri" panose="020F0502020204030204" pitchFamily="34" charset="0"/>
                <a:cs typeface="Calibri" panose="020F0502020204030204" pitchFamily="34" charset="0"/>
              </a:rPr>
              <a:t> includes Working Groups, Task Groups, and other standards-developing committees with a PAR approved by the IEEE SA Standards Board.</a:t>
            </a:r>
            <a:br>
              <a:rPr lang="en-US" altLang="en-US" sz="2800" dirty="0">
                <a:latin typeface="Calibri" panose="020F0502020204030204" pitchFamily="34" charset="0"/>
                <a:cs typeface="Calibri" panose="020F0502020204030204" pitchFamily="34" charset="0"/>
              </a:rPr>
            </a:br>
            <a:endParaRPr lang="en-US" altLang="en-US" sz="2800" dirty="0">
              <a:latin typeface="Calibri" panose="020F0502020204030204" pitchFamily="34" charset="0"/>
              <a:cs typeface="Calibri" panose="020F0502020204030204" pitchFamily="34" charset="0"/>
            </a:endParaRPr>
          </a:p>
          <a:p>
            <a:pPr lvl="2">
              <a:buSzPct val="150000"/>
            </a:pPr>
            <a:endParaRPr lang="en-US" altLang="en-US" sz="40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0 – optional to be shown</a:t>
            </a:r>
          </a:p>
        </p:txBody>
      </p:sp>
    </p:spTree>
    <p:extLst>
      <p:ext uri="{BB962C8B-B14F-4D97-AF65-F5344CB8AC3E}">
        <p14:creationId xmlns:p14="http://schemas.microsoft.com/office/powerpoint/2010/main" val="2152266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AU" altLang="en-US"/>
              <a:t>Participants in the IEEE-SA “</a:t>
            </a:r>
            <a:r>
              <a:rPr lang="en-AU" altLang="en-US" i="1"/>
              <a:t>individual process</a:t>
            </a:r>
            <a:r>
              <a:rPr lang="en-AU" altLang="en-US"/>
              <a:t>” shall act independently of others, including employers</a:t>
            </a:r>
            <a:br>
              <a:rPr lang="en-AU" altLang="en-US"/>
            </a:br>
            <a:r>
              <a:rPr lang="en-AU" altLang="en-US"/>
              <a:t> </a:t>
            </a:r>
            <a:endParaRPr lang="en-AU" altLang="en-US" dirty="0"/>
          </a:p>
        </p:txBody>
      </p:sp>
      <p:sp>
        <p:nvSpPr>
          <p:cNvPr id="8195" name="Content Placeholder 2"/>
          <p:cNvSpPr>
            <a:spLocks noGrp="1"/>
          </p:cNvSpPr>
          <p:nvPr>
            <p:ph idx="1"/>
          </p:nvPr>
        </p:nvSpPr>
        <p:spPr>
          <a:prstGeom prst="rect">
            <a:avLst/>
          </a:prstGeom>
        </p:spPr>
        <p:txBody>
          <a:bodyPr>
            <a:normAutofit fontScale="92500" lnSpcReduction="10000"/>
          </a:bodyPr>
          <a:lstStyle/>
          <a:p>
            <a:pPr lvl="1"/>
            <a:r>
              <a:rPr lang="en-AU" altLang="en-US" dirty="0"/>
              <a:t>The </a:t>
            </a:r>
            <a:r>
              <a:rPr lang="en-AU" altLang="en-US" i="1" u="sng" dirty="0">
                <a:hlinkClick r:id="rId3"/>
              </a:rPr>
              <a:t>IEEE-SA Standards Board Bylaws</a:t>
            </a:r>
            <a:r>
              <a:rPr lang="en-AU" altLang="en-US" i="1" dirty="0"/>
              <a:t> </a:t>
            </a:r>
            <a:r>
              <a:rPr lang="en-AU" altLang="en-US" dirty="0"/>
              <a:t>require that “</a:t>
            </a:r>
            <a:r>
              <a:rPr lang="en-AU" altLang="en-US" i="1" dirty="0"/>
              <a:t>participants in the IEEE standards development individual process shall act based on their qualifications and experience”</a:t>
            </a:r>
            <a:endParaRPr lang="en-AU" altLang="en-US" dirty="0"/>
          </a:p>
          <a:p>
            <a:pPr lvl="1"/>
            <a:r>
              <a:rPr lang="en-AU" altLang="en-US" dirty="0"/>
              <a:t>This means participants:</a:t>
            </a:r>
          </a:p>
          <a:p>
            <a:pPr lvl="2"/>
            <a:r>
              <a:rPr lang="en-AU" altLang="en-US" b="1" dirty="0">
                <a:solidFill>
                  <a:srgbClr val="00B050"/>
                </a:solidFill>
              </a:rPr>
              <a:t>Shall act &amp; vote </a:t>
            </a:r>
            <a:r>
              <a:rPr lang="en-AU" altLang="en-US" dirty="0"/>
              <a:t>based on their personal &amp; independent opinions derived from their expertise, knowledge, and qualifications</a:t>
            </a:r>
          </a:p>
          <a:p>
            <a:pPr lvl="2"/>
            <a:r>
              <a:rPr lang="en-AU" altLang="en-US" b="1" dirty="0">
                <a:solidFill>
                  <a:srgbClr val="FF0000"/>
                </a:solidFill>
              </a:rPr>
              <a:t>Shall not act or vote </a:t>
            </a:r>
            <a:r>
              <a:rPr lang="en-AU" altLang="en-US" dirty="0"/>
              <a:t>based on any obligation to or any direction from any other person or organization, including an employer or client, regardless of any external commitments, agreements, contracts, or orders</a:t>
            </a:r>
          </a:p>
          <a:p>
            <a:pPr lvl="2"/>
            <a:r>
              <a:rPr lang="en-AU" altLang="en-US" b="1" dirty="0">
                <a:solidFill>
                  <a:srgbClr val="FF0000"/>
                </a:solidFill>
              </a:rPr>
              <a:t>Shall not direct </a:t>
            </a:r>
            <a:r>
              <a:rPr lang="en-AU" altLang="en-US" dirty="0"/>
              <a:t>the actions or votes of other participants or retaliate against other participants for fulfilling their responsibility to act &amp; vote based on their personal &amp; independently developed opinions</a:t>
            </a:r>
          </a:p>
          <a:p>
            <a:pPr lvl="1"/>
            <a:r>
              <a:rPr lang="en-AU" altLang="en-US" dirty="0"/>
              <a:t>By participating in standards activities using the “</a:t>
            </a:r>
            <a:r>
              <a:rPr lang="en-AU" altLang="en-US" i="1" dirty="0"/>
              <a:t>individual process</a:t>
            </a:r>
            <a:r>
              <a:rPr lang="en-AU" altLang="en-US" dirty="0"/>
              <a:t>”, you are deemed to accept these requirements; if you are unable to satisfy these requirements then you shall immediately cease any participation</a:t>
            </a:r>
          </a:p>
          <a:p>
            <a:pPr lvl="2"/>
            <a:endParaRPr lang="en-AU" altLang="en-US" dirty="0"/>
          </a:p>
        </p:txBody>
      </p:sp>
    </p:spTree>
    <p:extLst>
      <p:ext uri="{BB962C8B-B14F-4D97-AF65-F5344CB8AC3E}">
        <p14:creationId xmlns:p14="http://schemas.microsoft.com/office/powerpoint/2010/main" val="1903715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IEEE SA standards activities shall allow the fair &amp; equitable consideration of all viewpoints</a:t>
            </a:r>
            <a:endParaRPr lang="en-AU" altLang="en-US" dirty="0"/>
          </a:p>
        </p:txBody>
      </p:sp>
      <p:sp>
        <p:nvSpPr>
          <p:cNvPr id="10243" name="Content Placeholder 2"/>
          <p:cNvSpPr>
            <a:spLocks noGrp="1"/>
          </p:cNvSpPr>
          <p:nvPr>
            <p:ph idx="1"/>
          </p:nvPr>
        </p:nvSpPr>
        <p:spPr>
          <a:xfrm>
            <a:off x="1981199" y="1556792"/>
            <a:ext cx="8075241" cy="4619641"/>
          </a:xfrm>
        </p:spPr>
        <p:txBody>
          <a:bodyPr>
            <a:normAutofit/>
          </a:bodyPr>
          <a:lstStyle/>
          <a:p>
            <a:r>
              <a:rPr lang="en-GB" b="0" spc="-20" dirty="0"/>
              <a:t>	The </a:t>
            </a:r>
            <a:r>
              <a:rPr lang="en-GB" b="0" i="1" spc="-20" dirty="0">
                <a:hlinkClick r:id="rId3"/>
              </a:rPr>
              <a:t>IEEE SA Standards Board Bylaws </a:t>
            </a:r>
            <a:r>
              <a:rPr lang="en-GB" b="0" spc="-20" dirty="0"/>
              <a:t>(clause 5.2.1.3) specifies that “the standards development process shall not be dominated by any single interest category, individual, or organization”</a:t>
            </a:r>
          </a:p>
          <a:p>
            <a:pPr lvl="2"/>
            <a:r>
              <a:rPr lang="en-GB" spc="-20" dirty="0"/>
              <a:t>This means no participant may exercise “authority, leadership, or influence by reason of superior leverage, strength, or representation to the exclusion of fair and equitable consideration of other viewpoints” or “to hinder the progress of the standards development activity”</a:t>
            </a:r>
          </a:p>
          <a:p>
            <a:r>
              <a:rPr lang="en-GB" b="0" spc="-20" dirty="0"/>
              <a:t>	This rule applies equally to those participating in a standards development project and to that project’s leadership group</a:t>
            </a:r>
          </a:p>
          <a:p>
            <a:r>
              <a:rPr lang="en-GB" b="0" spc="-20" dirty="0"/>
              <a:t>	Any person who reasonably suspects that dominance is occurring in a standards development project is encouraged to bring the issue to the attention of the Standards Committee or the project’s IEEE SA Program Manager </a:t>
            </a:r>
            <a:endParaRPr lang="en-AU" altLang="en-US" b="0" spc="-20" dirty="0"/>
          </a:p>
        </p:txBody>
      </p:sp>
    </p:spTree>
    <p:extLst>
      <p:ext uri="{BB962C8B-B14F-4D97-AF65-F5344CB8AC3E}">
        <p14:creationId xmlns:p14="http://schemas.microsoft.com/office/powerpoint/2010/main" val="8050292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DD937C-5F4D-523E-AEEA-DFBF7FC66180}"/>
              </a:ext>
            </a:extLst>
          </p:cNvPr>
          <p:cNvSpPr>
            <a:spLocks noGrp="1"/>
          </p:cNvSpPr>
          <p:nvPr>
            <p:ph type="title"/>
          </p:nvPr>
        </p:nvSpPr>
        <p:spPr/>
        <p:txBody>
          <a:bodyPr/>
          <a:lstStyle/>
          <a:p>
            <a:r>
              <a:rPr lang="en-GB" dirty="0"/>
              <a:t>Participants in attendance at IEEE Standards development activity meetings shall follow appropriate meeting decorum, and the SA meeting rules, including but not limited to:</a:t>
            </a:r>
          </a:p>
        </p:txBody>
      </p:sp>
      <p:sp>
        <p:nvSpPr>
          <p:cNvPr id="5" name="Content Placeholder 4">
            <a:extLst>
              <a:ext uri="{FF2B5EF4-FFF2-40B4-BE49-F238E27FC236}">
                <a16:creationId xmlns:a16="http://schemas.microsoft.com/office/drawing/2014/main" id="{82707266-9440-8438-50DB-01E93D973AA6}"/>
              </a:ext>
            </a:extLst>
          </p:cNvPr>
          <p:cNvSpPr>
            <a:spLocks noGrp="1"/>
          </p:cNvSpPr>
          <p:nvPr>
            <p:ph idx="1"/>
          </p:nvPr>
        </p:nvSpPr>
        <p:spPr>
          <a:xfrm>
            <a:off x="1981198" y="1556792"/>
            <a:ext cx="8363273" cy="4619641"/>
          </a:xfrm>
        </p:spPr>
        <p:txBody>
          <a:bodyPr/>
          <a:lstStyle/>
          <a:p>
            <a:r>
              <a:rPr lang="en-GB" dirty="0"/>
              <a:t>Recording (e.g., via audio, video, photography, artificial intelligence (AI) application or other software) of the proceedings by any participant or observer other than Officers of this IEEE standards development group, in part or in whole, via any means, is NOT permitted. (See IEEE Standards Board Operations Manual subclause 5.3.3.2 Recordings of the proceedings of standards development meetings)</a:t>
            </a:r>
          </a:p>
          <a:p>
            <a:r>
              <a:rPr lang="en-GB" dirty="0"/>
              <a:t>Participants intending to report publicly on this meeting (e.g., news outlets, social media, or online forums) shall inform the Chair of their attendance and the Chair shall announce their presence and their intent to report publicly.(See IEEE Standards Board Operations Manual Subclause 5.3.3.3 Press attendance)</a:t>
            </a:r>
          </a:p>
          <a:p>
            <a:pPr marL="252000"/>
            <a:r>
              <a:rPr lang="en-GB" dirty="0"/>
              <a:t>Participants shall comply with IEEE SA Standards Board Operations Manual 5.1.4 Standards promotion and social media communication</a:t>
            </a:r>
          </a:p>
        </p:txBody>
      </p:sp>
    </p:spTree>
    <p:extLst>
      <p:ext uri="{BB962C8B-B14F-4D97-AF65-F5344CB8AC3E}">
        <p14:creationId xmlns:p14="http://schemas.microsoft.com/office/powerpoint/2010/main" val="2124004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209A2-6530-C78A-0C8F-2D25AFAF3DD7}"/>
              </a:ext>
            </a:extLst>
          </p:cNvPr>
          <p:cNvSpPr>
            <a:spLocks noGrp="1"/>
          </p:cNvSpPr>
          <p:nvPr>
            <p:ph type="title"/>
          </p:nvPr>
        </p:nvSpPr>
        <p:spPr/>
        <p:txBody>
          <a:bodyPr/>
          <a:lstStyle/>
          <a:p>
            <a:r>
              <a:rPr lang="en-GB" dirty="0">
                <a:solidFill>
                  <a:schemeClr val="tx1"/>
                </a:solidFill>
                <a:latin typeface="Calibri" panose="020F0502020204030204" pitchFamily="34" charset="0"/>
                <a:ea typeface="Calibri" panose="020F0502020204030204" pitchFamily="34" charset="0"/>
                <a:cs typeface="Calibri" panose="020F0502020204030204" pitchFamily="34" charset="0"/>
              </a:rPr>
              <a:t>IEEE ETHICS REPORTING LINE</a:t>
            </a:r>
          </a:p>
        </p:txBody>
      </p:sp>
      <p:pic>
        <p:nvPicPr>
          <p:cNvPr id="13" name="Content Placeholder 12" descr="A close-up of a report&#10;&#10;AI-generated content may be incorrect.">
            <a:extLst>
              <a:ext uri="{FF2B5EF4-FFF2-40B4-BE49-F238E27FC236}">
                <a16:creationId xmlns:a16="http://schemas.microsoft.com/office/drawing/2014/main" id="{3E30993A-72BC-74CD-5A03-3CEE17CC363E}"/>
              </a:ext>
            </a:extLst>
          </p:cNvPr>
          <p:cNvPicPr>
            <a:picLocks noGrp="1" noChangeAspect="1"/>
          </p:cNvPicPr>
          <p:nvPr>
            <p:ph idx="1"/>
          </p:nvPr>
        </p:nvPicPr>
        <p:blipFill>
          <a:blip r:embed="rId2"/>
          <a:stretch>
            <a:fillRect/>
          </a:stretch>
        </p:blipFill>
        <p:spPr>
          <a:xfrm>
            <a:off x="1981200" y="1484784"/>
            <a:ext cx="4259263" cy="3645789"/>
          </a:xfrm>
          <a:prstGeom prst="rect">
            <a:avLst/>
          </a:prstGeom>
        </p:spPr>
      </p:pic>
      <p:sp>
        <p:nvSpPr>
          <p:cNvPr id="8" name="Content Placeholder 7">
            <a:extLst>
              <a:ext uri="{FF2B5EF4-FFF2-40B4-BE49-F238E27FC236}">
                <a16:creationId xmlns:a16="http://schemas.microsoft.com/office/drawing/2014/main" id="{E651FE5C-15AC-0049-FF50-FD97F4F5500A}"/>
              </a:ext>
            </a:extLst>
          </p:cNvPr>
          <p:cNvSpPr>
            <a:spLocks noGrp="1"/>
          </p:cNvSpPr>
          <p:nvPr>
            <p:ph idx="10"/>
          </p:nvPr>
        </p:nvSpPr>
        <p:spPr/>
        <p:txBody>
          <a:bodyPr/>
          <a:lstStyle/>
          <a:p>
            <a:r>
              <a:rPr lang="en-GB" b="1" dirty="0"/>
              <a:t>Reports alleging violations of IEEE's Code of Conduct, Code of Ethics, or other policies and rules, can be reported in two ways:</a:t>
            </a:r>
          </a:p>
          <a:p>
            <a:r>
              <a:rPr lang="en-GB" b="1" dirty="0"/>
              <a:t>•   </a:t>
            </a:r>
            <a:r>
              <a:rPr lang="en-GB" b="1" u="sng" dirty="0"/>
              <a:t>Phone</a:t>
            </a:r>
            <a:r>
              <a:rPr lang="en-GB" b="1" dirty="0"/>
              <a:t>: +1 888-359-6323</a:t>
            </a:r>
          </a:p>
          <a:p>
            <a:r>
              <a:rPr lang="en-GB" b="1" dirty="0"/>
              <a:t>•   </a:t>
            </a:r>
            <a:r>
              <a:rPr lang="en-GB" b="1" u="sng" dirty="0"/>
              <a:t>Web</a:t>
            </a:r>
            <a:r>
              <a:rPr lang="en-GB" b="1" dirty="0"/>
              <a:t>: </a:t>
            </a:r>
            <a:r>
              <a:rPr lang="en-GB" b="1" dirty="0">
                <a:hlinkClick r:id="rId3"/>
              </a:rPr>
              <a:t>www.ieee-ethics-reporting.org</a:t>
            </a:r>
            <a:endParaRPr lang="en-GB" b="1" dirty="0"/>
          </a:p>
          <a:p>
            <a:r>
              <a:rPr lang="en-GB" dirty="0"/>
              <a:t>Under IEEE Bylaw I-110 and IEEE Policy 7.10, any individual may report an allegation of misconduct against a member, or a non-member engaged in an IEEE activity. Reports may be filed anonymously.</a:t>
            </a:r>
          </a:p>
          <a:p>
            <a:endParaRPr lang="en-GB" b="1" dirty="0"/>
          </a:p>
          <a:p>
            <a:r>
              <a:rPr lang="en-GB" b="1" u="sng" dirty="0"/>
              <a:t>References</a:t>
            </a:r>
          </a:p>
          <a:p>
            <a:r>
              <a:rPr lang="en-GB" b="1" dirty="0"/>
              <a:t>Code of Ethics: </a:t>
            </a:r>
          </a:p>
          <a:p>
            <a:r>
              <a:rPr lang="en-GB" dirty="0">
                <a:hlinkClick r:id="rId4"/>
              </a:rPr>
              <a:t>https://www.ieee.org/about/corporate/governance/p7-8.html</a:t>
            </a:r>
            <a:endParaRPr lang="en-GB" dirty="0"/>
          </a:p>
          <a:p>
            <a:r>
              <a:rPr lang="en-GB" b="1" dirty="0"/>
              <a:t>Code of Conduct:</a:t>
            </a:r>
          </a:p>
          <a:p>
            <a:r>
              <a:rPr lang="en-GB" dirty="0">
                <a:hlinkClick r:id="rId5"/>
              </a:rPr>
              <a:t>https://www.ieee.org/about/corporate/governance/code-of-conduct.html</a:t>
            </a:r>
            <a:endParaRPr lang="en-GB" dirty="0"/>
          </a:p>
          <a:p>
            <a:endParaRPr lang="en-GB" b="1" dirty="0"/>
          </a:p>
        </p:txBody>
      </p:sp>
      <p:pic>
        <p:nvPicPr>
          <p:cNvPr id="15" name="Picture 14" descr="A black text on a white background&#10;&#10;AI-generated content may be incorrect.">
            <a:extLst>
              <a:ext uri="{FF2B5EF4-FFF2-40B4-BE49-F238E27FC236}">
                <a16:creationId xmlns:a16="http://schemas.microsoft.com/office/drawing/2014/main" id="{A6CD70CB-EC4B-ACC7-F4E9-29E171E4C89B}"/>
              </a:ext>
            </a:extLst>
          </p:cNvPr>
          <p:cNvPicPr>
            <a:picLocks noChangeAspect="1"/>
          </p:cNvPicPr>
          <p:nvPr/>
        </p:nvPicPr>
        <p:blipFill>
          <a:blip r:embed="rId6"/>
          <a:stretch>
            <a:fillRect/>
          </a:stretch>
        </p:blipFill>
        <p:spPr>
          <a:xfrm>
            <a:off x="4135951" y="5076350"/>
            <a:ext cx="2104512" cy="296866"/>
          </a:xfrm>
          <a:prstGeom prst="rect">
            <a:avLst/>
          </a:prstGeom>
        </p:spPr>
      </p:pic>
    </p:spTree>
    <p:extLst>
      <p:ext uri="{BB962C8B-B14F-4D97-AF65-F5344CB8AC3E}">
        <p14:creationId xmlns:p14="http://schemas.microsoft.com/office/powerpoint/2010/main" val="4022698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199" y="116632"/>
            <a:ext cx="8060267" cy="819459"/>
          </a:xfrm>
        </p:spPr>
        <p:txBody>
          <a:bodyPr>
            <a:normAutofit/>
          </a:bodyPr>
          <a:lstStyle/>
          <a:p>
            <a:r>
              <a:rPr lang="en-US" altLang="en-US" sz="2600" dirty="0"/>
              <a:t>Participants have a duty to inform</a:t>
            </a:r>
            <a:br>
              <a:rPr lang="en-US" altLang="en-US" sz="2600" dirty="0"/>
            </a:br>
            <a:r>
              <a:rPr lang="en-US" altLang="en-US" sz="2600" dirty="0"/>
              <a:t>the </a:t>
            </a:r>
            <a:r>
              <a:rPr lang="en-US" altLang="en-US" sz="2600" dirty="0" err="1"/>
              <a:t>ieee</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199" y="1124744"/>
            <a:ext cx="8060267" cy="5256584"/>
          </a:xfrm>
        </p:spPr>
        <p:txBody>
          <a:bodyPr>
            <a:normAutofit/>
          </a:bodyPr>
          <a:lstStyle/>
          <a:p>
            <a:pPr marL="172800" lvl="1" indent="-172800" defTabSz="685800">
              <a:lnSpc>
                <a:spcPct val="100000"/>
              </a:lnSpc>
              <a:spcBef>
                <a:spcPct val="0"/>
              </a:spcBef>
              <a:buClr>
                <a:srgbClr val="4AC9E3"/>
              </a:buClr>
              <a:buSzPct val="150000"/>
              <a:buFont typeface="Arial" panose="020B0604020202020204" pitchFamily="34" charset="0"/>
              <a:buChar char="•"/>
              <a:defRPr/>
            </a:pPr>
            <a:r>
              <a:rPr lang="en-US" altLang="en-US" sz="2100" b="1" dirty="0">
                <a:solidFill>
                  <a:prstClr val="black"/>
                </a:solidFill>
              </a:rPr>
              <a:t>Participants </a:t>
            </a:r>
            <a:r>
              <a:rPr lang="en-US" altLang="en-US" sz="2100" b="1" u="sng" dirty="0">
                <a:solidFill>
                  <a:prstClr val="black"/>
                </a:solidFill>
              </a:rPr>
              <a:t>shall</a:t>
            </a:r>
            <a:r>
              <a:rPr lang="en-US" altLang="en-US" sz="2100" b="1" dirty="0">
                <a:solidFill>
                  <a:prstClr val="black"/>
                </a:solidFill>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342900" lvl="1" indent="114300" defTabSz="685800">
              <a:lnSpc>
                <a:spcPct val="100000"/>
              </a:lnSpc>
              <a:spcBef>
                <a:spcPct val="0"/>
              </a:spcBef>
              <a:buClr>
                <a:srgbClr val="4AC9E3"/>
              </a:buClr>
              <a:buSzPct val="150000"/>
              <a:buFont typeface="Arial" panose="020B0604020202020204" pitchFamily="34" charset="0"/>
              <a:buChar char="•"/>
              <a:defRPr/>
            </a:pPr>
            <a:endParaRPr lang="en-US" altLang="en-US" sz="2100" b="1" dirty="0">
              <a:solidFill>
                <a:prstClr val="black"/>
              </a:solidFill>
            </a:endParaRPr>
          </a:p>
          <a:p>
            <a:pPr marL="172800" lvl="1" indent="-172800" defTabSz="685800">
              <a:lnSpc>
                <a:spcPct val="100000"/>
              </a:lnSpc>
              <a:spcBef>
                <a:spcPct val="0"/>
              </a:spcBef>
              <a:buClr>
                <a:srgbClr val="4AC9E3"/>
              </a:buClr>
              <a:buSzPct val="150000"/>
              <a:buFont typeface="Arial" panose="020B0604020202020204" pitchFamily="34" charset="0"/>
              <a:buChar char="•"/>
              <a:defRPr/>
            </a:pPr>
            <a:r>
              <a:rPr lang="en-US" altLang="en-US" sz="2100" b="1" dirty="0">
                <a:solidFill>
                  <a:prstClr val="black"/>
                </a:solidFill>
              </a:rPr>
              <a:t>Participants </a:t>
            </a:r>
            <a:r>
              <a:rPr lang="en-US" altLang="en-US" sz="2100" b="1" u="sng" dirty="0">
                <a:solidFill>
                  <a:prstClr val="black"/>
                </a:solidFill>
              </a:rPr>
              <a:t>should </a:t>
            </a:r>
            <a:r>
              <a:rPr lang="en-US" altLang="en-US" sz="2100" b="1" dirty="0">
                <a:solidFill>
                  <a:prstClr val="black"/>
                </a:solidFill>
              </a:rPr>
              <a:t>inform the IEEE (or cause the IEEE to be informed) of the identity of any other holders of potential Essential Patent Claims</a:t>
            </a:r>
          </a:p>
          <a:p>
            <a:pPr marL="342900" lvl="1" indent="114300" defTabSz="685800">
              <a:lnSpc>
                <a:spcPct val="100000"/>
              </a:lnSpc>
              <a:spcBef>
                <a:spcPct val="0"/>
              </a:spcBef>
              <a:buSzPct val="150000"/>
              <a:buFont typeface="Arial" panose="020B0604020202020204" pitchFamily="34" charset="0"/>
              <a:buChar char="•"/>
              <a:defRPr/>
            </a:pPr>
            <a:endParaRPr lang="en-US" altLang="en-US" sz="1800" b="1" dirty="0">
              <a:solidFill>
                <a:prstClr val="black"/>
              </a:solidFill>
            </a:endParaRPr>
          </a:p>
          <a:p>
            <a:pPr marL="342900" lvl="1" indent="114300" defTabSz="685800">
              <a:lnSpc>
                <a:spcPct val="100000"/>
              </a:lnSpc>
              <a:spcBef>
                <a:spcPct val="0"/>
              </a:spcBef>
              <a:buSzPct val="150000"/>
              <a:buFont typeface="Arial" panose="020B0604020202020204" pitchFamily="34" charset="0"/>
              <a:buChar char="•"/>
              <a:defRPr/>
            </a:pPr>
            <a:endParaRPr lang="en-US" altLang="en-US" sz="1800" b="1" dirty="0">
              <a:solidFill>
                <a:prstClr val="black"/>
              </a:solidFill>
            </a:endParaRPr>
          </a:p>
          <a:p>
            <a:pPr marL="0" lvl="1" indent="0" algn="ctr" defTabSz="685800">
              <a:lnSpc>
                <a:spcPct val="100000"/>
              </a:lnSpc>
              <a:spcBef>
                <a:spcPct val="0"/>
              </a:spcBef>
              <a:defRPr/>
            </a:pPr>
            <a:r>
              <a:rPr lang="en-US" altLang="en-US" sz="3200" b="1" dirty="0">
                <a:solidFill>
                  <a:prstClr val="black"/>
                </a:solidFill>
              </a:rPr>
              <a:t>Early identification of holders of potential Essential Patent Claims is encouraged</a:t>
            </a:r>
            <a:br>
              <a:rPr lang="en-US" altLang="en-US" sz="3600" dirty="0">
                <a:latin typeface="Calibri" panose="020F0502020204030204" pitchFamily="34" charset="0"/>
                <a:cs typeface="Calibri" panose="020F0502020204030204" pitchFamily="34" charset="0"/>
              </a:rPr>
            </a:br>
            <a:endParaRPr lang="en-US" altLang="en-US" sz="3600" dirty="0">
              <a:latin typeface="Calibri" panose="020F0502020204030204" pitchFamily="34" charset="0"/>
              <a:cs typeface="Calibri" panose="020F0502020204030204" pitchFamily="34" charset="0"/>
            </a:endParaRPr>
          </a:p>
          <a:p>
            <a:pPr lvl="2">
              <a:buSzPct val="150000"/>
            </a:pPr>
            <a:endParaRPr lang="en-US" altLang="en-US" sz="48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1</a:t>
            </a:r>
          </a:p>
        </p:txBody>
      </p:sp>
    </p:spTree>
    <p:extLst>
      <p:ext uri="{BB962C8B-B14F-4D97-AF65-F5344CB8AC3E}">
        <p14:creationId xmlns:p14="http://schemas.microsoft.com/office/powerpoint/2010/main" val="706626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600" dirty="0"/>
              <a:t>Ways to inform </a:t>
            </a:r>
            <a:r>
              <a:rPr lang="en-US" altLang="en-US" sz="2600" dirty="0" err="1"/>
              <a:t>ieee</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199" y="1124744"/>
            <a:ext cx="8060267" cy="5256584"/>
          </a:xfrm>
        </p:spPr>
        <p:txBody>
          <a:bodyPr>
            <a:normAutofit fontScale="92500"/>
          </a:bodyPr>
          <a:lstStyle/>
          <a:p>
            <a:pPr marL="172800" lvl="0" indent="-172800" defTabSz="685800">
              <a:lnSpc>
                <a:spcPct val="100000"/>
              </a:lnSpc>
              <a:spcBef>
                <a:spcPct val="0"/>
              </a:spcBef>
              <a:buClr>
                <a:srgbClr val="4AC9E3"/>
              </a:buClr>
              <a:buSzPct val="150000"/>
              <a:buFont typeface="Arial" panose="020B0604020202020204" pitchFamily="34" charset="0"/>
              <a:buChar char="•"/>
              <a:defRPr/>
            </a:pPr>
            <a:r>
              <a:rPr lang="en-US" altLang="en-US" sz="2300" dirty="0">
                <a:solidFill>
                  <a:prstClr val="black"/>
                </a:solidFill>
                <a:latin typeface="Calibri" pitchFamily="34" charset="0"/>
                <a:cs typeface="Calibri" pitchFamily="34" charset="0"/>
              </a:rPr>
              <a:t>Cause an LOA to be submitted to the IEEE SA (patcom@ieee.org); or</a:t>
            </a:r>
          </a:p>
          <a:p>
            <a:pPr marL="172800" lvl="0" indent="-172800" defTabSz="685800">
              <a:lnSpc>
                <a:spcPct val="100000"/>
              </a:lnSpc>
              <a:spcBef>
                <a:spcPct val="0"/>
              </a:spcBef>
              <a:buClr>
                <a:srgbClr val="4AC9E3"/>
              </a:buClr>
              <a:buSzPct val="150000"/>
              <a:buFont typeface="Arial" panose="020B0604020202020204" pitchFamily="34" charset="0"/>
              <a:buChar char="•"/>
              <a:defRPr/>
            </a:pPr>
            <a:endParaRPr lang="en-US" altLang="en-US" sz="2300" dirty="0">
              <a:solidFill>
                <a:prstClr val="black"/>
              </a:solidFill>
              <a:latin typeface="Calibri" pitchFamily="34" charset="0"/>
              <a:cs typeface="Calibri" pitchFamily="34" charset="0"/>
            </a:endParaRPr>
          </a:p>
          <a:p>
            <a:pPr marL="172800" lvl="0" indent="-172800" defTabSz="685800">
              <a:lnSpc>
                <a:spcPct val="100000"/>
              </a:lnSpc>
              <a:spcBef>
                <a:spcPct val="0"/>
              </a:spcBef>
              <a:buClr>
                <a:srgbClr val="4AC9E3"/>
              </a:buClr>
              <a:buSzPct val="150000"/>
              <a:buFont typeface="Arial" panose="020B0604020202020204" pitchFamily="34" charset="0"/>
              <a:buChar char="•"/>
              <a:defRPr/>
            </a:pPr>
            <a:r>
              <a:rPr lang="en-US" altLang="en-US" sz="2300" dirty="0">
                <a:solidFill>
                  <a:prstClr val="black"/>
                </a:solidFill>
                <a:latin typeface="Calibri" pitchFamily="34" charset="0"/>
                <a:cs typeface="Calibri" pitchFamily="34" charset="0"/>
              </a:rPr>
              <a:t>Provide the chair of this group with the identity of the holder(s) of any and all such claims as soon as possible; or</a:t>
            </a:r>
          </a:p>
          <a:p>
            <a:pPr marL="172800" lvl="0" indent="-172800" defTabSz="685800">
              <a:lnSpc>
                <a:spcPct val="100000"/>
              </a:lnSpc>
              <a:spcBef>
                <a:spcPct val="0"/>
              </a:spcBef>
              <a:buClr>
                <a:srgbClr val="4AC9E3"/>
              </a:buClr>
              <a:buSzPct val="150000"/>
              <a:buFont typeface="Arial" panose="020B0604020202020204" pitchFamily="34" charset="0"/>
              <a:buChar char="•"/>
              <a:defRPr/>
            </a:pPr>
            <a:endParaRPr lang="en-US" altLang="en-US" sz="2300" dirty="0">
              <a:solidFill>
                <a:prstClr val="black"/>
              </a:solidFill>
              <a:latin typeface="Calibri" pitchFamily="34" charset="0"/>
              <a:cs typeface="Calibri" pitchFamily="34" charset="0"/>
            </a:endParaRPr>
          </a:p>
          <a:p>
            <a:pPr marL="172800" lvl="0" indent="-172800" defTabSz="685800">
              <a:lnSpc>
                <a:spcPct val="100000"/>
              </a:lnSpc>
              <a:spcBef>
                <a:spcPct val="0"/>
              </a:spcBef>
              <a:buClr>
                <a:srgbClr val="4AC9E3"/>
              </a:buClr>
              <a:buSzPct val="150000"/>
              <a:buFont typeface="Arial" panose="020B0604020202020204" pitchFamily="34" charset="0"/>
              <a:buChar char="•"/>
              <a:defRPr/>
            </a:pPr>
            <a:r>
              <a:rPr lang="en-US" altLang="en-US" sz="2300" dirty="0">
                <a:solidFill>
                  <a:prstClr val="black"/>
                </a:solidFill>
                <a:latin typeface="Calibri" pitchFamily="34" charset="0"/>
                <a:cs typeface="Calibri" pitchFamily="34" charset="0"/>
              </a:rPr>
              <a:t>Speak up now and respond to this Call for Potentially Essential Patents</a:t>
            </a:r>
          </a:p>
          <a:p>
            <a:pPr lvl="0" defTabSz="685800">
              <a:lnSpc>
                <a:spcPct val="100000"/>
              </a:lnSpc>
              <a:spcBef>
                <a:spcPct val="0"/>
              </a:spcBef>
              <a:buClr>
                <a:srgbClr val="C00000"/>
              </a:buClr>
              <a:buSzPct val="150000"/>
              <a:defRPr/>
            </a:pPr>
            <a:endParaRPr lang="en-US" altLang="en-US" sz="2300" dirty="0">
              <a:solidFill>
                <a:prstClr val="black"/>
              </a:solidFill>
              <a:latin typeface="Calibri" pitchFamily="34" charset="0"/>
              <a:cs typeface="Calibri" pitchFamily="34" charset="0"/>
            </a:endParaRPr>
          </a:p>
          <a:p>
            <a:pPr lvl="0" defTabSz="685800">
              <a:lnSpc>
                <a:spcPct val="100000"/>
              </a:lnSpc>
              <a:spcBef>
                <a:spcPct val="0"/>
              </a:spcBef>
              <a:buClr>
                <a:srgbClr val="C00000"/>
              </a:buClr>
              <a:defRPr/>
            </a:pPr>
            <a:r>
              <a:rPr lang="en-US" altLang="en-US" sz="2300" b="0" dirty="0">
                <a:solidFill>
                  <a:prstClr val="black"/>
                </a:solidFill>
                <a:latin typeface="Calibri" pitchFamily="34" charset="0"/>
                <a:cs typeface="Calibri"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4800" dirty="0">
                <a:latin typeface="Calibri" panose="020F0502020204030204" pitchFamily="34" charset="0"/>
                <a:cs typeface="Calibri" panose="020F0502020204030204" pitchFamily="34" charset="0"/>
              </a:rPr>
            </a:br>
            <a:endParaRPr lang="en-US" altLang="en-US" sz="4800" dirty="0">
              <a:latin typeface="Calibri" panose="020F0502020204030204" pitchFamily="34" charset="0"/>
              <a:cs typeface="Calibri" panose="020F0502020204030204" pitchFamily="34" charset="0"/>
            </a:endParaRPr>
          </a:p>
          <a:p>
            <a:pPr lvl="2">
              <a:buSzPct val="150000"/>
            </a:pPr>
            <a:endParaRPr lang="en-US" altLang="en-US" sz="66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2</a:t>
            </a:r>
          </a:p>
        </p:txBody>
      </p:sp>
    </p:spTree>
    <p:extLst>
      <p:ext uri="{BB962C8B-B14F-4D97-AF65-F5344CB8AC3E}">
        <p14:creationId xmlns:p14="http://schemas.microsoft.com/office/powerpoint/2010/main" val="3235871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16632"/>
            <a:ext cx="8229600" cy="819459"/>
          </a:xfrm>
        </p:spPr>
        <p:txBody>
          <a:bodyPr>
            <a:normAutofit/>
          </a:bodyPr>
          <a:lstStyle/>
          <a:p>
            <a:r>
              <a:rPr lang="en-US" altLang="en-US" sz="2600" dirty="0"/>
              <a:t>Other Guidelines for IEEE Working Group Meetings</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lnSpcReduction="10000"/>
          </a:bodyPr>
          <a:lstStyle/>
          <a:p>
            <a:pPr marL="115200" indent="-115200">
              <a:lnSpc>
                <a:spcPct val="80000"/>
              </a:lnSpc>
              <a:spcAft>
                <a:spcPts val="600"/>
              </a:spcAft>
              <a:buClr>
                <a:srgbClr val="4AC9E3"/>
              </a:buClr>
              <a:buSzPct val="150000"/>
              <a:buFont typeface="Arial" panose="020B0604020202020204" pitchFamily="34" charset="0"/>
              <a:buChar char="•"/>
              <a:defRPr/>
            </a:pPr>
            <a:r>
              <a:rPr lang="en-US" altLang="en-US" sz="1900"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interpretation, validity, or essentiality of patents/patent claims.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specific license rates, terms, or conditions.</a:t>
            </a:r>
          </a:p>
          <a:p>
            <a:pPr marL="576000" lvl="2" indent="-115200">
              <a:lnSpc>
                <a:spcPct val="80000"/>
              </a:lnSpc>
              <a:spcAft>
                <a:spcPts val="600"/>
              </a:spcAft>
              <a:buSzPct val="150000"/>
              <a:buFont typeface="Arial" panose="020B0604020202020204" pitchFamily="34" charset="0"/>
              <a:buChar char="•"/>
              <a:defRPr/>
            </a:pPr>
            <a:r>
              <a:rPr lang="en-US" altLang="en-US" sz="1900" dirty="0"/>
              <a:t>Relative costs of different technical approaches that include relative costs of patent licensing terms may be discussed in standards development meetings. </a:t>
            </a:r>
          </a:p>
          <a:p>
            <a:pPr marL="806400" lvl="3" indent="-115200">
              <a:lnSpc>
                <a:spcPct val="80000"/>
              </a:lnSpc>
              <a:spcAft>
                <a:spcPts val="600"/>
              </a:spcAft>
              <a:buClr>
                <a:srgbClr val="4AC9E3"/>
              </a:buClr>
              <a:buSzPct val="150000"/>
              <a:buFont typeface="Arial" panose="020B0604020202020204" pitchFamily="34" charset="0"/>
              <a:buChar char="•"/>
              <a:defRPr/>
            </a:pPr>
            <a:r>
              <a:rPr lang="en-GB" altLang="en-US" sz="1900" b="1" dirty="0"/>
              <a:t>Technical considerations remain the primary focus.</a:t>
            </a:r>
            <a:endParaRPr lang="en-US" altLang="en-US" sz="1900" b="1" dirty="0"/>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or engage in the fixing of product prices, allocation of customers, or division of sales markets.</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status or substance of ongoing or threatened litigation.</a:t>
            </a:r>
          </a:p>
          <a:p>
            <a:pPr marL="345600" lvl="1" indent="-114300">
              <a:lnSpc>
                <a:spcPct val="80000"/>
              </a:lnSpc>
              <a:spcAft>
                <a:spcPts val="400"/>
              </a:spcAft>
              <a:buClr>
                <a:srgbClr val="4AC9E3"/>
              </a:buClr>
              <a:buSzPct val="150000"/>
              <a:buFont typeface="Arial" panose="020B0604020202020204" pitchFamily="34" charset="0"/>
              <a:buChar char="•"/>
              <a:defRPr/>
            </a:pPr>
            <a:r>
              <a:rPr lang="en-US" altLang="en-US" sz="1900" b="1" dirty="0"/>
              <a:t>Don’t be silent if inappropriate topics are discussed. Formally object to the discussion immediately.</a:t>
            </a:r>
          </a:p>
          <a:p>
            <a:pPr algn="ctr">
              <a:lnSpc>
                <a:spcPct val="80000"/>
              </a:lnSpc>
              <a:spcBef>
                <a:spcPts val="200"/>
              </a:spcBef>
              <a:spcAft>
                <a:spcPts val="200"/>
              </a:spcAft>
              <a:defRPr/>
            </a:pPr>
            <a:r>
              <a:rPr lang="en-US" altLang="en-US" sz="1200" dirty="0">
                <a:latin typeface="Calibri" panose="020F0502020204030204" pitchFamily="34" charset="0"/>
                <a:cs typeface="Calibri" panose="020F0502020204030204" pitchFamily="34" charset="0"/>
              </a:rPr>
              <a:t>---------------------------------------------------------------   </a:t>
            </a:r>
          </a:p>
          <a:p>
            <a:pPr algn="ctr">
              <a:lnSpc>
                <a:spcPct val="80000"/>
              </a:lnSpc>
              <a:spcBef>
                <a:spcPts val="400"/>
              </a:spcBef>
              <a:defRPr/>
            </a:pPr>
            <a:r>
              <a:rPr lang="en-US" altLang="en-US" dirty="0">
                <a:latin typeface="Calibri" panose="020F0502020204030204" pitchFamily="34" charset="0"/>
                <a:cs typeface="Calibri" panose="020F0502020204030204" pitchFamily="34" charset="0"/>
              </a:rPr>
              <a:t>For more details, see </a:t>
            </a:r>
            <a:r>
              <a:rPr lang="en-US" altLang="en-US" i="1" dirty="0">
                <a:latin typeface="Calibri" panose="020F0502020204030204" pitchFamily="34" charset="0"/>
                <a:cs typeface="Calibri" panose="020F0502020204030204" pitchFamily="34" charset="0"/>
              </a:rPr>
              <a:t>IEEE SA Standards Board Operations Manual</a:t>
            </a:r>
            <a:r>
              <a:rPr lang="en-US" altLang="en-US" dirty="0">
                <a:latin typeface="Calibri" panose="020F0502020204030204" pitchFamily="34" charset="0"/>
                <a:cs typeface="Calibri" panose="020F0502020204030204" pitchFamily="34" charset="0"/>
              </a:rPr>
              <a:t>, clause 5.3.10 and </a:t>
            </a:r>
            <a:br>
              <a:rPr lang="en-US" altLang="en-US" dirty="0">
                <a:latin typeface="Calibri" panose="020F0502020204030204" pitchFamily="34" charset="0"/>
                <a:cs typeface="Calibri" panose="020F0502020204030204" pitchFamily="34" charset="0"/>
              </a:rPr>
            </a:br>
            <a:r>
              <a:rPr lang="en-US" altLang="en-US" i="1" dirty="0">
                <a:latin typeface="Calibri" panose="020F0502020204030204" pitchFamily="34" charset="0"/>
                <a:cs typeface="Calibri" panose="020F0502020204030204" pitchFamily="34" charset="0"/>
              </a:rPr>
              <a:t>Antitrust and Competition Policy: What You Need to Know </a:t>
            </a:r>
            <a:r>
              <a:rPr lang="en-US" altLang="en-US" dirty="0">
                <a:latin typeface="Calibri" panose="020F0502020204030204" pitchFamily="34" charset="0"/>
                <a:cs typeface="Calibri" panose="020F0502020204030204" pitchFamily="34" charset="0"/>
              </a:rPr>
              <a:t>at </a:t>
            </a:r>
            <a:r>
              <a:rPr lang="en-US" altLang="en-US" dirty="0">
                <a:latin typeface="Calibri" panose="020F0502020204030204" pitchFamily="34" charset="0"/>
                <a:cs typeface="Calibri" panose="020F0502020204030204" pitchFamily="34" charset="0"/>
                <a:hlinkClick r:id="rId2"/>
              </a:rPr>
              <a:t>http://standards.ieee.org/develop/policies/antitrust.pdf</a:t>
            </a:r>
            <a:endParaRPr lang="en-US" altLang="en-US" dirty="0">
              <a:latin typeface="Calibri" panose="020F0502020204030204" pitchFamily="34" charset="0"/>
              <a:cs typeface="Calibri" panose="020F0502020204030204" pitchFamily="34" charset="0"/>
            </a:endParaRPr>
          </a:p>
          <a:p>
            <a:pPr algn="ctr">
              <a:lnSpc>
                <a:spcPct val="80000"/>
              </a:lnSpc>
              <a:spcBef>
                <a:spcPts val="800"/>
              </a:spcBef>
              <a:defRPr/>
            </a:pPr>
            <a:br>
              <a:rPr lang="en-US" altLang="en-US" dirty="0">
                <a:latin typeface="Calibri" panose="020F0502020204030204" pitchFamily="34" charset="0"/>
                <a:cs typeface="Calibri" panose="020F0502020204030204" pitchFamily="34" charset="0"/>
              </a:rPr>
            </a:br>
            <a:br>
              <a:rPr lang="en-US" altLang="en-US" dirty="0">
                <a:latin typeface="Calibri" panose="020F0502020204030204" pitchFamily="34" charset="0"/>
                <a:cs typeface="Calibri" panose="020F0502020204030204" pitchFamily="34" charset="0"/>
              </a:rPr>
            </a:br>
            <a:br>
              <a:rPr lang="en-US" altLang="en-US" sz="1200" dirty="0">
                <a:latin typeface="Calibri" panose="020F0502020204030204" pitchFamily="34" charset="0"/>
                <a:cs typeface="Calibri" panose="020F0502020204030204" pitchFamily="34" charset="0"/>
              </a:rPr>
            </a:br>
            <a:endParaRPr lang="en-US" altLang="en-US" sz="1200" dirty="0">
              <a:latin typeface="Calibri" panose="020F0502020204030204" pitchFamily="34" charset="0"/>
              <a:cs typeface="Calibri" panose="020F0502020204030204" pitchFamily="34" charset="0"/>
            </a:endParaRPr>
          </a:p>
          <a:p>
            <a:pPr lvl="2">
              <a:buSzPct val="150000"/>
            </a:pPr>
            <a:endParaRPr lang="en-US" altLang="en-US" sz="1867"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3</a:t>
            </a:r>
          </a:p>
        </p:txBody>
      </p:sp>
    </p:spTree>
    <p:extLst>
      <p:ext uri="{BB962C8B-B14F-4D97-AF65-F5344CB8AC3E}">
        <p14:creationId xmlns:p14="http://schemas.microsoft.com/office/powerpoint/2010/main" val="25440136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600" dirty="0"/>
              <a:t>Patent-related information</a:t>
            </a:r>
            <a:endParaRPr lang="en-US" sz="26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fontScale="92500" lnSpcReduction="20000"/>
          </a:bodyPr>
          <a:lstStyle/>
          <a:p>
            <a:pPr marL="360000">
              <a:spcBef>
                <a:spcPts val="600"/>
              </a:spcBef>
              <a:defRPr/>
            </a:pPr>
            <a:r>
              <a:rPr lang="en-US" altLang="en-US" sz="2400" dirty="0">
                <a:cs typeface="Calibri" panose="020F0502020204030204" pitchFamily="34" charset="0"/>
              </a:rPr>
              <a:t>The patent policy and the procedures used to execute that policy are documented in the:</a:t>
            </a:r>
          </a:p>
          <a:p>
            <a:pPr marL="986400" lvl="3" indent="-172800">
              <a:lnSpc>
                <a:spcPct val="90000"/>
              </a:lnSpc>
              <a:spcBef>
                <a:spcPts val="600"/>
              </a:spcBef>
              <a:buClr>
                <a:srgbClr val="4AC9E3"/>
              </a:buClr>
              <a:buSzPct val="150000"/>
              <a:buFont typeface="Arial" panose="020B0604020202020204" pitchFamily="34" charset="0"/>
              <a:buChar char="•"/>
              <a:defRPr/>
            </a:pPr>
            <a:r>
              <a:rPr lang="en-US" altLang="en-US" sz="2400" b="1" i="1" dirty="0"/>
              <a:t>IEEE SA Standards Board Bylaws</a:t>
            </a:r>
            <a:r>
              <a:rPr lang="en-US" altLang="en-US" sz="2400" b="1" dirty="0"/>
              <a:t> </a:t>
            </a:r>
            <a:r>
              <a:rPr lang="en-US" altLang="en-US" sz="1800" b="1" dirty="0"/>
              <a:t>(</a:t>
            </a:r>
            <a:r>
              <a:rPr lang="en-US" altLang="en-US" sz="1800" b="1" dirty="0">
                <a:hlinkClick r:id="rId2"/>
              </a:rPr>
              <a:t>http://standards.ieee.org/develop/policies/bylaws/sect6-7.html#6</a:t>
            </a:r>
            <a:r>
              <a:rPr lang="en-US" altLang="en-US" sz="1800" b="1" dirty="0"/>
              <a:t>) </a:t>
            </a:r>
          </a:p>
          <a:p>
            <a:pPr marL="986400" lvl="3" indent="-172800">
              <a:lnSpc>
                <a:spcPct val="90000"/>
              </a:lnSpc>
              <a:spcBef>
                <a:spcPts val="600"/>
              </a:spcBef>
              <a:buClr>
                <a:srgbClr val="4AC9E3"/>
              </a:buClr>
              <a:buSzPct val="150000"/>
              <a:buFont typeface="Arial" panose="020B0604020202020204" pitchFamily="34" charset="0"/>
              <a:buChar char="•"/>
              <a:defRPr/>
            </a:pPr>
            <a:r>
              <a:rPr lang="en-US" altLang="en-US" sz="2400" b="1" i="1" dirty="0"/>
              <a:t>IEEE SA Standards Board Operations Manual</a:t>
            </a:r>
            <a:r>
              <a:rPr lang="en-US" altLang="en-US" sz="2400" b="1" dirty="0"/>
              <a:t> </a:t>
            </a:r>
            <a:r>
              <a:rPr lang="en-US" altLang="en-US" sz="1800" b="1" dirty="0"/>
              <a:t>(</a:t>
            </a:r>
            <a:r>
              <a:rPr lang="en-US" altLang="en-US" sz="1800" b="1" dirty="0">
                <a:hlinkClick r:id="rId3"/>
              </a:rPr>
              <a:t>http://standards.ieee.org/develop/policies/opman/sect6.html#6.3</a:t>
            </a:r>
            <a:r>
              <a:rPr lang="en-US" altLang="en-US" sz="1800" b="1" dirty="0"/>
              <a:t>)</a:t>
            </a:r>
          </a:p>
          <a:p>
            <a:pPr lvl="1">
              <a:defRPr/>
            </a:pPr>
            <a:endParaRPr lang="en-US" altLang="en-US" sz="2400" dirty="0"/>
          </a:p>
          <a:p>
            <a:pPr marL="360000" lvl="1" indent="0">
              <a:defRPr/>
            </a:pPr>
            <a:r>
              <a:rPr lang="en-US" altLang="en-US" sz="2400" b="1" dirty="0"/>
              <a:t>Material about the patent policy is available at </a:t>
            </a:r>
            <a:r>
              <a:rPr lang="en-US" altLang="en-US" sz="2400" b="1" i="1" dirty="0">
                <a:hlinkClick r:id="rId4"/>
              </a:rPr>
              <a:t>http://standards.ieee.org/about/sasb/patcom/materials.html</a:t>
            </a:r>
            <a:endParaRPr lang="en-US" altLang="en-US" sz="2400" b="1" i="1" dirty="0"/>
          </a:p>
          <a:p>
            <a:pPr lvl="1">
              <a:defRPr/>
            </a:pPr>
            <a:endParaRPr lang="en-US" altLang="en-US" sz="2400" b="1" i="1" dirty="0"/>
          </a:p>
          <a:p>
            <a:pPr lvl="1">
              <a:defRPr/>
            </a:pPr>
            <a:endParaRPr lang="en-US" altLang="en-US" sz="2400" b="1" dirty="0"/>
          </a:p>
          <a:p>
            <a:pPr marL="360000" algn="ctr">
              <a:defRPr/>
            </a:pPr>
            <a:r>
              <a:rPr lang="en-US" altLang="en-US" sz="3600" dirty="0">
                <a:cs typeface="Calibri" panose="020F0502020204030204" pitchFamily="34" charset="0"/>
              </a:rPr>
              <a:t>If you have questions, contact the IEEE SA Standards Board Patent Committee Administrator at </a:t>
            </a:r>
            <a:r>
              <a:rPr lang="en-US" altLang="en-US" sz="3600" dirty="0">
                <a:cs typeface="Calibri" panose="020F0502020204030204" pitchFamily="34" charset="0"/>
                <a:hlinkClick r:id="rId5"/>
              </a:rPr>
              <a:t>patcom@ieee.org</a:t>
            </a:r>
            <a:br>
              <a:rPr lang="en-US" altLang="en-US" sz="2400" dirty="0">
                <a:latin typeface="Calibri" panose="020F0502020204030204" pitchFamily="34" charset="0"/>
                <a:cs typeface="Calibri" panose="020F0502020204030204" pitchFamily="34" charset="0"/>
              </a:rPr>
            </a:br>
            <a:br>
              <a:rPr lang="en-US" altLang="en-US" sz="1800" dirty="0">
                <a:latin typeface="Calibri" panose="020F0502020204030204" pitchFamily="34" charset="0"/>
                <a:cs typeface="Calibri" panose="020F0502020204030204" pitchFamily="34" charset="0"/>
              </a:rPr>
            </a:br>
            <a:endParaRPr lang="en-US" altLang="en-US" sz="1800" dirty="0">
              <a:latin typeface="Calibri" panose="020F0502020204030204" pitchFamily="34" charset="0"/>
              <a:cs typeface="Calibri" panose="020F0502020204030204" pitchFamily="34" charset="0"/>
            </a:endParaRPr>
          </a:p>
          <a:p>
            <a:pPr lvl="2">
              <a:buSzPct val="150000"/>
            </a:pPr>
            <a:endParaRPr lang="en-US" altLang="en-US" sz="2800"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algn="ctr" eaLnBrk="1" hangingPunct="1">
              <a:defRPr/>
            </a:pPr>
            <a:r>
              <a:rPr lang="en-US" sz="1000" dirty="0"/>
              <a:t>08 June 2021 – Slide 4</a:t>
            </a:r>
          </a:p>
        </p:txBody>
      </p:sp>
    </p:spTree>
    <p:extLst>
      <p:ext uri="{BB962C8B-B14F-4D97-AF65-F5344CB8AC3E}">
        <p14:creationId xmlns:p14="http://schemas.microsoft.com/office/powerpoint/2010/main" val="3393894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20108"/>
            <a:ext cx="8229600" cy="819459"/>
          </a:xfrm>
        </p:spPr>
        <p:txBody>
          <a:bodyPr>
            <a:normAutofit/>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826684"/>
            <a:ext cx="8229600" cy="4349749"/>
          </a:xfrm>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Show the following slides (or provide them beforehand)</a:t>
            </a:r>
          </a:p>
          <a:p>
            <a:pPr lvl="2">
              <a:buSzPct val="150000"/>
            </a:pPr>
            <a:r>
              <a:rPr lang="en-US" altLang="en-US" sz="1867" dirty="0"/>
              <a:t>Advise the standards development group participants that: </a:t>
            </a:r>
          </a:p>
          <a:p>
            <a:pPr lvl="2">
              <a:buSzPct val="150000"/>
            </a:pPr>
            <a:r>
              <a:rPr lang="en-US" altLang="en-US" sz="1867" dirty="0"/>
              <a:t>IEEE SA’s copyright policy is described in Clause 7 of the IEEE SA Standards Board Bylaws and Clause 6.1 of the IEEE SA Standards Board Operations Manual;</a:t>
            </a:r>
          </a:p>
          <a:p>
            <a:pPr lvl="2">
              <a:buSzPct val="150000"/>
            </a:pPr>
            <a:r>
              <a:rPr lang="en-US" altLang="en-US" sz="1867" dirty="0"/>
              <a:t>Any material submitted during standards development, whether verbal, recorded, or in written form, is a Contribution and shall comply with the IEEE SA Copyright Policy; </a:t>
            </a:r>
          </a:p>
          <a:p>
            <a:pPr lvl="2">
              <a:buSzPct val="150000"/>
            </a:pPr>
            <a:r>
              <a:rPr lang="en-US" altLang="en-US" sz="1867" dirty="0"/>
              <a:t>Instruct the Secretary to record in the minutes of the relevant meeting: </a:t>
            </a:r>
          </a:p>
          <a:p>
            <a:pPr lvl="2">
              <a:buSzPct val="150000"/>
            </a:pPr>
            <a:r>
              <a:rPr lang="en-US" altLang="en-US" sz="1867" dirty="0"/>
              <a:t>That the foregoing information was provided and that the copyright slides were shown (or provided beforehand). </a:t>
            </a:r>
          </a:p>
        </p:txBody>
      </p:sp>
      <p:sp>
        <p:nvSpPr>
          <p:cNvPr id="6"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2</a:t>
            </a:r>
          </a:p>
        </p:txBody>
      </p:sp>
    </p:spTree>
    <p:extLst>
      <p:ext uri="{BB962C8B-B14F-4D97-AF65-F5344CB8AC3E}">
        <p14:creationId xmlns:p14="http://schemas.microsoft.com/office/powerpoint/2010/main" val="27984595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3</a:t>
            </a:r>
          </a:p>
        </p:txBody>
      </p:sp>
    </p:spTree>
    <p:extLst>
      <p:ext uri="{BB962C8B-B14F-4D97-AF65-F5344CB8AC3E}">
        <p14:creationId xmlns:p14="http://schemas.microsoft.com/office/powerpoint/2010/main" val="41336215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655427"/>
            <a:ext cx="8229600" cy="4521007"/>
          </a:xfrm>
        </p:spPr>
        <p:txBody>
          <a:bodyPr>
            <a:normAutofit fontScale="70000" lnSpcReduction="20000"/>
          </a:bodyPr>
          <a:lstStyle/>
          <a:p>
            <a:pPr lvl="2">
              <a:buSzPct val="150000"/>
            </a:pPr>
            <a:r>
              <a:rPr lang="en-US" sz="2400" dirty="0"/>
              <a:t>The IEEE SA Copyright Policy is described in the IEEE SA Standards Board Bylaws and IEEE SA Standards Board Operations Manual</a:t>
            </a:r>
            <a:br>
              <a:rPr lang="en-US" sz="2400" dirty="0"/>
            </a:br>
            <a:endParaRPr lang="en-US" sz="2400"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sz="2400"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sz="2400" dirty="0"/>
              <a:t>IEEE SA Copyright FAQs</a:t>
            </a:r>
          </a:p>
          <a:p>
            <a:pPr lvl="3">
              <a:buSzPct val="150000"/>
            </a:pPr>
            <a:r>
              <a:rPr lang="en-US" sz="1867" dirty="0">
                <a:hlinkClick r:id="rId5"/>
              </a:rPr>
              <a:t>https://standards.ieee.org/faqs/copyrights/</a:t>
            </a:r>
            <a:endParaRPr lang="en-US" sz="1867" dirty="0"/>
          </a:p>
          <a:p>
            <a:pPr lvl="3">
              <a:buSzPct val="150000"/>
            </a:pPr>
            <a:endParaRPr lang="en-US" sz="1867" dirty="0"/>
          </a:p>
          <a:p>
            <a:pPr lvl="2">
              <a:buSzPct val="150000"/>
            </a:pPr>
            <a:r>
              <a:rPr lang="en-US" sz="2400" dirty="0"/>
              <a:t>IEEE SA Best Practices for IEEE Standards Development </a:t>
            </a:r>
          </a:p>
          <a:p>
            <a:pPr lvl="3">
              <a:buSzPct val="150000"/>
            </a:pPr>
            <a:r>
              <a:rPr lang="en-US" sz="1867" dirty="0">
                <a:hlinkClick r:id="rId6"/>
              </a:rPr>
              <a:t>http://standards.ieee.org/develop/policies/best_practices_for_ieee_standards_development_051215.pdf</a:t>
            </a:r>
            <a:br>
              <a:rPr lang="en-US" sz="1867" dirty="0"/>
            </a:br>
            <a:endParaRPr lang="en-US" sz="1867" dirty="0"/>
          </a:p>
          <a:p>
            <a:pPr lvl="2">
              <a:buSzPct val="150000"/>
            </a:pPr>
            <a:r>
              <a:rPr lang="en-US" sz="2400"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4</a:t>
            </a:r>
          </a:p>
        </p:txBody>
      </p:sp>
    </p:spTree>
    <p:extLst>
      <p:ext uri="{BB962C8B-B14F-4D97-AF65-F5344CB8AC3E}">
        <p14:creationId xmlns:p14="http://schemas.microsoft.com/office/powerpoint/2010/main" val="1529661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AU" altLang="en-US" dirty="0"/>
              <a:t>Participant </a:t>
            </a:r>
            <a:r>
              <a:rPr lang="en-AU" altLang="en-US" dirty="0" err="1"/>
              <a:t>behavior</a:t>
            </a:r>
            <a:r>
              <a:rPr lang="en-AU" altLang="en-US" dirty="0"/>
              <a:t> in IEEE-SA activities is guided by the IEEE Codes of Ethics &amp; Conduct</a:t>
            </a:r>
          </a:p>
        </p:txBody>
      </p:sp>
      <p:sp>
        <p:nvSpPr>
          <p:cNvPr id="6147" name="Content Placeholder 2"/>
          <p:cNvSpPr>
            <a:spLocks noGrp="1"/>
          </p:cNvSpPr>
          <p:nvPr>
            <p:ph idx="1"/>
          </p:nvPr>
        </p:nvSpPr>
        <p:spPr>
          <a:xfrm>
            <a:off x="1981198" y="1556792"/>
            <a:ext cx="8291265" cy="4619641"/>
          </a:xfrm>
          <a:prstGeom prst="rect">
            <a:avLst/>
          </a:prstGeom>
        </p:spPr>
        <p:txBody>
          <a:bodyPr>
            <a:normAutofit lnSpcReduction="10000"/>
          </a:bodyPr>
          <a:lstStyle/>
          <a:p>
            <a:pPr lvl="1"/>
            <a:r>
              <a:rPr lang="en-AU" altLang="en-US" dirty="0"/>
              <a:t>All participants in IEEE-SA activities are expected to adhere to the core principles underlying the:</a:t>
            </a:r>
          </a:p>
          <a:p>
            <a:pPr marL="792000" lvl="2" indent="-288000"/>
            <a:r>
              <a:rPr lang="en-AU" altLang="en-US" dirty="0">
                <a:hlinkClick r:id="rId3"/>
              </a:rPr>
              <a:t>IEEE Code of Ethics</a:t>
            </a:r>
            <a:endParaRPr lang="en-AU" altLang="en-US" dirty="0"/>
          </a:p>
          <a:p>
            <a:pPr lvl="2"/>
            <a:r>
              <a:rPr lang="en-AU" altLang="en-US" dirty="0">
                <a:hlinkClick r:id="rId4"/>
              </a:rPr>
              <a:t>IEEE Code of Conduct</a:t>
            </a:r>
            <a:endParaRPr lang="en-AU" altLang="en-US" dirty="0"/>
          </a:p>
          <a:p>
            <a:pPr lvl="1"/>
            <a:r>
              <a:rPr lang="en-AU" altLang="en-US" dirty="0"/>
              <a:t>The core principles of the IEEE Codes of Ethics &amp; Conduct are to:</a:t>
            </a:r>
          </a:p>
          <a:p>
            <a:pPr lvl="2"/>
            <a:r>
              <a:rPr lang="en-AU" altLang="en-US" i="1" dirty="0"/>
              <a:t>Uphold the highest standards of integrity, responsible </a:t>
            </a:r>
            <a:r>
              <a:rPr lang="en-AU" altLang="en-US" i="1" dirty="0" err="1"/>
              <a:t>behavior</a:t>
            </a:r>
            <a:r>
              <a:rPr lang="en-AU" altLang="en-US" i="1" dirty="0"/>
              <a:t>, and ethical and professional conduct</a:t>
            </a:r>
          </a:p>
          <a:p>
            <a:pPr lvl="2"/>
            <a:r>
              <a:rPr lang="en-AU" altLang="en-US" i="1" dirty="0"/>
              <a:t>Treat people fairly and with respect, to not engage in harassment, discrimination, or retaliation, and to protect people's privacy.</a:t>
            </a:r>
          </a:p>
          <a:p>
            <a:pPr lvl="2"/>
            <a:r>
              <a:rPr lang="en-AU" altLang="en-US" i="1" dirty="0"/>
              <a:t>Avoid injuring others, their property, reputation, or employment by false or malicious action</a:t>
            </a:r>
          </a:p>
          <a:p>
            <a:pPr lvl="1"/>
            <a:r>
              <a:rPr lang="en-AU" altLang="en-US" dirty="0"/>
              <a:t>The most recent versions of these Codes are available at </a:t>
            </a:r>
            <a:r>
              <a:rPr lang="en-AU" altLang="en-US" u="sng" dirty="0">
                <a:hlinkClick r:id="rId5"/>
              </a:rPr>
              <a:t>http://www.ieee.org/about/corporate/governance</a:t>
            </a:r>
            <a:endParaRPr lang="en-AU" altLang="en-US" u="sng" dirty="0"/>
          </a:p>
          <a:p>
            <a:endParaRPr lang="en-AU" altLang="en-US" dirty="0"/>
          </a:p>
        </p:txBody>
      </p:sp>
    </p:spTree>
    <p:extLst>
      <p:ext uri="{BB962C8B-B14F-4D97-AF65-F5344CB8AC3E}">
        <p14:creationId xmlns:p14="http://schemas.microsoft.com/office/powerpoint/2010/main" val="3738395414"/>
      </p:ext>
    </p:extLst>
  </p:cSld>
  <p:clrMapOvr>
    <a:masterClrMapping/>
  </p:clrMapOvr>
</p:sld>
</file>

<file path=ppt/theme/theme1.xml><?xml version="1.0" encoding="utf-8"?>
<a:theme xmlns:a="http://schemas.openxmlformats.org/drawingml/2006/main" name="IEEE Patent and Copyright format">
  <a:themeElements>
    <a:clrScheme name="Custom 8">
      <a:dk1>
        <a:sysClr val="windowText" lastClr="000000"/>
      </a:dk1>
      <a:lt1>
        <a:sysClr val="window" lastClr="FFFFFF"/>
      </a:lt1>
      <a:dk2>
        <a:srgbClr val="63666A"/>
      </a:dk2>
      <a:lt2>
        <a:srgbClr val="A7A8AA"/>
      </a:lt2>
      <a:accent1>
        <a:srgbClr val="00B5E2"/>
      </a:accent1>
      <a:accent2>
        <a:srgbClr val="4AC9E3"/>
      </a:accent2>
      <a:accent3>
        <a:srgbClr val="00629B"/>
      </a:accent3>
      <a:accent4>
        <a:srgbClr val="FFD100"/>
      </a:accent4>
      <a:accent5>
        <a:srgbClr val="FFA300"/>
      </a:accent5>
      <a:accent6>
        <a:srgbClr val="BA0C2F"/>
      </a:accent6>
      <a:hlink>
        <a:srgbClr val="004B7E"/>
      </a:hlink>
      <a:folHlink>
        <a:srgbClr val="0E839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copyright-policy-WG-meetings.potx" id="{7B8922AF-E155-4CE3-ADBE-0EC330F6DF5E}" vid="{444C2741-E9B8-4579-8079-68A0DE7B6784}"/>
    </a:ext>
  </a:extLst>
</a:theme>
</file>

<file path=ppt/theme/theme2.xml><?xml version="1.0" encoding="utf-8"?>
<a:theme xmlns:a="http://schemas.openxmlformats.org/drawingml/2006/main" name="IEEE participant format">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2053</TotalTime>
  <Words>2178</Words>
  <Application>Microsoft Office PowerPoint</Application>
  <PresentationFormat>Widescreen</PresentationFormat>
  <Paragraphs>133</Paragraphs>
  <Slides>13</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13</vt:i4>
      </vt:variant>
    </vt:vector>
  </HeadingPairs>
  <TitlesOfParts>
    <vt:vector size="22" baseType="lpstr">
      <vt:lpstr>Arial</vt:lpstr>
      <vt:lpstr>Calibri</vt:lpstr>
      <vt:lpstr>Lucida Grande</vt:lpstr>
      <vt:lpstr>Montserrat</vt:lpstr>
      <vt:lpstr>Montserrat ExtraBold</vt:lpstr>
      <vt:lpstr>Times New Roman</vt:lpstr>
      <vt:lpstr>Wingdings</vt:lpstr>
      <vt:lpstr>IEEE Patent and Copyright format</vt:lpstr>
      <vt:lpstr>IEEE participant format</vt:lpstr>
      <vt:lpstr>Instructions for the WG Chair</vt:lpstr>
      <vt:lpstr>Participants have a duty to inform the ieee</vt:lpstr>
      <vt:lpstr>Ways to inform ieee</vt:lpstr>
      <vt:lpstr>Other Guidelines for IEEE Working Group Meetings</vt:lpstr>
      <vt:lpstr>Patent-related information</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  </vt:lpstr>
      <vt:lpstr>IEEE SA standards activities shall allow the fair &amp; equitable consideration of all viewpoints</vt:lpstr>
      <vt:lpstr>Participants in attendance at IEEE Standards development activity meetings shall follow appropriate meeting decorum, and the SA meeting rules, including but not limited to:</vt:lpstr>
      <vt:lpstr>IEEE ETHICS REPORTING 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Task Force agenda template</dc:title>
  <dc:creator>Law, David</dc:creator>
  <cp:lastModifiedBy>Law, David</cp:lastModifiedBy>
  <cp:revision>122</cp:revision>
  <dcterms:created xsi:type="dcterms:W3CDTF">2011-08-10T17:21:09Z</dcterms:created>
  <dcterms:modified xsi:type="dcterms:W3CDTF">2026-02-24T19:06:35Z</dcterms:modified>
</cp:coreProperties>
</file>